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60" r:id="rId4"/>
    <p:sldId id="258" r:id="rId5"/>
    <p:sldId id="283" r:id="rId6"/>
    <p:sldId id="261" r:id="rId7"/>
    <p:sldId id="284" r:id="rId8"/>
    <p:sldId id="259" r:id="rId9"/>
    <p:sldId id="262" r:id="rId10"/>
    <p:sldId id="264" r:id="rId11"/>
    <p:sldId id="265" r:id="rId12"/>
    <p:sldId id="285" r:id="rId13"/>
    <p:sldId id="286" r:id="rId14"/>
    <p:sldId id="267" r:id="rId15"/>
    <p:sldId id="287" r:id="rId16"/>
    <p:sldId id="268" r:id="rId17"/>
    <p:sldId id="272" r:id="rId18"/>
    <p:sldId id="273" r:id="rId19"/>
    <p:sldId id="269" r:id="rId20"/>
    <p:sldId id="270" r:id="rId21"/>
    <p:sldId id="271" r:id="rId22"/>
    <p:sldId id="289" r:id="rId23"/>
    <p:sldId id="290" r:id="rId24"/>
    <p:sldId id="274" r:id="rId25"/>
    <p:sldId id="288" r:id="rId26"/>
    <p:sldId id="281" r:id="rId27"/>
    <p:sldId id="276" r:id="rId28"/>
    <p:sldId id="277" r:id="rId29"/>
    <p:sldId id="278" r:id="rId30"/>
    <p:sldId id="279" r:id="rId31"/>
  </p:sldIdLst>
  <p:sldSz cx="12192000" cy="6858000"/>
  <p:notesSz cx="6858000" cy="9144000"/>
  <p:custDataLst>
    <p:tags r:id="rId3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4" d="100"/>
          <a:sy n="104" d="100"/>
        </p:scale>
        <p:origin x="-90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B492E2-6D9B-44F4-AE4B-D3A36A60F75E}" type="datetimeFigureOut">
              <a:rPr lang="fr-CA" smtClean="0"/>
              <a:pPr/>
              <a:t>2017-12-12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BC51E5-6A3A-4D4E-9B9F-41AF8DBB2C4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9903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C51E5-6A3A-4D4E-9B9F-41AF8DBB2C43}" type="slidenum">
              <a:rPr lang="fr-CA" smtClean="0"/>
              <a:pPr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11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  <p:sldLayoutId id="2147483668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5.emf"/><Relationship Id="rId2" Type="http://schemas.openxmlformats.org/officeDocument/2006/relationships/tags" Target="../tags/tag1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6.emf"/><Relationship Id="rId2" Type="http://schemas.openxmlformats.org/officeDocument/2006/relationships/tags" Target="../tags/tag20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image" Target="../media/image7.emf"/><Relationship Id="rId2" Type="http://schemas.openxmlformats.org/officeDocument/2006/relationships/tags" Target="../tags/tag2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7" Type="http://schemas.openxmlformats.org/officeDocument/2006/relationships/image" Target="../media/image8.emf"/><Relationship Id="rId2" Type="http://schemas.openxmlformats.org/officeDocument/2006/relationships/tags" Target="../tags/tag3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3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7" Type="http://schemas.openxmlformats.org/officeDocument/2006/relationships/image" Target="../media/image9.emf"/><Relationship Id="rId2" Type="http://schemas.openxmlformats.org/officeDocument/2006/relationships/tags" Target="../tags/tag3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3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7" Type="http://schemas.openxmlformats.org/officeDocument/2006/relationships/image" Target="../media/image10.emf"/><Relationship Id="rId2" Type="http://schemas.openxmlformats.org/officeDocument/2006/relationships/tags" Target="../tags/tag40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4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4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3.emf"/><Relationship Id="rId2" Type="http://schemas.openxmlformats.org/officeDocument/2006/relationships/tags" Target="../tags/tag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4.emf"/><Relationship Id="rId2" Type="http://schemas.openxmlformats.org/officeDocument/2006/relationships/tags" Target="../tags/tag10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76778" y="433585"/>
            <a:ext cx="9594467" cy="1795972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Demi-journée de formation et d’échanges sur les départements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7862" y="5367866"/>
            <a:ext cx="2310538" cy="1388534"/>
          </a:xfrm>
        </p:spPr>
        <p:txBody>
          <a:bodyPr>
            <a:normAutofit/>
          </a:bodyPr>
          <a:lstStyle/>
          <a:p>
            <a:pPr algn="ctr"/>
            <a:r>
              <a:rPr lang="fr-CA" b="1" dirty="0" smtClean="0"/>
              <a:t>5 juin 2014</a:t>
            </a:r>
          </a:p>
          <a:p>
            <a:pPr algn="ctr"/>
            <a:r>
              <a:rPr lang="fr-CA" b="1" dirty="0" smtClean="0"/>
              <a:t>Vivoir</a:t>
            </a:r>
            <a:endParaRPr lang="fr-CA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168" y="3725777"/>
            <a:ext cx="7372488" cy="143175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69929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6000" dirty="0" smtClean="0"/>
              <a:t>Le département</a:t>
            </a:r>
            <a:endParaRPr lang="fr-CA" sz="600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sz="2400" dirty="0" smtClean="0"/>
              <a:t>Et ses responsabilités pédagogiques</a:t>
            </a:r>
            <a:endParaRPr lang="fr-CA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8181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947352" y="199769"/>
            <a:ext cx="11137557" cy="1037128"/>
          </a:xfrm>
        </p:spPr>
        <p:txBody>
          <a:bodyPr>
            <a:normAutofit fontScale="90000"/>
          </a:bodyPr>
          <a:lstStyle/>
          <a:p>
            <a:r>
              <a:rPr lang="fr-CA" b="1" dirty="0"/>
              <a:t>Un département peut-il imposer des règles d'évaluation et/ou de laboratoire à un de ses </a:t>
            </a:r>
            <a:r>
              <a:rPr lang="fr-CA" b="1" dirty="0" smtClean="0"/>
              <a:t>membres ?</a:t>
            </a:r>
            <a:endParaRPr lang="fr-CA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947352" y="2059459"/>
            <a:ext cx="5432016" cy="3731741"/>
          </a:xfrm>
        </p:spPr>
        <p:txBody>
          <a:bodyPr>
            <a:noAutofit/>
          </a:bodyPr>
          <a:lstStyle/>
          <a:p>
            <a:pPr marL="0" lvl="1" indent="0">
              <a:buNone/>
            </a:pPr>
            <a:r>
              <a:rPr lang="fr-CA" sz="2600" dirty="0" smtClean="0"/>
              <a:t>Art. 4-1.05: « </a:t>
            </a:r>
            <a:r>
              <a:rPr lang="fr-CA" sz="2600" dirty="0"/>
              <a:t>Définir les objectifs, appliquer les méthodes pédagogiques et établir les modes d'évaluation spécifiques à chacun des cours dont elle </a:t>
            </a:r>
            <a:r>
              <a:rPr lang="fr-CA" sz="2600" dirty="0" smtClean="0"/>
              <a:t>est </a:t>
            </a:r>
            <a:r>
              <a:rPr lang="fr-CA" sz="2600" dirty="0"/>
              <a:t>responsable en tenant compte de la </a:t>
            </a:r>
            <a:r>
              <a:rPr lang="fr-CA" sz="2600" i="1" dirty="0"/>
              <a:t>Politique institutionnelle d’évaluation des apprentissages</a:t>
            </a:r>
            <a:r>
              <a:rPr lang="fr-CA" sz="2600" dirty="0" smtClean="0"/>
              <a:t>. (… et…) adopter les plans de cours préparés par les membres du département.»</a:t>
            </a:r>
            <a:endParaRPr lang="fr-CA" sz="26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6379368" y="1705232"/>
            <a:ext cx="5586854" cy="4969324"/>
          </a:xfrm>
        </p:spPr>
        <p:txBody>
          <a:bodyPr>
            <a:normAutofit lnSpcReduction="10000"/>
          </a:bodyPr>
          <a:lstStyle/>
          <a:p>
            <a:r>
              <a:rPr lang="fr-CA" sz="2200" dirty="0">
                <a:solidFill>
                  <a:srgbClr val="3366FF"/>
                </a:solidFill>
              </a:rPr>
              <a:t>Le département établit des </a:t>
            </a:r>
            <a:r>
              <a:rPr lang="fr-CA" sz="2200" dirty="0" smtClean="0">
                <a:solidFill>
                  <a:srgbClr val="3366FF"/>
                </a:solidFill>
              </a:rPr>
              <a:t>balises.</a:t>
            </a:r>
          </a:p>
          <a:p>
            <a:r>
              <a:rPr lang="fr-CA" sz="2200" dirty="0" smtClean="0">
                <a:solidFill>
                  <a:srgbClr val="3366FF"/>
                </a:solidFill>
              </a:rPr>
              <a:t>Il </a:t>
            </a:r>
            <a:r>
              <a:rPr lang="fr-CA" sz="2200" dirty="0">
                <a:solidFill>
                  <a:srgbClr val="3366FF"/>
                </a:solidFill>
              </a:rPr>
              <a:t>s’assure aussi que les heures d’enseignement théorique, pratique, en laboratoire ou en stage sont telles que prévues à la pondération du cours.</a:t>
            </a:r>
          </a:p>
          <a:p>
            <a:r>
              <a:rPr lang="fr-CA" sz="2200" dirty="0">
                <a:solidFill>
                  <a:srgbClr val="3366FF"/>
                </a:solidFill>
              </a:rPr>
              <a:t>De plus, le département peut convenir d’orientations pédagogiques </a:t>
            </a:r>
            <a:r>
              <a:rPr lang="fr-CA" sz="2200" dirty="0" smtClean="0">
                <a:solidFill>
                  <a:srgbClr val="3366FF"/>
                </a:solidFill>
              </a:rPr>
              <a:t>complémentaires. </a:t>
            </a:r>
          </a:p>
          <a:p>
            <a:r>
              <a:rPr lang="fr-CA" sz="2200" dirty="0" smtClean="0">
                <a:solidFill>
                  <a:srgbClr val="3366FF"/>
                </a:solidFill>
              </a:rPr>
              <a:t>Il </a:t>
            </a:r>
            <a:r>
              <a:rPr lang="fr-CA" sz="2200" dirty="0">
                <a:solidFill>
                  <a:srgbClr val="3366FF"/>
                </a:solidFill>
              </a:rPr>
              <a:t>doit préserver un équilibre entre la cohésion pédagogique et la liberté </a:t>
            </a:r>
            <a:r>
              <a:rPr lang="fr-CA" sz="2200" dirty="0" smtClean="0">
                <a:solidFill>
                  <a:srgbClr val="3366FF"/>
                </a:solidFill>
              </a:rPr>
              <a:t>académique individuelle.</a:t>
            </a:r>
          </a:p>
          <a:p>
            <a:r>
              <a:rPr lang="fr-CA" sz="2200" dirty="0" smtClean="0">
                <a:solidFill>
                  <a:srgbClr val="3366FF"/>
                </a:solidFill>
              </a:rPr>
              <a:t>Il se dote des mécanismes nécessaires à la mise en œuvre de ses responsabilités.</a:t>
            </a:r>
            <a:endParaRPr lang="fr-CA" sz="2200" dirty="0">
              <a:solidFill>
                <a:srgbClr val="3366FF"/>
              </a:solidFill>
            </a:endParaRPr>
          </a:p>
          <a:p>
            <a:endParaRPr lang="fr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1757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fr-CA" b="1" dirty="0" smtClean="0"/>
              <a:t>Un département peut-il imposer des règles d'évaluation et/ou de laboratoire à un de ses membres ?</a:t>
            </a:r>
            <a:endParaRPr lang="fr-CA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7000" y="1422399"/>
          <a:ext cx="12192000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Graphique" r:id="rId6" imgW="11795814" imgH="2331786" progId="MSGraph.Chart.8">
                  <p:embed followColorScheme="full"/>
                </p:oleObj>
              </mc:Choice>
              <mc:Fallback>
                <p:oleObj name="Graphique" r:id="rId6" imgW="11795814" imgH="2331786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" y="1422399"/>
                        <a:ext cx="12192000" cy="2332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1397000" y="1600199"/>
            <a:ext cx="8229600" cy="4525962"/>
          </a:xfrm>
        </p:spPr>
        <p:txBody>
          <a:bodyPr tIns="45719" bIns="45719">
            <a:noAutofit/>
          </a:bodyPr>
          <a:lstStyle/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Toujours</a:t>
            </a:r>
          </a:p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Parfois</a:t>
            </a:r>
          </a:p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Jamais</a:t>
            </a:r>
            <a:endParaRPr lang="fr-CA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10866120" cy="1752599"/>
          </a:xfrm>
        </p:spPr>
        <p:txBody>
          <a:bodyPr>
            <a:normAutofit/>
          </a:bodyPr>
          <a:lstStyle/>
          <a:p>
            <a:r>
              <a:rPr lang="fr-CA" b="1" dirty="0" smtClean="0"/>
              <a:t>Un département peut-il imposer l’affichage des « périodes de disponibilité » aux étudiants?</a:t>
            </a:r>
            <a:endParaRPr lang="fr-CA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7000" y="1447799"/>
          <a:ext cx="12192000" cy="192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Graphique" r:id="rId6" imgW="11795814" imgH="1920243" progId="MSGraph.Chart.8">
                  <p:embed followColorScheme="full"/>
                </p:oleObj>
              </mc:Choice>
              <mc:Fallback>
                <p:oleObj name="Graphique" r:id="rId6" imgW="11795814" imgH="1920243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" y="1447799"/>
                        <a:ext cx="12192000" cy="192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1397000" y="1600199"/>
            <a:ext cx="8229600" cy="4525962"/>
          </a:xfrm>
        </p:spPr>
        <p:txBody>
          <a:bodyPr tIns="45719" bIns="45719">
            <a:noAutofit/>
          </a:bodyPr>
          <a:lstStyle/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Oui</a:t>
            </a:r>
          </a:p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Non</a:t>
            </a:r>
            <a:endParaRPr lang="fr-CA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334530" y="430428"/>
            <a:ext cx="10684476" cy="928816"/>
          </a:xfrm>
        </p:spPr>
        <p:txBody>
          <a:bodyPr>
            <a:normAutofit fontScale="90000"/>
          </a:bodyPr>
          <a:lstStyle/>
          <a:p>
            <a:r>
              <a:rPr lang="fr-CA" b="1" dirty="0"/>
              <a:t>Un département peut-il imposer </a:t>
            </a:r>
            <a:r>
              <a:rPr lang="fr-CA" b="1" dirty="0" smtClean="0"/>
              <a:t>l’affichage des « périodes de disponibilité » aux étudiants?</a:t>
            </a:r>
            <a:endParaRPr lang="fr-CA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1334530" y="2071816"/>
            <a:ext cx="5478163" cy="4300152"/>
          </a:xfrm>
        </p:spPr>
        <p:txBody>
          <a:bodyPr>
            <a:noAutofit/>
          </a:bodyPr>
          <a:lstStyle/>
          <a:p>
            <a:pPr marL="0" lvl="1" indent="0">
              <a:buNone/>
            </a:pPr>
            <a:r>
              <a:rPr lang="fr-CA" sz="2600" dirty="0" smtClean="0"/>
              <a:t>8-3.01 : « L’enseignante ou l’enseignant à temps complet est à la disposition du Collège trente-deux heures et demie par semaine. (…) » </a:t>
            </a:r>
          </a:p>
          <a:p>
            <a:pPr marL="0" lvl="1" indent="0">
              <a:buNone/>
            </a:pPr>
            <a:r>
              <a:rPr lang="fr-CA" sz="2600" dirty="0" smtClean="0"/>
              <a:t>4-1.05 : « rechercher et mettre en place, dans le cadre des services professionnels rendus, des stratégies d’encadrement afin d’améliorer la réussite des étudiantes et des étudiants (…) »</a:t>
            </a:r>
          </a:p>
          <a:p>
            <a:pPr marL="0" lvl="1" indent="0">
              <a:buNone/>
            </a:pPr>
            <a:endParaRPr lang="fr-CA" sz="260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>
          <a:xfrm>
            <a:off x="7003383" y="2057400"/>
            <a:ext cx="4895056" cy="3124200"/>
          </a:xfrm>
        </p:spPr>
        <p:txBody>
          <a:bodyPr>
            <a:normAutofit/>
          </a:bodyPr>
          <a:lstStyle/>
          <a:p>
            <a:r>
              <a:rPr lang="fr-CA" sz="2600" dirty="0" smtClean="0">
                <a:solidFill>
                  <a:srgbClr val="3366FF"/>
                </a:solidFill>
              </a:rPr>
              <a:t>Il appartient au département de fixer ses exigences en cette matière.</a:t>
            </a:r>
          </a:p>
          <a:p>
            <a:r>
              <a:rPr lang="fr-CA" sz="2600" dirty="0" smtClean="0">
                <a:solidFill>
                  <a:srgbClr val="3366FF"/>
                </a:solidFill>
              </a:rPr>
              <a:t>Il appartient au Collège, et non au département, de sanctionner le non-respect de ces exigences.</a:t>
            </a:r>
            <a:endParaRPr lang="fr-CA" sz="2600" dirty="0">
              <a:solidFill>
                <a:srgbClr val="3366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889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173480" y="289877"/>
            <a:ext cx="10713720" cy="1752599"/>
          </a:xfrm>
        </p:spPr>
        <p:txBody>
          <a:bodyPr>
            <a:normAutofit fontScale="90000"/>
          </a:bodyPr>
          <a:lstStyle/>
          <a:p>
            <a:r>
              <a:rPr lang="fr-CA" b="1" dirty="0" smtClean="0"/>
              <a:t>Quand un nouveau prof est embauché, qui est responsable de son encadrement et de son insertion professionnelle?</a:t>
            </a:r>
            <a:endParaRPr lang="fr-CA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7000" y="1422399"/>
          <a:ext cx="12192000" cy="269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Graphique" r:id="rId6" imgW="11795814" imgH="2697505" progId="MSGraph.Chart.8">
                  <p:embed followColorScheme="full"/>
                </p:oleObj>
              </mc:Choice>
              <mc:Fallback>
                <p:oleObj name="Graphique" r:id="rId6" imgW="11795814" imgH="2697505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" y="1422399"/>
                        <a:ext cx="12192000" cy="2697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1397000" y="1600199"/>
            <a:ext cx="8229600" cy="4525962"/>
          </a:xfrm>
        </p:spPr>
        <p:txBody>
          <a:bodyPr tIns="45719" bIns="45719">
            <a:noAutofit/>
          </a:bodyPr>
          <a:lstStyle/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Le coordonnateur</a:t>
            </a:r>
          </a:p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Une enseignante ou un enseignant choisi par le département</a:t>
            </a:r>
          </a:p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Le service de développement pédagogique</a:t>
            </a:r>
            <a:endParaRPr lang="fr-CA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220134"/>
            <a:ext cx="10566578" cy="1752599"/>
          </a:xfrm>
        </p:spPr>
        <p:txBody>
          <a:bodyPr>
            <a:normAutofit fontScale="90000"/>
          </a:bodyPr>
          <a:lstStyle/>
          <a:p>
            <a:r>
              <a:rPr lang="fr-CA" b="1" dirty="0"/>
              <a:t>Quand un nouveau prof est embauché, qui est responsable de son encadrement et de son insertion professionnelle?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54667" y="2215444"/>
            <a:ext cx="5024700" cy="4205112"/>
          </a:xfrm>
        </p:spPr>
        <p:txBody>
          <a:bodyPr>
            <a:noAutofit/>
          </a:bodyPr>
          <a:lstStyle/>
          <a:p>
            <a:r>
              <a:rPr lang="fr-CA" sz="2400" dirty="0" smtClean="0"/>
              <a:t>4-1.05 : « assurer l’assistance professionnelle aux nouvelles enseignantes et nouveaux enseignants. »</a:t>
            </a:r>
          </a:p>
          <a:p>
            <a:r>
              <a:rPr lang="fr-CA" sz="2400" dirty="0" smtClean="0"/>
              <a:t>4-1.10 :  « s’assurer que les enseignantes et les enseignants qui éprouvent des difficultés reçoivent une assistance; et effectuer le suivi afin que soit assurée l’assistance professionnelle aux nouvelles enseignantes et nouveaux enseignants.»</a:t>
            </a:r>
            <a:endParaRPr lang="fr-CA" sz="24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07966" y="2074333"/>
            <a:ext cx="5358255" cy="4332111"/>
          </a:xfrm>
        </p:spPr>
        <p:txBody>
          <a:bodyPr>
            <a:normAutofit/>
          </a:bodyPr>
          <a:lstStyle/>
          <a:p>
            <a:r>
              <a:rPr lang="fr-CA" sz="2600" dirty="0" smtClean="0">
                <a:solidFill>
                  <a:srgbClr val="3366FF"/>
                </a:solidFill>
              </a:rPr>
              <a:t>C’est donc une responsabilité collective.</a:t>
            </a:r>
          </a:p>
          <a:p>
            <a:r>
              <a:rPr lang="fr-CA" sz="2600" dirty="0" smtClean="0">
                <a:solidFill>
                  <a:srgbClr val="3366FF"/>
                </a:solidFill>
              </a:rPr>
              <a:t>Le CD est responsable de sa réalisation.</a:t>
            </a:r>
          </a:p>
          <a:p>
            <a:r>
              <a:rPr lang="fr-CA" sz="2600" dirty="0" smtClean="0">
                <a:solidFill>
                  <a:srgbClr val="3366FF"/>
                </a:solidFill>
              </a:rPr>
              <a:t>La qualité des cours est une responsabilité du département.</a:t>
            </a:r>
            <a:endParaRPr lang="fr-CA" sz="2600" dirty="0">
              <a:solidFill>
                <a:srgbClr val="3366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38143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611311" y="191912"/>
            <a:ext cx="10018713" cy="1035756"/>
          </a:xfrm>
        </p:spPr>
        <p:txBody>
          <a:bodyPr/>
          <a:lstStyle/>
          <a:p>
            <a:r>
              <a:rPr lang="fr-FR" b="1" dirty="0" smtClean="0"/>
              <a:t>La sélection des enseignantes et enseignants</a:t>
            </a:r>
            <a:endParaRPr lang="fr-FR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484310" y="1340557"/>
            <a:ext cx="10018713" cy="4450644"/>
          </a:xfrm>
        </p:spPr>
        <p:txBody>
          <a:bodyPr>
            <a:normAutofit fontScale="92500" lnSpcReduction="10000"/>
          </a:bodyPr>
          <a:lstStyle/>
          <a:p>
            <a:r>
              <a:rPr lang="fr-FR" sz="2800" dirty="0" smtClean="0"/>
              <a:t>Il est primordial de participer activement et avec rigueur à la sélection des nouveaux profs.</a:t>
            </a:r>
          </a:p>
          <a:p>
            <a:r>
              <a:rPr lang="fr-FR" sz="2800" dirty="0" smtClean="0"/>
              <a:t>Il faut porter une attention, non seulement à l’expertise disciplinaire ou aux qualités de communication, mais aussi vérifier la motivation à s’investir dans le département.</a:t>
            </a:r>
          </a:p>
          <a:p>
            <a:r>
              <a:rPr lang="fr-FR" sz="2800" dirty="0" smtClean="0"/>
              <a:t>Le département propose ses critères de sélection au Collège. </a:t>
            </a:r>
          </a:p>
          <a:p>
            <a:r>
              <a:rPr lang="fr-FR" sz="2800" dirty="0" smtClean="0"/>
              <a:t>Le Collège n’est pas tenu d’embaucher les candidats retenus par le comité de sélection, mais si les 3 enseignants sont unanimement opposés, le Collège doit respecter leur avis.</a:t>
            </a:r>
          </a:p>
          <a:p>
            <a:r>
              <a:rPr lang="fr-FR" sz="2800" dirty="0" smtClean="0"/>
              <a:t>Classez les candidats.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067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6644" y="220134"/>
            <a:ext cx="10018713" cy="739422"/>
          </a:xfrm>
        </p:spPr>
        <p:txBody>
          <a:bodyPr/>
          <a:lstStyle/>
          <a:p>
            <a:r>
              <a:rPr lang="fr-FR" b="1" dirty="0" smtClean="0"/>
              <a:t>L’évaluation des enseignements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4310" y="1143001"/>
            <a:ext cx="10018713" cy="46482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Elle est encadrée par deux politiques : une politique d’évaluation formative et une pour les nouveaux. Les adjoints peuvent aussi enclencher des évaluations dites « administratives ».</a:t>
            </a:r>
          </a:p>
          <a:p>
            <a:r>
              <a:rPr lang="fr-FR" sz="2800" dirty="0" smtClean="0"/>
              <a:t>Il faut miser sur l’insertion professionnelle, prévenir</a:t>
            </a:r>
            <a:r>
              <a:rPr lang="fr-FR" sz="2800" dirty="0"/>
              <a:t> </a:t>
            </a:r>
            <a:r>
              <a:rPr lang="fr-FR" sz="2800" dirty="0" smtClean="0"/>
              <a:t>et éviter la complaisance.</a:t>
            </a:r>
            <a:endParaRPr lang="fr-FR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53914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 département</a:t>
            </a:r>
            <a:endParaRPr lang="fr-FR" b="1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Un lieu d’échange</a:t>
            </a:r>
            <a:endParaRPr lang="fr-FR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289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i="1" dirty="0" smtClean="0"/>
              <a:t>Horaire de la demi-journée</a:t>
            </a:r>
            <a:endParaRPr lang="fr-CA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02725" y="1977082"/>
            <a:ext cx="10843996" cy="3838832"/>
          </a:xfrm>
        </p:spPr>
        <p:txBody>
          <a:bodyPr>
            <a:normAutofit/>
          </a:bodyPr>
          <a:lstStyle/>
          <a:p>
            <a:pPr marL="3043238" indent="-3043238">
              <a:buNone/>
            </a:pPr>
            <a:r>
              <a:rPr lang="fr-CA" sz="3200" dirty="0" smtClean="0"/>
              <a:t>13 h 15 à 14 h 45 : 	les départements (1</a:t>
            </a:r>
            <a:r>
              <a:rPr lang="fr-CA" sz="3200" baseline="30000" dirty="0" smtClean="0"/>
              <a:t>re</a:t>
            </a:r>
            <a:r>
              <a:rPr lang="fr-CA" sz="3200" dirty="0" smtClean="0"/>
              <a:t> partie)</a:t>
            </a:r>
          </a:p>
          <a:p>
            <a:pPr marL="3043238" indent="-3043238">
              <a:buNone/>
            </a:pPr>
            <a:r>
              <a:rPr lang="fr-CA" sz="3200" dirty="0" smtClean="0"/>
              <a:t>14 h 45 à 15 h :	pause</a:t>
            </a:r>
          </a:p>
          <a:p>
            <a:pPr marL="3043238" indent="-3043238">
              <a:buNone/>
            </a:pPr>
            <a:r>
              <a:rPr lang="fr-CA" sz="3200" dirty="0" smtClean="0"/>
              <a:t>15 h à 16 h : 	les départements (2</a:t>
            </a:r>
            <a:r>
              <a:rPr lang="fr-CA" sz="3200" baseline="30000" dirty="0" smtClean="0"/>
              <a:t>e</a:t>
            </a:r>
            <a:r>
              <a:rPr lang="fr-CA" sz="3200" dirty="0" smtClean="0"/>
              <a:t> partie)</a:t>
            </a:r>
          </a:p>
          <a:p>
            <a:pPr marL="3043238" indent="-3043238">
              <a:buNone/>
            </a:pPr>
            <a:r>
              <a:rPr lang="fr-CA" sz="3200" dirty="0" smtClean="0"/>
              <a:t>16 h à 16 h 30 : 	répartition des ressources : état des lieux</a:t>
            </a:r>
            <a:endParaRPr lang="fr-CA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80242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262111" y="151460"/>
            <a:ext cx="4360334" cy="584776"/>
          </a:xfrm>
          <a:prstGeom prst="rect">
            <a:avLst/>
          </a:prstGeom>
          <a:noFill/>
          <a:ln w="38100" cmpd="sng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Département</a:t>
            </a:r>
            <a:endParaRPr lang="fr-FR" sz="32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9827741" y="3355621"/>
            <a:ext cx="2262660" cy="584776"/>
          </a:xfrm>
          <a:prstGeom prst="rect">
            <a:avLst/>
          </a:prstGeom>
          <a:noFill/>
          <a:ln w="38100" cmpd="sng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DRH</a:t>
            </a:r>
            <a:endParaRPr lang="fr-FR" sz="32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561623" y="3313287"/>
            <a:ext cx="4360334" cy="584776"/>
          </a:xfrm>
          <a:prstGeom prst="rect">
            <a:avLst/>
          </a:prstGeom>
          <a:noFill/>
          <a:ln w="38100" cmpd="sng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Direction des études</a:t>
            </a:r>
            <a:endParaRPr lang="fr-FR" sz="32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3973688" y="5822244"/>
            <a:ext cx="4360334" cy="584776"/>
          </a:xfrm>
          <a:prstGeom prst="rect">
            <a:avLst/>
          </a:prstGeom>
          <a:noFill/>
          <a:ln w="38100" cmpd="sng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Syndicat</a:t>
            </a:r>
            <a:endParaRPr lang="fr-FR" sz="3200" b="1" dirty="0"/>
          </a:p>
        </p:txBody>
      </p:sp>
      <p:cxnSp>
        <p:nvCxnSpPr>
          <p:cNvPr id="10" name="Connecteur droit avec flèche 9"/>
          <p:cNvCxnSpPr/>
          <p:nvPr/>
        </p:nvCxnSpPr>
        <p:spPr>
          <a:xfrm flipH="1">
            <a:off x="6246226" y="809414"/>
            <a:ext cx="2087796" cy="477858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>
            <a:off x="3361038" y="575170"/>
            <a:ext cx="3797643" cy="260322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2667000" y="4049889"/>
            <a:ext cx="3203222" cy="153811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H="1" flipV="1">
            <a:off x="10890422" y="716843"/>
            <a:ext cx="8237" cy="259644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V="1">
            <a:off x="6829778" y="3898063"/>
            <a:ext cx="2949222" cy="18169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1571368" y="218145"/>
            <a:ext cx="2633744" cy="584776"/>
          </a:xfrm>
          <a:prstGeom prst="rect">
            <a:avLst/>
          </a:prstGeom>
          <a:noFill/>
          <a:ln w="38100" cmpd="sng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Programmes</a:t>
            </a:r>
            <a:endParaRPr lang="fr-FR" sz="3200" b="1" dirty="0"/>
          </a:p>
        </p:txBody>
      </p:sp>
      <p:cxnSp>
        <p:nvCxnSpPr>
          <p:cNvPr id="25" name="Connecteur droit avec flèche 24"/>
          <p:cNvCxnSpPr/>
          <p:nvPr/>
        </p:nvCxnSpPr>
        <p:spPr>
          <a:xfrm flipH="1">
            <a:off x="4374445" y="451555"/>
            <a:ext cx="2718333" cy="2822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H="1" flipV="1">
            <a:off x="3171625" y="937811"/>
            <a:ext cx="2822" cy="214123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827771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710088" y="163690"/>
            <a:ext cx="10018713" cy="781756"/>
          </a:xfrm>
        </p:spPr>
        <p:txBody>
          <a:bodyPr/>
          <a:lstStyle/>
          <a:p>
            <a:r>
              <a:rPr lang="fr-FR" b="1" dirty="0" smtClean="0"/>
              <a:t>Le département et le Syndicat</a:t>
            </a:r>
            <a:endParaRPr lang="fr-FR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1484310" y="1086556"/>
            <a:ext cx="10425468" cy="5446887"/>
          </a:xfrm>
        </p:spPr>
        <p:txBody>
          <a:bodyPr>
            <a:normAutofit/>
          </a:bodyPr>
          <a:lstStyle/>
          <a:p>
            <a:r>
              <a:rPr lang="fr-CA" sz="2600" dirty="0"/>
              <a:t>La transmission de l’information entre le syndicat et les départements est primordiale. </a:t>
            </a:r>
            <a:endParaRPr lang="fr-FR" sz="2600" dirty="0"/>
          </a:p>
          <a:p>
            <a:r>
              <a:rPr lang="fr-CA" sz="2600" dirty="0" smtClean="0"/>
              <a:t>Le </a:t>
            </a:r>
            <a:r>
              <a:rPr lang="fr-CA" sz="2600" dirty="0"/>
              <a:t>syndicat est un lieu d’intégration et de référence pour les nouvelles et les nouveaux leur permettant de connaître leurs droits qui sont </a:t>
            </a:r>
            <a:r>
              <a:rPr lang="fr-CA" sz="2600" dirty="0" smtClean="0"/>
              <a:t>enchâssés dans </a:t>
            </a:r>
            <a:r>
              <a:rPr lang="fr-CA" sz="2600" dirty="0"/>
              <a:t>la convention </a:t>
            </a:r>
            <a:r>
              <a:rPr lang="fr-CA" sz="2600" dirty="0" smtClean="0"/>
              <a:t>collective.</a:t>
            </a:r>
          </a:p>
          <a:p>
            <a:r>
              <a:rPr lang="fr-CA" sz="2600" dirty="0"/>
              <a:t>L</a:t>
            </a:r>
            <a:r>
              <a:rPr lang="fr-CA" sz="2600" dirty="0" smtClean="0"/>
              <a:t>e </a:t>
            </a:r>
            <a:r>
              <a:rPr lang="fr-CA" sz="2600" dirty="0"/>
              <a:t>syndicat est le seul agent habilité à négocier directement avec l’administration. C’est une question d’éthique et de capacité à défendre nos intérêts collectifs</a:t>
            </a:r>
            <a:r>
              <a:rPr lang="fr-CA" sz="2600" dirty="0" smtClean="0"/>
              <a:t>.</a:t>
            </a:r>
          </a:p>
          <a:p>
            <a:r>
              <a:rPr lang="fr-CA" sz="2600" dirty="0" smtClean="0"/>
              <a:t>Double-rôle des CD et des délégués syndicaux.</a:t>
            </a:r>
            <a:endParaRPr lang="fr-CA" sz="2600" dirty="0"/>
          </a:p>
          <a:p>
            <a:pPr marL="411480" lvl="1" indent="0">
              <a:buNone/>
            </a:pPr>
            <a:endParaRPr lang="fr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33018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37360" y="244157"/>
            <a:ext cx="10018713" cy="1752599"/>
          </a:xfrm>
        </p:spPr>
        <p:txBody>
          <a:bodyPr/>
          <a:lstStyle/>
          <a:p>
            <a:r>
              <a:rPr lang="fr-CA" dirty="0" smtClean="0"/>
              <a:t>Qui peut vous accompagner lorsque vous êtes convoqué par la direction?</a:t>
            </a:r>
            <a:endParaRPr lang="fr-CA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7000" y="1473199"/>
          <a:ext cx="121920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3" name="Graphique" r:id="rId6" imgW="11795814" imgH="2933753" progId="MSGraph.Chart.8">
                  <p:embed followColorScheme="full"/>
                </p:oleObj>
              </mc:Choice>
              <mc:Fallback>
                <p:oleObj name="Graphique" r:id="rId6" imgW="11795814" imgH="2933753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" y="1473199"/>
                        <a:ext cx="12192000" cy="293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1778000" y="1783079"/>
            <a:ext cx="8229600" cy="4525962"/>
          </a:xfrm>
        </p:spPr>
        <p:txBody>
          <a:bodyPr tIns="45719" bIns="45719">
            <a:noAutofit/>
          </a:bodyPr>
          <a:lstStyle/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Mon père</a:t>
            </a:r>
          </a:p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Mon CD</a:t>
            </a:r>
          </a:p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Mon collègue</a:t>
            </a:r>
          </a:p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Le délégué syndical de mon département</a:t>
            </a:r>
          </a:p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Un membre du comité exécutif du Syndicat</a:t>
            </a:r>
            <a:endParaRPr lang="fr-CA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10018713" cy="1752599"/>
          </a:xfrm>
        </p:spPr>
        <p:txBody>
          <a:bodyPr/>
          <a:lstStyle/>
          <a:p>
            <a:r>
              <a:rPr lang="fr-CA" dirty="0" smtClean="0"/>
              <a:t>Dans quel(s) cas il serait impératif d’être accompagné d’un membre du comité exécutif?</a:t>
            </a:r>
            <a:endParaRPr lang="fr-CA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7000" y="1422399"/>
          <a:ext cx="12192000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7" name="Graphique" r:id="rId6" imgW="11795814" imgH="2331786" progId="MSGraph.Chart.8">
                  <p:embed followColorScheme="full"/>
                </p:oleObj>
              </mc:Choice>
              <mc:Fallback>
                <p:oleObj name="Graphique" r:id="rId6" imgW="11795814" imgH="2331786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" y="1422399"/>
                        <a:ext cx="12192000" cy="2332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1397000" y="1600199"/>
            <a:ext cx="10124440" cy="4525962"/>
          </a:xfrm>
        </p:spPr>
        <p:txBody>
          <a:bodyPr tIns="45719" bIns="45719">
            <a:noAutofit/>
          </a:bodyPr>
          <a:lstStyle/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Convocation des RH</a:t>
            </a:r>
          </a:p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Convocation de la DÉ</a:t>
            </a:r>
          </a:p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Demande d’information de votre adjoint</a:t>
            </a:r>
            <a:endParaRPr lang="fr-CA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 département</a:t>
            </a:r>
            <a:endParaRPr lang="fr-FR" b="1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Et la répartition des ressources</a:t>
            </a:r>
            <a:endParaRPr lang="fr-FR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94279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691640" y="305117"/>
            <a:ext cx="10018713" cy="1752599"/>
          </a:xfrm>
        </p:spPr>
        <p:txBody>
          <a:bodyPr/>
          <a:lstStyle/>
          <a:p>
            <a:r>
              <a:rPr lang="fr-FR" b="1" dirty="0" smtClean="0"/>
              <a:t>Le département peut-il imposer la tâche d’un enseignant?</a:t>
            </a:r>
            <a:endParaRPr lang="fr-CA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7000" y="1447799"/>
          <a:ext cx="12192000" cy="192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Graphique" r:id="rId6" imgW="11795814" imgH="1920243" progId="MSGraph.Chart.8">
                  <p:embed followColorScheme="full"/>
                </p:oleObj>
              </mc:Choice>
              <mc:Fallback>
                <p:oleObj name="Graphique" r:id="rId6" imgW="11795814" imgH="1920243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" y="1447799"/>
                        <a:ext cx="12192000" cy="192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1397000" y="1600199"/>
            <a:ext cx="8229600" cy="4525962"/>
          </a:xfrm>
        </p:spPr>
        <p:txBody>
          <a:bodyPr tIns="45719" bIns="45719">
            <a:noAutofit/>
          </a:bodyPr>
          <a:lstStyle/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Oui</a:t>
            </a:r>
          </a:p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Non</a:t>
            </a:r>
            <a:endParaRPr lang="fr-CA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441978" y="135468"/>
            <a:ext cx="10018713" cy="1346200"/>
          </a:xfrm>
        </p:spPr>
        <p:txBody>
          <a:bodyPr/>
          <a:lstStyle/>
          <a:p>
            <a:r>
              <a:rPr lang="fr-FR" b="1" dirty="0" smtClean="0"/>
              <a:t>Le département peut-il imposer la tâche d’un enseignant?</a:t>
            </a:r>
            <a:endParaRPr lang="fr-FR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1"/>
          </p:nvPr>
        </p:nvSpPr>
        <p:spPr>
          <a:xfrm>
            <a:off x="1484312" y="1594557"/>
            <a:ext cx="4895055" cy="4967110"/>
          </a:xfrm>
        </p:spPr>
        <p:txBody>
          <a:bodyPr>
            <a:noAutofit/>
          </a:bodyPr>
          <a:lstStyle/>
          <a:p>
            <a:pPr marL="285750" lvl="1"/>
            <a:r>
              <a:rPr lang="fr-CA" sz="2200" dirty="0" smtClean="0"/>
              <a:t>4-1.05 :  « répartir </a:t>
            </a:r>
            <a:r>
              <a:rPr lang="fr-CA" sz="2200" dirty="0"/>
              <a:t>et pondérer les activités pédagogiques incluant les charges d’enseignement, en fonction des ressources allouées, et des activités relatives aux services professionnels rendus</a:t>
            </a:r>
            <a:r>
              <a:rPr lang="fr-CA" sz="2200" dirty="0" smtClean="0"/>
              <a:t>; »</a:t>
            </a:r>
            <a:endParaRPr lang="fr-FR" sz="2200" dirty="0" smtClean="0"/>
          </a:p>
          <a:p>
            <a:pPr marL="285750" lvl="1"/>
            <a:r>
              <a:rPr lang="fr-FR" sz="2200" dirty="0" smtClean="0"/>
              <a:t>4-1.10 : « </a:t>
            </a:r>
            <a:r>
              <a:rPr lang="fr-CA" sz="2200" dirty="0"/>
              <a:t>préparer, pour soumettre à l’assemblée départementale, un projet de répartition des charges d’enseignement et des activités relatives aux services professionnels rendus à l’intérieur des normes fixées par la convention collective et par le Collège</a:t>
            </a:r>
            <a:r>
              <a:rPr lang="fr-CA" sz="2200" dirty="0" smtClean="0"/>
              <a:t>; »</a:t>
            </a:r>
            <a:endParaRPr lang="fr-CA" sz="220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>
          <a:xfrm>
            <a:off x="6607967" y="1594557"/>
            <a:ext cx="4895056" cy="4967110"/>
          </a:xfrm>
        </p:spPr>
        <p:txBody>
          <a:bodyPr>
            <a:normAutofit/>
          </a:bodyPr>
          <a:lstStyle/>
          <a:p>
            <a:r>
              <a:rPr lang="fr-FR" sz="2400" dirty="0" smtClean="0">
                <a:solidFill>
                  <a:srgbClr val="3366FF"/>
                </a:solidFill>
              </a:rPr>
              <a:t>Dans la mesure où les ressources allouées sont respectées, qu’il n’y a pas de CI « excédentaire » et que la tâche est équitable, l’assemblée départementale peut le faire.</a:t>
            </a:r>
          </a:p>
          <a:p>
            <a:r>
              <a:rPr lang="fr-FR" sz="2400" dirty="0" smtClean="0">
                <a:solidFill>
                  <a:srgbClr val="3366FF"/>
                </a:solidFill>
              </a:rPr>
              <a:t>Ceci devrait être exceptionnel.</a:t>
            </a:r>
          </a:p>
          <a:p>
            <a:r>
              <a:rPr lang="fr-FR" sz="2400" dirty="0" smtClean="0">
                <a:solidFill>
                  <a:srgbClr val="3366FF"/>
                </a:solidFill>
              </a:rPr>
              <a:t>L’assemblée devrait se doter de règles pour la répartition de la tâche qui font appel à plusieurs critères (expérience, formation, rotation, ancienneté, etc.).</a:t>
            </a:r>
            <a:endParaRPr lang="fr-FR" sz="2400" dirty="0">
              <a:solidFill>
                <a:srgbClr val="3366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24839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coordination départementale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Entre l’arbre et l’écorce…</a:t>
            </a:r>
            <a:endParaRPr lang="fr-FR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04032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484310" y="451557"/>
            <a:ext cx="10018713" cy="5339644"/>
          </a:xfrm>
        </p:spPr>
        <p:txBody>
          <a:bodyPr>
            <a:noAutofit/>
          </a:bodyPr>
          <a:lstStyle/>
          <a:p>
            <a:r>
              <a:rPr lang="fr-FR" sz="2800" dirty="0" smtClean="0"/>
              <a:t>Le CD est élu par et parmi les enseignants du département.</a:t>
            </a:r>
          </a:p>
          <a:p>
            <a:r>
              <a:rPr lang="fr-FR" sz="2800" dirty="0" smtClean="0"/>
              <a:t>Il peut être révoqué par le Collège, d’office ou à la demande du département.</a:t>
            </a:r>
          </a:p>
          <a:p>
            <a:r>
              <a:rPr lang="fr-FR" sz="2800" dirty="0" smtClean="0"/>
              <a:t>Il est libéré d’une partie de ses autres tâches.</a:t>
            </a:r>
          </a:p>
          <a:p>
            <a:r>
              <a:rPr lang="fr-FR" sz="2800" dirty="0" smtClean="0"/>
              <a:t>Le département peut aussi nommer des chargés d’activités spécifiques et partager la libération.</a:t>
            </a:r>
          </a:p>
          <a:p>
            <a:r>
              <a:rPr lang="fr-FR" sz="2800" dirty="0" smtClean="0"/>
              <a:t>Voit à l’organisation du département, à la participation des membres et à la gestion budgétaire.</a:t>
            </a:r>
          </a:p>
          <a:p>
            <a:r>
              <a:rPr lang="fr-FR" sz="2800" dirty="0" smtClean="0"/>
              <a:t>Il représente le département au Comité des affaires pédagogiques du Syndicat et les enseignants à la Commission des études du Collège.</a:t>
            </a:r>
            <a:endParaRPr lang="fr-FR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47654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département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Et ses politiques</a:t>
            </a:r>
            <a:endParaRPr lang="fr-FR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6708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 smtClean="0"/>
              <a:t>Objectifs de la demi-journée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4310" y="2141951"/>
            <a:ext cx="10018713" cy="3649249"/>
          </a:xfrm>
        </p:spPr>
        <p:txBody>
          <a:bodyPr>
            <a:normAutofit/>
          </a:bodyPr>
          <a:lstStyle/>
          <a:p>
            <a:r>
              <a:rPr lang="fr-CA" sz="2800" dirty="0" smtClean="0"/>
              <a:t>S’approprier les principales dispositions de la convention collective qui concernent les départements.</a:t>
            </a:r>
          </a:p>
          <a:p>
            <a:r>
              <a:rPr lang="fr-CA" sz="2800" dirty="0" smtClean="0"/>
              <a:t>Se donner les outils pour affirmer l’autonomie départementale et l’autonomie professionnelle.</a:t>
            </a:r>
          </a:p>
          <a:p>
            <a:r>
              <a:rPr lang="fr-CA" sz="2800" dirty="0" smtClean="0"/>
              <a:t>Faire un retour sur la répartition des ressources 2014-2015 et se préparer pour l’an prochain.</a:t>
            </a:r>
            <a:endParaRPr lang="fr-CA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32545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625420" y="733778"/>
            <a:ext cx="10018713" cy="6025444"/>
          </a:xfrm>
        </p:spPr>
        <p:txBody>
          <a:bodyPr>
            <a:normAutofit/>
          </a:bodyPr>
          <a:lstStyle/>
          <a:p>
            <a:r>
              <a:rPr lang="fr-FR" dirty="0" smtClean="0"/>
              <a:t>Le département doit se doter de règles de régie interne (4-1.05). </a:t>
            </a:r>
          </a:p>
          <a:p>
            <a:r>
              <a:rPr lang="fr-FR" dirty="0" smtClean="0"/>
              <a:t>Elles devraient être écrites et révisées ponctuellement.</a:t>
            </a:r>
          </a:p>
          <a:p>
            <a:r>
              <a:rPr lang="fr-FR" dirty="0" smtClean="0"/>
              <a:t>Elles devraient couvrir tous les sujets dont nous avons discutés :</a:t>
            </a:r>
          </a:p>
          <a:p>
            <a:pPr lvl="1">
              <a:buFont typeface="Wingdings" charset="2"/>
              <a:buChar char="Ø"/>
            </a:pPr>
            <a:r>
              <a:rPr lang="fr-FR" sz="2200" dirty="0" smtClean="0"/>
              <a:t>Le fonctionnement du département, des assemblées, les règles d’élection de la coordination ;</a:t>
            </a:r>
          </a:p>
          <a:p>
            <a:pPr lvl="1">
              <a:buFont typeface="Wingdings" charset="2"/>
              <a:buChar char="Ø"/>
            </a:pPr>
            <a:r>
              <a:rPr lang="fr-FR" sz="2200" dirty="0" smtClean="0"/>
              <a:t>Les exigences de participation;</a:t>
            </a:r>
          </a:p>
          <a:p>
            <a:pPr lvl="1">
              <a:buFont typeface="Wingdings" charset="2"/>
              <a:buChar char="Ø"/>
            </a:pPr>
            <a:r>
              <a:rPr lang="fr-FR" sz="2200" dirty="0" smtClean="0"/>
              <a:t>Les balises pédagogiques;</a:t>
            </a:r>
          </a:p>
          <a:p>
            <a:pPr lvl="1">
              <a:buFont typeface="Wingdings" charset="2"/>
              <a:buChar char="Ø"/>
            </a:pPr>
            <a:r>
              <a:rPr lang="fr-FR" sz="2200" dirty="0" smtClean="0"/>
              <a:t>Les attentes en matière de disponibilité;</a:t>
            </a:r>
          </a:p>
          <a:p>
            <a:pPr lvl="1">
              <a:buFont typeface="Wingdings" charset="2"/>
              <a:buChar char="Ø"/>
            </a:pPr>
            <a:r>
              <a:rPr lang="fr-FR" sz="2200" dirty="0" smtClean="0"/>
              <a:t>Les règles de répartition de la tâche;</a:t>
            </a:r>
          </a:p>
          <a:p>
            <a:pPr lvl="1">
              <a:buFont typeface="Wingdings" charset="2"/>
              <a:buChar char="Ø"/>
            </a:pPr>
            <a:r>
              <a:rPr lang="fr-FR" sz="2200" dirty="0" smtClean="0"/>
              <a:t>Les critères de sélection;</a:t>
            </a:r>
          </a:p>
          <a:p>
            <a:pPr lvl="1">
              <a:buFont typeface="Wingdings" charset="2"/>
              <a:buChar char="Ø"/>
            </a:pPr>
            <a:r>
              <a:rPr lang="fr-FR" sz="2200" dirty="0" smtClean="0"/>
              <a:t>Les règles d’encadrement professionnel et d’évaluation;</a:t>
            </a:r>
          </a:p>
          <a:p>
            <a:pPr lvl="1">
              <a:buFont typeface="Wingdings" charset="2"/>
              <a:buChar char="Ø"/>
            </a:pPr>
            <a:r>
              <a:rPr lang="fr-FR" sz="2200" dirty="0" smtClean="0"/>
              <a:t>Des mécanismes de résolution des conflits.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7669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 département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sz="2400" dirty="0" smtClean="0"/>
              <a:t>Et le travail collectif</a:t>
            </a:r>
            <a:endParaRPr lang="fr-CA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9296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402080" y="183197"/>
            <a:ext cx="10018713" cy="1752599"/>
          </a:xfrm>
        </p:spPr>
        <p:txBody>
          <a:bodyPr/>
          <a:lstStyle/>
          <a:p>
            <a:r>
              <a:rPr lang="fr-CA" dirty="0" smtClean="0"/>
              <a:t>Qu’est-ce qu’un département?</a:t>
            </a:r>
            <a:endParaRPr lang="fr-CA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7000" y="1422399"/>
          <a:ext cx="12192000" cy="325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Graphique" r:id="rId6" imgW="11795814" imgH="3253650" progId="MSGraph.Chart.8">
                  <p:embed followColorScheme="full"/>
                </p:oleObj>
              </mc:Choice>
              <mc:Fallback>
                <p:oleObj name="Graphique" r:id="rId6" imgW="11795814" imgH="325365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" y="1422399"/>
                        <a:ext cx="12192000" cy="325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1397000" y="1600199"/>
            <a:ext cx="10033000" cy="4525962"/>
          </a:xfrm>
        </p:spPr>
        <p:txBody>
          <a:bodyPr tIns="45719" bIns="45719">
            <a:noAutofit/>
          </a:bodyPr>
          <a:lstStyle/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L’espace physique dans le collège où les enseignantes et les enseignants sont regroupés.</a:t>
            </a:r>
          </a:p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L’ensemble des enseignantes et des enseignants de l’enseignement régulier.</a:t>
            </a:r>
          </a:p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L’ensemble des enseignantes et des enseignants de l’enseignement régulier et de la formation continue.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7336" y="151715"/>
            <a:ext cx="9068359" cy="846438"/>
          </a:xfrm>
        </p:spPr>
        <p:txBody>
          <a:bodyPr/>
          <a:lstStyle/>
          <a:p>
            <a:r>
              <a:rPr lang="fr-CA" b="1" dirty="0" smtClean="0"/>
              <a:t>Qu’est-ce qu’un « département » ?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77535" y="2511777"/>
            <a:ext cx="4895055" cy="3124201"/>
          </a:xfrm>
        </p:spPr>
        <p:txBody>
          <a:bodyPr>
            <a:noAutofit/>
          </a:bodyPr>
          <a:lstStyle/>
          <a:p>
            <a:r>
              <a:rPr lang="fr-CA" sz="2800" dirty="0" smtClean="0"/>
              <a:t>Art. 4-1.03 : « Le département est constitué de l’ensemble des enseignantes et des enseignants de l’enseignement régulier d’une ou de plusieurs disciplines d’un Collège ou d’un Campus. »</a:t>
            </a:r>
            <a:endParaRPr lang="fr-CA" sz="28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926667" y="1397000"/>
            <a:ext cx="6096000" cy="5374502"/>
          </a:xfrm>
        </p:spPr>
        <p:txBody>
          <a:bodyPr>
            <a:normAutofit/>
          </a:bodyPr>
          <a:lstStyle/>
          <a:p>
            <a:r>
              <a:rPr lang="fr-CA" sz="2400" dirty="0" smtClean="0">
                <a:solidFill>
                  <a:srgbClr val="3366FF"/>
                </a:solidFill>
              </a:rPr>
              <a:t>Département </a:t>
            </a:r>
            <a:r>
              <a:rPr lang="fr-CA" sz="2400" dirty="0" err="1" smtClean="0">
                <a:solidFill>
                  <a:srgbClr val="3366FF"/>
                </a:solidFill>
              </a:rPr>
              <a:t>monodisciplinaire</a:t>
            </a:r>
            <a:r>
              <a:rPr lang="fr-CA" sz="2400" dirty="0" smtClean="0">
                <a:solidFill>
                  <a:srgbClr val="3366FF"/>
                </a:solidFill>
              </a:rPr>
              <a:t> ou multidisciplinaire.</a:t>
            </a:r>
          </a:p>
          <a:p>
            <a:r>
              <a:rPr lang="fr-CA" sz="2400" dirty="0" smtClean="0">
                <a:solidFill>
                  <a:srgbClr val="3366FF"/>
                </a:solidFill>
              </a:rPr>
              <a:t>Les règles applicables à un « département » s’appliquent, selon le contexte, aux disciplines.</a:t>
            </a:r>
          </a:p>
          <a:p>
            <a:r>
              <a:rPr lang="fr-CA" sz="2400" dirty="0" smtClean="0">
                <a:solidFill>
                  <a:srgbClr val="3366FF"/>
                </a:solidFill>
              </a:rPr>
              <a:t>Tous les profs du régulier sont membres du département, ainsi que les « annexes », sans distinction de statut (permanents ou pas, temps complet ou temps partiel).</a:t>
            </a:r>
          </a:p>
          <a:p>
            <a:r>
              <a:rPr lang="fr-CA" sz="2400" dirty="0" smtClean="0">
                <a:solidFill>
                  <a:srgbClr val="3366FF"/>
                </a:solidFill>
              </a:rPr>
              <a:t>Le Collège délègue au département une partie de ses responsabilités par la convention collective.</a:t>
            </a:r>
          </a:p>
          <a:p>
            <a:endParaRPr lang="fr-CA" sz="2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7613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478280" y="305117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fr-CA" b="1" dirty="0" smtClean="0"/>
              <a:t>Le département peut-il exiger de ses membres la présence à ses réunions ou à ses activités ?</a:t>
            </a:r>
            <a:endParaRPr lang="fr-CA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7000" y="1447799"/>
          <a:ext cx="12192000" cy="192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Graphique" r:id="rId6" imgW="11795814" imgH="1920243" progId="MSGraph.Chart.8">
                  <p:embed followColorScheme="full"/>
                </p:oleObj>
              </mc:Choice>
              <mc:Fallback>
                <p:oleObj name="Graphique" r:id="rId6" imgW="11795814" imgH="1920243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" y="1447799"/>
                        <a:ext cx="12192000" cy="192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1640840" y="1645919"/>
            <a:ext cx="8737600" cy="4525962"/>
          </a:xfrm>
        </p:spPr>
        <p:txBody>
          <a:bodyPr tIns="45719" bIns="45719">
            <a:noAutofit/>
          </a:bodyPr>
          <a:lstStyle/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Oui</a:t>
            </a:r>
          </a:p>
          <a:p>
            <a:pPr marL="457200" indent="-457200">
              <a:spcAft>
                <a:spcPts val="0"/>
              </a:spcAft>
              <a:buFont typeface="Arial"/>
              <a:buAutoNum type="arabicPeriod"/>
            </a:pPr>
            <a:r>
              <a:rPr lang="fr-CA" sz="3200" dirty="0" smtClean="0"/>
              <a:t>Non</a:t>
            </a:r>
            <a:endParaRPr lang="fr-CA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616116" y="166817"/>
            <a:ext cx="8557613" cy="1365422"/>
          </a:xfrm>
        </p:spPr>
        <p:txBody>
          <a:bodyPr>
            <a:normAutofit/>
          </a:bodyPr>
          <a:lstStyle/>
          <a:p>
            <a:r>
              <a:rPr lang="fr-CA" sz="3200" b="1" dirty="0" smtClean="0"/>
              <a:t>Le département peut-il exiger de ses membres la présence à ses réunions ou à ses activités ?</a:t>
            </a:r>
            <a:endParaRPr lang="fr-CA" sz="3200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1"/>
          </p:nvPr>
        </p:nvSpPr>
        <p:spPr>
          <a:xfrm>
            <a:off x="1037968" y="1828799"/>
            <a:ext cx="5750010" cy="4753233"/>
          </a:xfrm>
        </p:spPr>
        <p:txBody>
          <a:bodyPr>
            <a:noAutofit/>
          </a:bodyPr>
          <a:lstStyle/>
          <a:p>
            <a:r>
              <a:rPr lang="fr-CA" sz="2600" dirty="0" smtClean="0"/>
              <a:t>Art. 8-4.01: « La tâche d’enseignement de chaque enseignante et enseignant comprend </a:t>
            </a:r>
            <a:r>
              <a:rPr lang="fr-CA" sz="2600" b="1" u="sng" dirty="0" smtClean="0"/>
              <a:t>toutes</a:t>
            </a:r>
            <a:r>
              <a:rPr lang="fr-CA" sz="2600" dirty="0" smtClean="0"/>
              <a:t> les activités inhérentes à l’enseignement, notamment : (…) </a:t>
            </a:r>
            <a:r>
              <a:rPr lang="fr-CA" sz="2600" b="1" dirty="0" smtClean="0"/>
              <a:t>la participation aux rencontres départementales et aux activités requises pour la réalisation des fonctions du département.</a:t>
            </a:r>
            <a:r>
              <a:rPr lang="fr-CA" sz="2600" dirty="0" smtClean="0"/>
              <a:t> »</a:t>
            </a:r>
            <a:endParaRPr lang="fr-CA" sz="260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>
          <a:xfrm>
            <a:off x="7003383" y="2057400"/>
            <a:ext cx="4895056" cy="3124200"/>
          </a:xfrm>
        </p:spPr>
        <p:txBody>
          <a:bodyPr>
            <a:normAutofit/>
          </a:bodyPr>
          <a:lstStyle/>
          <a:p>
            <a:r>
              <a:rPr lang="fr-CA" sz="2600" dirty="0" smtClean="0"/>
              <a:t>Il appartient au département de fixer ses exigences en cette matière.</a:t>
            </a:r>
          </a:p>
          <a:p>
            <a:r>
              <a:rPr lang="fr-CA" sz="2600" dirty="0" smtClean="0"/>
              <a:t>Il appartient au Collège, et non au département, de sanctionner le non-respect de ces exigences.</a:t>
            </a:r>
            <a:endParaRPr lang="fr-CA" sz="2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7824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616118" y="183293"/>
            <a:ext cx="10018712" cy="747584"/>
          </a:xfrm>
        </p:spPr>
        <p:txBody>
          <a:bodyPr/>
          <a:lstStyle/>
          <a:p>
            <a:r>
              <a:rPr lang="fr-CA" b="1" dirty="0" smtClean="0"/>
              <a:t>Le département : le travail d’équipe</a:t>
            </a:r>
            <a:endParaRPr lang="fr-CA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484310" y="1136823"/>
            <a:ext cx="10018713" cy="4654378"/>
          </a:xfrm>
        </p:spPr>
        <p:txBody>
          <a:bodyPr/>
          <a:lstStyle/>
          <a:p>
            <a:r>
              <a:rPr lang="fr-CA" sz="2800" dirty="0" smtClean="0"/>
              <a:t>Selon la convention collective (art. 4-1.05), il appartient à l’assemblée départementale de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CA" sz="2400" dirty="0" smtClean="0"/>
              <a:t>« Désigner les enseignantes et les enseignants appelés à siéger aux comités de programme auxquels sa discipline participe ou contribue. »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CA" sz="2400" dirty="0" smtClean="0"/>
              <a:t>« (…) former des comités, s’il y a lieu; »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CA" sz="2400" dirty="0" smtClean="0"/>
              <a:t>« répartir et pondérer les activités pédagogiques incluant les charges d’enseignement, en fonction des ressources allouées, et des activités relatives aux services professionnels rendus; »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CA" sz="2400" dirty="0" smtClean="0"/>
              <a:t>« désigner les enseignantes et les enseignants appelés à siéger aux comités de sélection (…) »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CA" dirty="0" smtClean="0"/>
          </a:p>
          <a:p>
            <a:pPr lvl="1"/>
            <a:endParaRPr lang="fr-CA" dirty="0"/>
          </a:p>
        </p:txBody>
      </p:sp>
      <p:sp>
        <p:nvSpPr>
          <p:cNvPr id="7" name="ZoneTexte 6"/>
          <p:cNvSpPr txBox="1"/>
          <p:nvPr/>
        </p:nvSpPr>
        <p:spPr>
          <a:xfrm>
            <a:off x="3368040" y="5298912"/>
            <a:ext cx="87163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 smtClean="0">
                <a:solidFill>
                  <a:srgbClr val="FF0000"/>
                </a:solidFill>
              </a:rPr>
              <a:t>Ce n’est que par la participation constructive du plus grand nombre que le département peut réaliser sa mission.</a:t>
            </a:r>
            <a:endParaRPr lang="fr-CA" sz="28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58892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POLLINGCYCLE" val="2"/>
  <p:tag name="INCLUDEPPT" val="True"/>
  <p:tag name="REALTIMEBACKUPPATH" val="(Aucun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3.2.12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41B7C72151234C20B3FB1E8C78D50856"/>
  <p:tag name="SLIDEID" val="41B7C72151234C20B3FB1E8C78D50856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Le département peut-il exiger de ses membres la présence à ses réunions ou à ses activités ?"/>
  <p:tag name="RESPONSESGATHERED" val="False"/>
  <p:tag name="ANONYMOUSTEMP" val="False"/>
  <p:tag name="ANSWERSALIAS" val="Oui|smicln|Non"/>
  <p:tag name="VALUES" val="Correct|smicln|Incorrec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7"/>
  <p:tag name="FONTSIZE" val="32"/>
  <p:tag name="BULLETTYPE" val="ppBulletArabicPeriod"/>
  <p:tag name="ANSWERTEXT" val="Oui&#10;Non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D5BFAA72E3294AE79E7CE7001678BBAB"/>
  <p:tag name="SLIDEID" val="D5BFAA72E3294AE79E7CE7001678BBAB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AUTOADVANCE" val="False"/>
  <p:tag name="DELIMITERS" val="3.1"/>
  <p:tag name="VALUEFORMAT" val="0%"/>
  <p:tag name="NUMRESPONSES" val="2"/>
  <p:tag name="QUESTIONALIAS" val="Un département peut-il imposer des règles d'évaluation et/ou de laboratoire à un de ses membres ?"/>
  <p:tag name="ANSWERSALIAS" val="Toujours|smicln|Parfois|smicln|Jamais"/>
  <p:tag name="RESPONSESGATHERED" val="False"/>
  <p:tag name="ANONYMOUSTEMP" val="False"/>
  <p:tag name="VALUES" val="Incorrect|smicln|Correct|smicln|Incorrect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3"/>
  <p:tag name="TEXTLENGTH" val="23"/>
  <p:tag name="FONTSIZE" val="32"/>
  <p:tag name="BULLETTYPE" val="ppBulletArabicPeriod"/>
  <p:tag name="ANSWERTEXT" val="Toujours&#10;Parfois&#10;Jamai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91531EBD95C4C1E909D8AA8D77A0544"/>
  <p:tag name="SLIDEID" val="591531EBD95C4C1E909D8AA8D77A0544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Un département peut-il imposer l’affichage des « périodes de disponibilité » aux étudiants?"/>
  <p:tag name="RESPONSESGATHERED" val="False"/>
  <p:tag name="ANONYMOUSTEMP" val="False"/>
  <p:tag name="ANSWERSALIAS" val="Oui|smicln|Non"/>
  <p:tag name="VALUES" val="Correct|smicln|Incorrect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7"/>
  <p:tag name="FONTSIZE" val="32"/>
  <p:tag name="BULLETTYPE" val="ppBulletArabicPeriod"/>
  <p:tag name="ANSWERTEXT" val="Oui&#10;Non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D07969496FAF4CAEA8280CB7ED944F00"/>
  <p:tag name="SLIDEID" val="D07969496FAF4CAEA8280CB7ED944F00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AUTOADVANCE" val="False"/>
  <p:tag name="DELIMITERS" val="3.1"/>
  <p:tag name="VALUEFORMAT" val="0%"/>
  <p:tag name="QUESTIONALIAS" val="Quand un nouveau prof est embauché, qui est responsable de son encadrement et de son insertion professionnelle?"/>
  <p:tag name="ANSWERSALIAS" val="Le coordonnateur|smicln|Une enseignante ou un enseignant choisi par le département|smicln|Le service de développement pédagogique"/>
  <p:tag name="NUMRESPONSES" val="3"/>
  <p:tag name="RESPONSESGATHERED" val="False"/>
  <p:tag name="ANONYMOUSTEMP" val="False"/>
  <p:tag name="VALUES" val="Correct|smicln|Correct|smicln|Correc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3"/>
  <p:tag name="TEXTLENGTH" val="115"/>
  <p:tag name="FONTSIZE" val="32"/>
  <p:tag name="BULLETTYPE" val="ppBulletArabicPeriod"/>
  <p:tag name="ANSWERTEXT" val="Le coordonnateur&#10;Une enseignante ou un enseignant choisi par le département&#10;Le service de développement pédagogiq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901CC374D6C441BAF05BED910BDA4E0"/>
  <p:tag name="SLIDEID" val="A901CC374D6C441BAF05BED910BDA4E0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Qui peut vous accompagner lorsque vous êtes convoqué par la direction?"/>
  <p:tag name="ANSWERSALIAS" val="Mon père|smicln|Mon CD|smicln|Mon collègue|smicln|Le délégué syndical de mon département|smicln|Un membre du comité exécutif du Syndicat"/>
  <p:tag name="VALUES" val="Incorrect|smicln|Correct|smicln|Correct|smicln|Correct|smicln|Correct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108"/>
  <p:tag name="FONTSIZE" val="32"/>
  <p:tag name="BULLETTYPE" val="ppBulletArabicPeriod"/>
  <p:tag name="ANSWERTEXT" val="Mon père&#10;Mon CD&#10;Mon collègue&#10;Le délégué syndical de mon département&#10;Un membre du comité exécutif du Syndicat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74A203922E374D58B78ED294C75BD1B1"/>
  <p:tag name="SLIDEID" val="74A203922E374D58B78ED294C75BD1B1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AUTOADVANCE" val="False"/>
  <p:tag name="DELIMITERS" val="3.1"/>
  <p:tag name="VALUEFORMAT" val="0%"/>
  <p:tag name="NUMRESPONSES" val="2"/>
  <p:tag name="QUESTIONALIAS" val="Dans quel(s) cas il serait impératif d’être accompagné d’un membre du comité exécutif?"/>
  <p:tag name="ANSWERSALIAS" val="Convocation des RH|smicln|Convocation de la DÉ|smicln|Demande d’information de votre adjoint"/>
  <p:tag name="VALUES" val="Correct|smicln|Correct|smicln|Incorrec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3"/>
  <p:tag name="TEXTLENGTH" val="78"/>
  <p:tag name="FONTSIZE" val="32"/>
  <p:tag name="BULLETTYPE" val="ppBulletArabicPeriod"/>
  <p:tag name="ANSWERTEXT" val="Convocation des RH&#10;Convocation de la DÉ&#10;Demande d’information de votre adjoin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66981B9F95C47FDAA05972C1615EF51"/>
  <p:tag name="SLIDEID" val="A66981B9F95C47FDAA05972C1615EF51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Le département peut-il imposer la tâche d’un enseignant?"/>
  <p:tag name="ANSWERSALIAS" val="Oui|smicln|Non"/>
  <p:tag name="RESPONSESGATHERED" val="False"/>
  <p:tag name="ANONYMOUSTEMP" val="False"/>
  <p:tag name="VALUES" val="Correct|smicln|Incorrec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7"/>
  <p:tag name="FONTSIZE" val="32"/>
  <p:tag name="BULLETTYPE" val="ppBulletArabicPeriod"/>
  <p:tag name="ANSWERTEXT" val="Oui&#10;Non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151EA4B78357442C8C8587431E729F93"/>
  <p:tag name="SLIDEID" val="151EA4B78357442C8C8587431E729F93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Qu’est-ce qu’un département?"/>
  <p:tag name="ANSWERSALIAS" val="L’espace physique dans le collège où les enseignantes et les enseignants sont regroupés.|smicln|L’ensemble des enseignantes et des enseignants de l’enseignement régulier.|smicln|L’ensemble des enseignantes et des enseignants de l’enseignement régulier et de la formation continue."/>
  <p:tag name="VALUES" val="Incorrect|smicln|Correct|smicln|Incorrect"/>
  <p:tag name="RESPONSESGATHERED" val="False"/>
  <p:tag name="ANONYMOUSTEMP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66"/>
  <p:tag name="FONTSIZE" val="32"/>
  <p:tag name="BULLETTYPE" val="ppBulletArabicPeriod"/>
  <p:tag name="ANSWERTEXT" val="L’espace physique dans le collège où les enseignantes et les enseignants sont regroupés.&#10;L’ensemble des enseignantes et des enseignants de l’enseignement régulier.&#10;L’ensemble des enseignantes et des enseignants de l’enseignement régulier et de la formation continue."/>
  <p:tag name="OLDNUMANSWERS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TC103457496[[fn=Parallaxe]]</Template>
  <TotalTime>1932</TotalTime>
  <Words>1015</Words>
  <Application>Microsoft Office PowerPoint</Application>
  <PresentationFormat>Personnalisé</PresentationFormat>
  <Paragraphs>133</Paragraphs>
  <Slides>30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2" baseType="lpstr">
      <vt:lpstr>Parallaxe</vt:lpstr>
      <vt:lpstr>Graphique</vt:lpstr>
      <vt:lpstr>Demi-journée de formation et d’échanges sur les départements</vt:lpstr>
      <vt:lpstr>Horaire de la demi-journée</vt:lpstr>
      <vt:lpstr>Objectifs de la demi-journée</vt:lpstr>
      <vt:lpstr>Le département</vt:lpstr>
      <vt:lpstr>Qu’est-ce qu’un département?</vt:lpstr>
      <vt:lpstr>Qu’est-ce qu’un « département » ?</vt:lpstr>
      <vt:lpstr>Le département peut-il exiger de ses membres la présence à ses réunions ou à ses activités ?</vt:lpstr>
      <vt:lpstr>Le département peut-il exiger de ses membres la présence à ses réunions ou à ses activités ?</vt:lpstr>
      <vt:lpstr>Le département : le travail d’équipe</vt:lpstr>
      <vt:lpstr>Le département</vt:lpstr>
      <vt:lpstr>Un département peut-il imposer des règles d'évaluation et/ou de laboratoire à un de ses membres ?</vt:lpstr>
      <vt:lpstr>Un département peut-il imposer des règles d'évaluation et/ou de laboratoire à un de ses membres ?</vt:lpstr>
      <vt:lpstr>Un département peut-il imposer l’affichage des « périodes de disponibilité » aux étudiants?</vt:lpstr>
      <vt:lpstr>Un département peut-il imposer l’affichage des « périodes de disponibilité » aux étudiants?</vt:lpstr>
      <vt:lpstr>Quand un nouveau prof est embauché, qui est responsable de son encadrement et de son insertion professionnelle?</vt:lpstr>
      <vt:lpstr>Quand un nouveau prof est embauché, qui est responsable de son encadrement et de son insertion professionnelle?</vt:lpstr>
      <vt:lpstr>La sélection des enseignantes et enseignants</vt:lpstr>
      <vt:lpstr>L’évaluation des enseignements</vt:lpstr>
      <vt:lpstr>Le département</vt:lpstr>
      <vt:lpstr>Présentation PowerPoint</vt:lpstr>
      <vt:lpstr>Le département et le Syndicat</vt:lpstr>
      <vt:lpstr>Qui peut vous accompagner lorsque vous êtes convoqué par la direction?</vt:lpstr>
      <vt:lpstr>Dans quel(s) cas il serait impératif d’être accompagné d’un membre du comité exécutif?</vt:lpstr>
      <vt:lpstr>Le département</vt:lpstr>
      <vt:lpstr>Le département peut-il imposer la tâche d’un enseignant?</vt:lpstr>
      <vt:lpstr>Le département peut-il imposer la tâche d’un enseignant?</vt:lpstr>
      <vt:lpstr>La coordination départementale</vt:lpstr>
      <vt:lpstr>Présentation PowerPoint</vt:lpstr>
      <vt:lpstr>Le département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Journée syndicale de formation et d’échanges sur les départements</dc:title>
  <dc:creator>benoit lac</dc:creator>
  <cp:lastModifiedBy>Syndicat des professeures et professeurs</cp:lastModifiedBy>
  <cp:revision>95</cp:revision>
  <dcterms:created xsi:type="dcterms:W3CDTF">2014-05-07T14:15:37Z</dcterms:created>
  <dcterms:modified xsi:type="dcterms:W3CDTF">2017-12-12T20:00:52Z</dcterms:modified>
</cp:coreProperties>
</file>