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8" r:id="rId3"/>
    <p:sldId id="601" r:id="rId4"/>
    <p:sldId id="598" r:id="rId5"/>
    <p:sldId id="412" r:id="rId6"/>
    <p:sldId id="413" r:id="rId7"/>
    <p:sldId id="414" r:id="rId8"/>
    <p:sldId id="578" r:id="rId9"/>
    <p:sldId id="474" r:id="rId10"/>
    <p:sldId id="591" r:id="rId11"/>
    <p:sldId id="599" r:id="rId12"/>
    <p:sldId id="600" r:id="rId13"/>
    <p:sldId id="541" r:id="rId14"/>
    <p:sldId id="375" r:id="rId15"/>
    <p:sldId id="270" r:id="rId16"/>
    <p:sldId id="273" r:id="rId17"/>
    <p:sldId id="549" r:id="rId18"/>
    <p:sldId id="431" r:id="rId19"/>
    <p:sldId id="603" r:id="rId20"/>
    <p:sldId id="389" r:id="rId21"/>
    <p:sldId id="593" r:id="rId22"/>
    <p:sldId id="604" r:id="rId23"/>
    <p:sldId id="263" r:id="rId24"/>
    <p:sldId id="748" r:id="rId25"/>
    <p:sldId id="749" r:id="rId26"/>
    <p:sldId id="757" r:id="rId27"/>
    <p:sldId id="750" r:id="rId28"/>
    <p:sldId id="751" r:id="rId29"/>
    <p:sldId id="610" r:id="rId30"/>
    <p:sldId id="609" r:id="rId31"/>
    <p:sldId id="611" r:id="rId32"/>
    <p:sldId id="752" r:id="rId33"/>
    <p:sldId id="755" r:id="rId34"/>
    <p:sldId id="753" r:id="rId35"/>
    <p:sldId id="758" r:id="rId36"/>
    <p:sldId id="754" r:id="rId37"/>
    <p:sldId id="756" r:id="rId38"/>
    <p:sldId id="260" r:id="rId39"/>
    <p:sldId id="261" r:id="rId40"/>
    <p:sldId id="259" r:id="rId41"/>
    <p:sldId id="759" r:id="rId42"/>
    <p:sldId id="762" r:id="rId43"/>
    <p:sldId id="763" r:id="rId44"/>
    <p:sldId id="764" r:id="rId45"/>
    <p:sldId id="766" r:id="rId46"/>
    <p:sldId id="765" r:id="rId47"/>
    <p:sldId id="760" r:id="rId48"/>
    <p:sldId id="767" r:id="rId49"/>
    <p:sldId id="768" r:id="rId50"/>
    <p:sldId id="770" r:id="rId51"/>
    <p:sldId id="287" r:id="rId52"/>
    <p:sldId id="769" r:id="rId53"/>
    <p:sldId id="280" r:id="rId54"/>
    <p:sldId id="281" r:id="rId55"/>
    <p:sldId id="282" r:id="rId56"/>
    <p:sldId id="283" r:id="rId57"/>
    <p:sldId id="284" r:id="rId58"/>
    <p:sldId id="285" r:id="rId59"/>
    <p:sldId id="268" r:id="rId60"/>
    <p:sldId id="771" r:id="rId61"/>
    <p:sldId id="772" r:id="rId62"/>
    <p:sldId id="773" r:id="rId63"/>
    <p:sldId id="605" r:id="rId64"/>
    <p:sldId id="298" r:id="rId65"/>
    <p:sldId id="761" r:id="rId66"/>
    <p:sldId id="774" r:id="rId67"/>
    <p:sldId id="775" r:id="rId68"/>
    <p:sldId id="776" r:id="rId69"/>
    <p:sldId id="606" r:id="rId70"/>
    <p:sldId id="777" r:id="rId71"/>
    <p:sldId id="25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2" d="100"/>
          <a:sy n="102" d="100"/>
        </p:scale>
        <p:origin x="192"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102977362204716E-2"/>
          <c:y val="0.10256581554098083"/>
          <c:w val="0.94583452263779533"/>
          <c:h val="0.84188325283690624"/>
        </c:manualLayout>
      </c:layout>
      <c:lineChart>
        <c:grouping val="standard"/>
        <c:varyColors val="0"/>
        <c:ser>
          <c:idx val="0"/>
          <c:order val="0"/>
          <c:tx>
            <c:strRef>
              <c:f>Feuil1!$B$1</c:f>
              <c:strCache>
                <c:ptCount val="1"/>
                <c:pt idx="0">
                  <c:v>Série 1</c:v>
                </c:pt>
              </c:strCache>
            </c:strRef>
          </c:tx>
          <c:spPr>
            <a:ln w="28575" cap="rnd">
              <a:solidFill>
                <a:schemeClr val="accent1"/>
              </a:solidFill>
              <a:round/>
            </a:ln>
            <a:effectLst/>
          </c:spPr>
          <c:marker>
            <c:symbol val="none"/>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595E-A443-AAC1-4C7C643FFB7E}"/>
            </c:ext>
          </c:extLst>
        </c:ser>
        <c:ser>
          <c:idx val="1"/>
          <c:order val="1"/>
          <c:tx>
            <c:strRef>
              <c:f>Feuil1!$C$1</c:f>
              <c:strCache>
                <c:ptCount val="1"/>
                <c:pt idx="0">
                  <c:v>Série 2</c:v>
                </c:pt>
              </c:strCache>
            </c:strRef>
          </c:tx>
          <c:spPr>
            <a:ln w="28575" cap="rnd">
              <a:solidFill>
                <a:schemeClr val="accent2"/>
              </a:solidFill>
              <a:round/>
            </a:ln>
            <a:effectLst/>
          </c:spPr>
          <c:marker>
            <c:symbol val="none"/>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595E-A443-AAC1-4C7C643FFB7E}"/>
            </c:ext>
          </c:extLst>
        </c:ser>
        <c:ser>
          <c:idx val="2"/>
          <c:order val="2"/>
          <c:tx>
            <c:strRef>
              <c:f>Feuil1!$D$1</c:f>
              <c:strCache>
                <c:ptCount val="1"/>
                <c:pt idx="0">
                  <c:v>Série 3</c:v>
                </c:pt>
              </c:strCache>
            </c:strRef>
          </c:tx>
          <c:spPr>
            <a:ln w="28575" cap="rnd">
              <a:solidFill>
                <a:schemeClr val="accent3"/>
              </a:solidFill>
              <a:round/>
            </a:ln>
            <a:effectLst/>
          </c:spPr>
          <c:marker>
            <c:symbol val="none"/>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595E-A443-AAC1-4C7C643FFB7E}"/>
            </c:ext>
          </c:extLst>
        </c:ser>
        <c:dLbls>
          <c:showLegendKey val="0"/>
          <c:showVal val="0"/>
          <c:showCatName val="0"/>
          <c:showSerName val="0"/>
          <c:showPercent val="0"/>
          <c:showBubbleSize val="0"/>
        </c:dLbls>
        <c:smooth val="0"/>
        <c:axId val="1145763200"/>
        <c:axId val="1143176480"/>
      </c:lineChart>
      <c:catAx>
        <c:axId val="114576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43176480"/>
        <c:crosses val="autoZero"/>
        <c:auto val="1"/>
        <c:lblAlgn val="ctr"/>
        <c:lblOffset val="100"/>
        <c:noMultiLvlLbl val="0"/>
      </c:catAx>
      <c:valAx>
        <c:axId val="1143176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45763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DA260-0DDD-6C4D-989A-B11F89B1B8F1}" type="datetimeFigureOut">
              <a:rPr lang="fr-FR" smtClean="0"/>
              <a:t>11/01/2020</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85016-6000-424C-9730-3BC3F4356DE1}" type="slidenum">
              <a:rPr lang="fr-FR" smtClean="0"/>
              <a:t>‹n°›</a:t>
            </a:fld>
            <a:endParaRPr lang="fr-FR"/>
          </a:p>
        </p:txBody>
      </p:sp>
    </p:spTree>
    <p:extLst>
      <p:ext uri="{BB962C8B-B14F-4D97-AF65-F5344CB8AC3E}">
        <p14:creationId xmlns:p14="http://schemas.microsoft.com/office/powerpoint/2010/main" val="241759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0D1912-F90E-7A41-9A13-6AAB0F067C6B}" type="slidenum">
              <a:rPr lang="fr-FR" sz="1200"/>
              <a:pPr/>
              <a:t>8</a:t>
            </a:fld>
            <a:endParaRPr lang="fr-FR" sz="1200"/>
          </a:p>
        </p:txBody>
      </p:sp>
      <p:sp>
        <p:nvSpPr>
          <p:cNvPr id="35842" name="Rectangle 2"/>
          <p:cNvSpPr>
            <a:spLocks noGrp="1" noRot="1" noChangeAspect="1" noChangeArrowheads="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fr-CA">
              <a:ea typeface="ＭＳ Ｐゴシック" charset="0"/>
              <a:cs typeface="ＭＳ Ｐゴシック" charset="0"/>
            </a:endParaRPr>
          </a:p>
        </p:txBody>
      </p:sp>
    </p:spTree>
    <p:extLst>
      <p:ext uri="{BB962C8B-B14F-4D97-AF65-F5344CB8AC3E}">
        <p14:creationId xmlns:p14="http://schemas.microsoft.com/office/powerpoint/2010/main" val="1468235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dirty="0">
              <a:ea typeface="ＭＳ Ｐゴシック" pitchFamily="34" charset="-128"/>
            </a:endParaRPr>
          </a:p>
        </p:txBody>
      </p:sp>
      <p:sp>
        <p:nvSpPr>
          <p:cNvPr id="2560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AA1A846-0450-4544-B379-6655C2F2EDA8}" type="slidenum">
              <a:rPr lang="en-GB" altLang="en-US" sz="1200">
                <a:latin typeface="Calibri" pitchFamily="34" charset="0"/>
              </a:rPr>
              <a:pPr eaLnBrk="1" hangingPunct="1"/>
              <a:t>10</a:t>
            </a:fld>
            <a:endParaRPr lang="en-GB" altLang="en-US" sz="1200">
              <a:latin typeface="Calibri" pitchFamily="34" charset="0"/>
            </a:endParaRPr>
          </a:p>
        </p:txBody>
      </p:sp>
    </p:spTree>
    <p:extLst>
      <p:ext uri="{BB962C8B-B14F-4D97-AF65-F5344CB8AC3E}">
        <p14:creationId xmlns:p14="http://schemas.microsoft.com/office/powerpoint/2010/main" val="180097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D0CF0D-25AD-C74F-9686-204B33D1209E}" type="slidenum">
              <a:rPr lang="fr-FR" sz="1200"/>
              <a:pPr/>
              <a:t>15</a:t>
            </a:fld>
            <a:endParaRPr lang="fr-FR" sz="1200"/>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fr-CA">
              <a:ea typeface="ＭＳ Ｐゴシック" charset="0"/>
              <a:cs typeface="ＭＳ Ｐゴシック" charset="0"/>
            </a:endParaRPr>
          </a:p>
        </p:txBody>
      </p:sp>
    </p:spTree>
    <p:extLst>
      <p:ext uri="{BB962C8B-B14F-4D97-AF65-F5344CB8AC3E}">
        <p14:creationId xmlns:p14="http://schemas.microsoft.com/office/powerpoint/2010/main" val="269982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L’Arctique en crise</a:t>
            </a:r>
            <a:endParaRPr lang="fr-CA" dirty="0"/>
          </a:p>
          <a:p>
            <a:r>
              <a:rPr lang="fr-CA" dirty="0"/>
              <a:t> </a:t>
            </a:r>
          </a:p>
          <a:p>
            <a:r>
              <a:rPr lang="fr-CA" dirty="0"/>
              <a:t>Cela fait plus de trente ans qu’on le sait, les changements climatiques vont produire d’énormes changements aux plus hautes latitudes, et particulièrement dans l’Arctique où la masse continentale entoure un océan. Normalement, après l’équinoxe d’automne, la glace s’installe progressivement sur l’océan Arctique qui est gelé sur toute sa surface en janvier. À certains endroits, la banquise s’épaissit tellement qu’elle n’arrive pas à fondre pendant l’été. On parle alors de glaces pluriannuelles. Depuis le début du 21</a:t>
            </a:r>
            <a:r>
              <a:rPr lang="fr-CA" baseline="30000" dirty="0"/>
              <a:t>ème</a:t>
            </a:r>
            <a:r>
              <a:rPr lang="fr-CA" dirty="0"/>
              <a:t> siècle, la superficie de glaces pluriannuelles diminue à une vitesse étonnante et il y a même des portions de l’océan Arctique qui ne gèlent plus pendant l’hiver. C’est ce qu’on a pu observer cette année dans la mer de Béring. Des systèmes de basse pression tirant l’air chaud du sud ont maintenu l’eau libre et fait dériver le peu de glace qui se formait vers le nord. Cela ne s’était jamais vu selon les climatologues qui observent l’Arctique.</a:t>
            </a:r>
          </a:p>
          <a:p>
            <a:r>
              <a:rPr lang="fr-CA" dirty="0"/>
              <a:t> </a:t>
            </a:r>
          </a:p>
          <a:p>
            <a:r>
              <a:rPr lang="fr-CA" dirty="0"/>
              <a:t>En juillet, la surface glacée de l’océan Arctique dans son ensemble s’approchait du minimum historique observé à l’été 2012. On anticipe que si l’on n’atteint pas ce record, on s’en approchera de très près en septembre. Depuis 2014, le couvert minimum de glace en septembre est très en dessous de la médiane de 1981-2010. C’est un signal inquiétant. De plus, le volume de glace a battu un minimum record en juillet en raison de la disparition progressive de la banquise pluriannuelle. Mais comme la glace flotte sur l’eau, la fonte de la banquise ne contribue pas au relèvement du niveau de la mer.</a:t>
            </a:r>
          </a:p>
          <a:p>
            <a:r>
              <a:rPr lang="fr-CA" dirty="0"/>
              <a:t> </a:t>
            </a:r>
          </a:p>
          <a:p>
            <a:r>
              <a:rPr lang="fr-CA" dirty="0"/>
              <a:t>Plus grave encore, l’été dernier, la température moyenne en juillet au Groenland a été 12 degrés Celsius plus élevée que la moyenne. Cela a causé une accélération de la fonte et du vêlage d’icebergs. On estime ainsi que l’inlandsis a perdu dans l’océan 55 milliards de tonnes de glace dont 13 milliards pour la seule journée du 1 août. C’est la perte journalière la plus élevée enregistrée depuis 50 ans d’observations. Mais il faut mettre les choses en perspective. L’hiver, le Groenland reçoit de la neige et sa masse augmente. Il faut donc faire la soustraction de la masse perdue de la masse gagnée. Au net, cette année, la fonte de glace du Groenland a contribué à elle seule à une augmentation de 1,5 millimètres du niveau de l’océan. C’est un record historique.</a:t>
            </a:r>
          </a:p>
          <a:p>
            <a:r>
              <a:rPr lang="fr-CA" dirty="0"/>
              <a:t> </a:t>
            </a:r>
          </a:p>
          <a:p>
            <a:r>
              <a:rPr lang="fr-CA" dirty="0"/>
              <a:t>De janvier à juillet, la moyenne des températures sur l’Alaska, les Territoires du Nord-Ouest, le Nunavut, le </a:t>
            </a:r>
            <a:r>
              <a:rPr lang="fr-CA" dirty="0" err="1"/>
              <a:t>Nunavik</a:t>
            </a:r>
            <a:r>
              <a:rPr lang="fr-CA" dirty="0"/>
              <a:t> et la Sibérie a été en moyenne 2 degrés plus chaude que la normale. Des records de chaleur ont été battus partout. Par exemple on a enregistré dans le petit village suédois de </a:t>
            </a:r>
            <a:r>
              <a:rPr lang="fr-CA" dirty="0" err="1"/>
              <a:t>Markusvinsa</a:t>
            </a:r>
            <a:r>
              <a:rPr lang="fr-CA" dirty="0"/>
              <a:t> au nord du cercle polaire, un maximum de 34,8 degrés C le 26 juillet. Cela a coïncidé avec la deuxième canicule de l’été 2019 en Europe où des températures de plus de 40 degrés C ont été enregistrées en France et en Belgique.</a:t>
            </a:r>
          </a:p>
          <a:p>
            <a:r>
              <a:rPr lang="fr-CA" dirty="0"/>
              <a:t> </a:t>
            </a:r>
          </a:p>
          <a:p>
            <a:r>
              <a:rPr lang="fr-CA" dirty="0"/>
              <a:t>Sans surprise, les feux de forêt ont aussi enregistré des records. En Alaska, on a perdu un million d’hectares de forêts par des conflagrations. C’est plus de la moitié de la superficie du lac Ontario. En Sibérie, c’est 2,6 millions d’hectares, une surface un peu plus grande que le lac Érié. Ces incendies ont libéré dans l’atmosphère des millions de tonnes de carbone stocké dans les écosystèmes.</a:t>
            </a:r>
          </a:p>
          <a:p>
            <a:r>
              <a:rPr lang="fr-CA" dirty="0"/>
              <a:t>Au-delà de l’anecdote et des chiffres, nous assistons à la réalisation de prédictions somme toute conservatrices. De nouvelles prévisions en vue du prochain rapport du GIEC prévu pour 2021 ont été publiées cette semaine. La fourchette supérieure de l’augmentation de température globale pourrait atteindre 7 degrés à la fin du siècle au lieu de 4,8 dans le rapport de 2013. La prévision la plus optimiste est de +2 degrés. Actuellement nous sommes à +1 degré. </a:t>
            </a:r>
          </a:p>
          <a:p>
            <a:r>
              <a:rPr lang="fr-CA" dirty="0"/>
              <a:t> </a:t>
            </a:r>
          </a:p>
          <a:p>
            <a:r>
              <a:rPr lang="fr-CA" dirty="0"/>
              <a:t>Arrêtons de parler de l’urgence climatique. Il faut agir fort et vite!</a:t>
            </a:r>
          </a:p>
          <a:p>
            <a:r>
              <a:rPr lang="fr-CA" dirty="0"/>
              <a:t> </a:t>
            </a:r>
          </a:p>
          <a:p>
            <a:endParaRPr lang="fr-FR" dirty="0"/>
          </a:p>
        </p:txBody>
      </p:sp>
      <p:sp>
        <p:nvSpPr>
          <p:cNvPr id="4" name="Espace réservé du numéro de diapositive 3"/>
          <p:cNvSpPr>
            <a:spLocks noGrp="1"/>
          </p:cNvSpPr>
          <p:nvPr>
            <p:ph type="sldNum" sz="quarter" idx="5"/>
          </p:nvPr>
        </p:nvSpPr>
        <p:spPr/>
        <p:txBody>
          <a:bodyPr/>
          <a:lstStyle/>
          <a:p>
            <a:fld id="{AD68BBDC-195F-7940-89C5-505E823E1AA0}" type="slidenum">
              <a:rPr lang="fr-FR" smtClean="0"/>
              <a:t>17</a:t>
            </a:fld>
            <a:endParaRPr lang="fr-FR"/>
          </a:p>
        </p:txBody>
      </p:sp>
    </p:spTree>
    <p:extLst>
      <p:ext uri="{BB962C8B-B14F-4D97-AF65-F5344CB8AC3E}">
        <p14:creationId xmlns:p14="http://schemas.microsoft.com/office/powerpoint/2010/main" val="1635372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AB7138-E93A-4D6C-80CA-7E70B71E23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CA"/>
          </a:p>
        </p:txBody>
      </p:sp>
      <p:sp>
        <p:nvSpPr>
          <p:cNvPr id="3" name="Sous-titre 2">
            <a:extLst>
              <a:ext uri="{FF2B5EF4-FFF2-40B4-BE49-F238E27FC236}">
                <a16:creationId xmlns:a16="http://schemas.microsoft.com/office/drawing/2014/main" id="{0C72E588-3F6A-408F-9B6C-3AEC44E4C9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CA"/>
          </a:p>
        </p:txBody>
      </p:sp>
      <p:sp>
        <p:nvSpPr>
          <p:cNvPr id="4" name="Espace réservé de la date 3">
            <a:extLst>
              <a:ext uri="{FF2B5EF4-FFF2-40B4-BE49-F238E27FC236}">
                <a16:creationId xmlns:a16="http://schemas.microsoft.com/office/drawing/2014/main" id="{ACAD2323-03D1-4852-8C58-2CF347CB359B}"/>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5" name="Espace réservé du pied de page 4">
            <a:extLst>
              <a:ext uri="{FF2B5EF4-FFF2-40B4-BE49-F238E27FC236}">
                <a16:creationId xmlns:a16="http://schemas.microsoft.com/office/drawing/2014/main" id="{03961BA0-4AC9-4525-93AC-F54E09628C15}"/>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38393B9C-6C88-4642-95E8-9AAA23FDB878}"/>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3374865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1A2A1F-FAD4-425E-86CB-F854509D6E17}"/>
              </a:ext>
            </a:extLst>
          </p:cNvPr>
          <p:cNvSpPr>
            <a:spLocks noGrp="1"/>
          </p:cNvSpPr>
          <p:nvPr>
            <p:ph type="title"/>
          </p:nvPr>
        </p:nvSpPr>
        <p:spPr/>
        <p:txBody>
          <a:bodyPr/>
          <a:lstStyle/>
          <a:p>
            <a:r>
              <a:rPr lang="fr-FR"/>
              <a:t>Modifiez le style du titre</a:t>
            </a:r>
            <a:endParaRPr lang="en-CA"/>
          </a:p>
        </p:txBody>
      </p:sp>
      <p:sp>
        <p:nvSpPr>
          <p:cNvPr id="3" name="Espace réservé du texte vertical 2">
            <a:extLst>
              <a:ext uri="{FF2B5EF4-FFF2-40B4-BE49-F238E27FC236}">
                <a16:creationId xmlns:a16="http://schemas.microsoft.com/office/drawing/2014/main" id="{CA871C05-AE08-4506-A861-1679F9ACEB5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e la date 3">
            <a:extLst>
              <a:ext uri="{FF2B5EF4-FFF2-40B4-BE49-F238E27FC236}">
                <a16:creationId xmlns:a16="http://schemas.microsoft.com/office/drawing/2014/main" id="{F69E8844-C419-4A77-BE20-72268ABAAB3B}"/>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5" name="Espace réservé du pied de page 4">
            <a:extLst>
              <a:ext uri="{FF2B5EF4-FFF2-40B4-BE49-F238E27FC236}">
                <a16:creationId xmlns:a16="http://schemas.microsoft.com/office/drawing/2014/main" id="{80E098F8-60CB-482C-898F-2AB39C4088B7}"/>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F3F7710F-A257-44D9-B34C-F89762ACFA07}"/>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874136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D04AD49-BB42-4916-859A-FEB07FECDCD1}"/>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CA"/>
          </a:p>
        </p:txBody>
      </p:sp>
      <p:sp>
        <p:nvSpPr>
          <p:cNvPr id="3" name="Espace réservé du texte vertical 2">
            <a:extLst>
              <a:ext uri="{FF2B5EF4-FFF2-40B4-BE49-F238E27FC236}">
                <a16:creationId xmlns:a16="http://schemas.microsoft.com/office/drawing/2014/main" id="{013796EC-2734-447B-9AB1-1754E88A8ADF}"/>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e la date 3">
            <a:extLst>
              <a:ext uri="{FF2B5EF4-FFF2-40B4-BE49-F238E27FC236}">
                <a16:creationId xmlns:a16="http://schemas.microsoft.com/office/drawing/2014/main" id="{2880ABF7-CDB4-42CD-AE26-E8824028456A}"/>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5" name="Espace réservé du pied de page 4">
            <a:extLst>
              <a:ext uri="{FF2B5EF4-FFF2-40B4-BE49-F238E27FC236}">
                <a16:creationId xmlns:a16="http://schemas.microsoft.com/office/drawing/2014/main" id="{5BFD24E5-065A-4263-88A1-B1697D28873A}"/>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0FDD1642-749C-469B-B9E9-FC6B65575DFF}"/>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2173619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720006" y="1440000"/>
            <a:ext cx="10773833" cy="4680000"/>
          </a:xfrm>
        </p:spPr>
        <p:txBody>
          <a:bodyPr anchor="ctr"/>
          <a:lstStyle>
            <a:lvl1pPr>
              <a:defRPr>
                <a:solidFill>
                  <a:srgbClr val="4C9BDB"/>
                </a:solidFill>
              </a:defRPr>
            </a:lvl1pPr>
          </a:lstStyle>
          <a:p>
            <a:endParaRPr lang="en-US" dirty="0"/>
          </a:p>
        </p:txBody>
      </p:sp>
      <p:pic>
        <p:nvPicPr>
          <p:cNvPr id="5"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413" y="9"/>
            <a:ext cx="1749112" cy="746125"/>
          </a:xfrm>
          <a:prstGeom prst="rect">
            <a:avLst/>
          </a:prstGeom>
        </p:spPr>
      </p:pic>
      <p:sp>
        <p:nvSpPr>
          <p:cNvPr id="10" name="Title 9"/>
          <p:cNvSpPr>
            <a:spLocks noGrp="1"/>
          </p:cNvSpPr>
          <p:nvPr>
            <p:ph type="title" hasCustomPrompt="1"/>
          </p:nvPr>
        </p:nvSpPr>
        <p:spPr>
          <a:xfrm>
            <a:off x="2474811" y="119647"/>
            <a:ext cx="9717188"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130261" y="823853"/>
            <a:ext cx="11944513"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130261" y="5692801"/>
            <a:ext cx="11944513"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pic>
        <p:nvPicPr>
          <p:cNvPr id="9"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9"/>
            <a:ext cx="2321941" cy="746125"/>
          </a:xfrm>
          <a:prstGeom prst="rect">
            <a:avLst/>
          </a:prstGeom>
        </p:spPr>
      </p:pic>
      <p:cxnSp>
        <p:nvCxnSpPr>
          <p:cNvPr id="6" name="Straight Connector 5"/>
          <p:cNvCxnSpPr/>
          <p:nvPr userDrawn="1"/>
        </p:nvCxnSpPr>
        <p:spPr>
          <a:xfrm>
            <a:off x="0" y="746125"/>
            <a:ext cx="12192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0228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Un contenu">
    <p:spTree>
      <p:nvGrpSpPr>
        <p:cNvPr id="1" name=""/>
        <p:cNvGrpSpPr/>
        <p:nvPr/>
      </p:nvGrpSpPr>
      <p:grpSpPr>
        <a:xfrm>
          <a:off x="0" y="0"/>
          <a:ext cx="0" cy="0"/>
          <a:chOff x="0" y="0"/>
          <a:chExt cx="0" cy="0"/>
        </a:xfrm>
      </p:grpSpPr>
      <p:sp>
        <p:nvSpPr>
          <p:cNvPr id="8" name="Espace réservé du contenu 7"/>
          <p:cNvSpPr>
            <a:spLocks noGrp="1"/>
          </p:cNvSpPr>
          <p:nvPr>
            <p:ph sz="quarter" idx="13"/>
          </p:nvPr>
        </p:nvSpPr>
        <p:spPr>
          <a:xfrm>
            <a:off x="431801" y="1604433"/>
            <a:ext cx="11328400" cy="4607985"/>
          </a:xfrm>
          <a:prstGeom prst="rect">
            <a:avLst/>
          </a:prstGeom>
        </p:spPr>
        <p:txBody>
          <a:bodyPr vert="horz" lIns="0" tIns="0" rIns="0" bIns="0" rtlCol="0">
            <a:normAutofit/>
          </a:bodyPr>
          <a:lstStyle>
            <a:lvl1pPr>
              <a:defRPr lang="fr-FR" smtClean="0"/>
            </a:lvl1pPr>
            <a:lvl2pPr>
              <a:defRPr lang="fr-FR" smtClean="0"/>
            </a:lvl2pPr>
            <a:lvl3pPr>
              <a:defRPr lang="fr-FR" smtClean="0"/>
            </a:lvl3pPr>
            <a:lvl4pPr>
              <a:defRPr lang="fr-FR" smtClean="0"/>
            </a:lvl4pPr>
            <a:lvl5pPr>
              <a:defRPr lang="fr-CA"/>
            </a:lvl5pPr>
          </a:lstStyle>
          <a:p>
            <a:pPr lvl="0">
              <a:lnSpc>
                <a:spcPct val="90000"/>
              </a:lnSpc>
              <a:spcBef>
                <a:spcPts val="800"/>
              </a:spcBef>
            </a:pPr>
            <a:r>
              <a:rPr lang="fr-FR"/>
              <a:t>Modifier les styles du texte du masque</a:t>
            </a:r>
          </a:p>
          <a:p>
            <a:pPr lvl="1">
              <a:lnSpc>
                <a:spcPct val="90000"/>
              </a:lnSpc>
              <a:spcBef>
                <a:spcPts val="800"/>
              </a:spcBef>
            </a:pPr>
            <a:r>
              <a:rPr lang="fr-FR"/>
              <a:t>Deuxième niveau</a:t>
            </a:r>
          </a:p>
          <a:p>
            <a:pPr lvl="2">
              <a:lnSpc>
                <a:spcPct val="90000"/>
              </a:lnSpc>
              <a:spcBef>
                <a:spcPts val="800"/>
              </a:spcBef>
            </a:pPr>
            <a:r>
              <a:rPr lang="fr-FR"/>
              <a:t>Troisième niveau</a:t>
            </a:r>
          </a:p>
          <a:p>
            <a:pPr lvl="3">
              <a:lnSpc>
                <a:spcPct val="90000"/>
              </a:lnSpc>
              <a:spcBef>
                <a:spcPts val="800"/>
              </a:spcBef>
            </a:pPr>
            <a:r>
              <a:rPr lang="fr-FR"/>
              <a:t>Quatrième niveau</a:t>
            </a:r>
          </a:p>
          <a:p>
            <a:pPr lvl="4">
              <a:lnSpc>
                <a:spcPct val="90000"/>
              </a:lnSpc>
              <a:spcBef>
                <a:spcPts val="800"/>
              </a:spcBef>
            </a:pPr>
            <a:r>
              <a:rPr lang="fr-FR"/>
              <a:t>Cinquième niveau</a:t>
            </a:r>
            <a:endParaRPr lang="fr-CA" dirty="0"/>
          </a:p>
        </p:txBody>
      </p:sp>
      <p:sp>
        <p:nvSpPr>
          <p:cNvPr id="2" name="Titre 1"/>
          <p:cNvSpPr>
            <a:spLocks noGrp="1"/>
          </p:cNvSpPr>
          <p:nvPr>
            <p:ph type="title"/>
          </p:nvPr>
        </p:nvSpPr>
        <p:spPr/>
        <p:txBody>
          <a:bodyPr/>
          <a:lstStyle/>
          <a:p>
            <a:r>
              <a:rPr lang="fr-FR"/>
              <a:t>Modifiez le style du titre</a:t>
            </a:r>
            <a:endParaRPr lang="fr-CA" dirty="0"/>
          </a:p>
        </p:txBody>
      </p:sp>
      <p:sp>
        <p:nvSpPr>
          <p:cNvPr id="4" name="Espace réservé de la date 3"/>
          <p:cNvSpPr>
            <a:spLocks noGrp="1"/>
          </p:cNvSpPr>
          <p:nvPr>
            <p:ph type="dt" sz="half" idx="14"/>
          </p:nvPr>
        </p:nvSpPr>
        <p:spPr>
          <a:xfrm>
            <a:off x="8113184" y="6405035"/>
            <a:ext cx="1727221" cy="452965"/>
          </a:xfrm>
        </p:spPr>
        <p:txBody>
          <a:bodyPr/>
          <a:lstStyle/>
          <a:p>
            <a:pPr defTabSz="1218530"/>
            <a:fld id="{1E9FF4BB-7AFF-4872-8CE9-55F58411C5B4}" type="datetime1">
              <a:rPr lang="fr-CA" smtClean="0">
                <a:solidFill>
                  <a:srgbClr val="000000">
                    <a:tint val="75000"/>
                  </a:srgbClr>
                </a:solidFill>
              </a:rPr>
              <a:pPr defTabSz="1218530"/>
              <a:t>20-01-12</a:t>
            </a:fld>
            <a:endParaRPr lang="fr-CA" dirty="0">
              <a:solidFill>
                <a:srgbClr val="000000">
                  <a:tint val="75000"/>
                </a:srgbClr>
              </a:solidFill>
            </a:endParaRPr>
          </a:p>
        </p:txBody>
      </p:sp>
      <p:sp>
        <p:nvSpPr>
          <p:cNvPr id="5" name="Espace réservé du pied de page 4"/>
          <p:cNvSpPr>
            <a:spLocks noGrp="1"/>
          </p:cNvSpPr>
          <p:nvPr>
            <p:ph type="ftr" sz="quarter" idx="15"/>
          </p:nvPr>
        </p:nvSpPr>
        <p:spPr>
          <a:xfrm>
            <a:off x="443950" y="6405034"/>
            <a:ext cx="6516140" cy="452967"/>
          </a:xfrm>
        </p:spPr>
        <p:txBody>
          <a:bodyPr/>
          <a:lstStyle/>
          <a:p>
            <a:pPr defTabSz="1218530"/>
            <a:endParaRPr lang="fr-CA" dirty="0">
              <a:solidFill>
                <a:srgbClr val="000000">
                  <a:tint val="75000"/>
                </a:srgbClr>
              </a:solidFill>
            </a:endParaRPr>
          </a:p>
        </p:txBody>
      </p:sp>
      <p:sp>
        <p:nvSpPr>
          <p:cNvPr id="6" name="Espace réservé du numéro de diapositive 5"/>
          <p:cNvSpPr>
            <a:spLocks noGrp="1"/>
          </p:cNvSpPr>
          <p:nvPr>
            <p:ph type="sldNum" sz="quarter" idx="16"/>
          </p:nvPr>
        </p:nvSpPr>
        <p:spPr/>
        <p:txBody>
          <a:bodyPr vert="horz" lIns="0" tIns="0" rIns="0" bIns="0" rtlCol="0" anchor="ctr"/>
          <a:lstStyle>
            <a:lvl1pPr>
              <a:defRPr lang="fr-CA" smtClean="0"/>
            </a:lvl1pPr>
          </a:lstStyle>
          <a:p>
            <a:pPr defTabSz="1218530"/>
            <a:fld id="{00EC7536-4046-4F46-856D-63BE82C36B30}" type="slidenum">
              <a:rPr lang="fr-CA" smtClean="0"/>
              <a:pPr defTabSz="1218530"/>
              <a:t>‹n°›</a:t>
            </a:fld>
            <a:endParaRPr lang="fr-CA" dirty="0"/>
          </a:p>
        </p:txBody>
      </p:sp>
    </p:spTree>
    <p:extLst>
      <p:ext uri="{BB962C8B-B14F-4D97-AF65-F5344CB8AC3E}">
        <p14:creationId xmlns:p14="http://schemas.microsoft.com/office/powerpoint/2010/main" val="381693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6A0C51-0870-4B33-93B6-CF90803AEEAF}"/>
              </a:ext>
            </a:extLst>
          </p:cNvPr>
          <p:cNvSpPr>
            <a:spLocks noGrp="1"/>
          </p:cNvSpPr>
          <p:nvPr>
            <p:ph type="title"/>
          </p:nvPr>
        </p:nvSpPr>
        <p:spPr/>
        <p:txBody>
          <a:bodyPr/>
          <a:lstStyle/>
          <a:p>
            <a:r>
              <a:rPr lang="fr-FR"/>
              <a:t>Modifiez le style du titre</a:t>
            </a:r>
            <a:endParaRPr lang="en-CA"/>
          </a:p>
        </p:txBody>
      </p:sp>
      <p:sp>
        <p:nvSpPr>
          <p:cNvPr id="3" name="Espace réservé du contenu 2">
            <a:extLst>
              <a:ext uri="{FF2B5EF4-FFF2-40B4-BE49-F238E27FC236}">
                <a16:creationId xmlns:a16="http://schemas.microsoft.com/office/drawing/2014/main" id="{9407C50B-029D-498C-ADFC-BC62D9E8DD0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e la date 3">
            <a:extLst>
              <a:ext uri="{FF2B5EF4-FFF2-40B4-BE49-F238E27FC236}">
                <a16:creationId xmlns:a16="http://schemas.microsoft.com/office/drawing/2014/main" id="{063B63D9-7014-4B0D-B5EE-FCB97762EAF3}"/>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5" name="Espace réservé du pied de page 4">
            <a:extLst>
              <a:ext uri="{FF2B5EF4-FFF2-40B4-BE49-F238E27FC236}">
                <a16:creationId xmlns:a16="http://schemas.microsoft.com/office/drawing/2014/main" id="{E6B51495-1448-4FAB-B829-FB1107BD97B4}"/>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7E8794D9-4C00-478C-A741-D799D39ACAB7}"/>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384969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DE7DD6-37E9-4732-8F3C-C4E12EFAA00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CA"/>
          </a:p>
        </p:txBody>
      </p:sp>
      <p:sp>
        <p:nvSpPr>
          <p:cNvPr id="3" name="Espace réservé du texte 2">
            <a:extLst>
              <a:ext uri="{FF2B5EF4-FFF2-40B4-BE49-F238E27FC236}">
                <a16:creationId xmlns:a16="http://schemas.microsoft.com/office/drawing/2014/main" id="{56977FAB-E5E6-4E8C-BAA9-40F12FA9CB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ACAB1365-FE01-49D0-88CD-6EBF516CD843}"/>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5" name="Espace réservé du pied de page 4">
            <a:extLst>
              <a:ext uri="{FF2B5EF4-FFF2-40B4-BE49-F238E27FC236}">
                <a16:creationId xmlns:a16="http://schemas.microsoft.com/office/drawing/2014/main" id="{DFA35FB9-4027-4358-8591-4ADCCA4D52D6}"/>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FE06249F-7BFB-4F84-86B2-5C43B1F470E2}"/>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306556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081B9E-B2BB-4A85-8AD2-DF309C9893B3}"/>
              </a:ext>
            </a:extLst>
          </p:cNvPr>
          <p:cNvSpPr>
            <a:spLocks noGrp="1"/>
          </p:cNvSpPr>
          <p:nvPr>
            <p:ph type="title"/>
          </p:nvPr>
        </p:nvSpPr>
        <p:spPr/>
        <p:txBody>
          <a:bodyPr/>
          <a:lstStyle/>
          <a:p>
            <a:r>
              <a:rPr lang="fr-FR"/>
              <a:t>Modifiez le style du titre</a:t>
            </a:r>
            <a:endParaRPr lang="en-CA"/>
          </a:p>
        </p:txBody>
      </p:sp>
      <p:sp>
        <p:nvSpPr>
          <p:cNvPr id="3" name="Espace réservé du contenu 2">
            <a:extLst>
              <a:ext uri="{FF2B5EF4-FFF2-40B4-BE49-F238E27FC236}">
                <a16:creationId xmlns:a16="http://schemas.microsoft.com/office/drawing/2014/main" id="{700DBEAB-559D-4503-AA69-949E3CC24B5B}"/>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u contenu 3">
            <a:extLst>
              <a:ext uri="{FF2B5EF4-FFF2-40B4-BE49-F238E27FC236}">
                <a16:creationId xmlns:a16="http://schemas.microsoft.com/office/drawing/2014/main" id="{2D7A6EA3-98C3-4949-99E4-6D69EFC19F81}"/>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Espace réservé de la date 4">
            <a:extLst>
              <a:ext uri="{FF2B5EF4-FFF2-40B4-BE49-F238E27FC236}">
                <a16:creationId xmlns:a16="http://schemas.microsoft.com/office/drawing/2014/main" id="{F70803A6-0D80-46BC-9A53-EBE55CBEB98C}"/>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6" name="Espace réservé du pied de page 5">
            <a:extLst>
              <a:ext uri="{FF2B5EF4-FFF2-40B4-BE49-F238E27FC236}">
                <a16:creationId xmlns:a16="http://schemas.microsoft.com/office/drawing/2014/main" id="{FD89D893-B1A4-4F72-9D71-0BFA6D8B62B1}"/>
              </a:ext>
            </a:extLst>
          </p:cNvPr>
          <p:cNvSpPr>
            <a:spLocks noGrp="1"/>
          </p:cNvSpPr>
          <p:nvPr>
            <p:ph type="ftr" sz="quarter" idx="11"/>
          </p:nvPr>
        </p:nvSpPr>
        <p:spPr/>
        <p:txBody>
          <a:bodyPr/>
          <a:lstStyle/>
          <a:p>
            <a:endParaRPr lang="en-CA"/>
          </a:p>
        </p:txBody>
      </p:sp>
      <p:sp>
        <p:nvSpPr>
          <p:cNvPr id="7" name="Espace réservé du numéro de diapositive 6">
            <a:extLst>
              <a:ext uri="{FF2B5EF4-FFF2-40B4-BE49-F238E27FC236}">
                <a16:creationId xmlns:a16="http://schemas.microsoft.com/office/drawing/2014/main" id="{E48E6FAC-4DF0-4872-B527-4C2FC2D05B69}"/>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68411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19225A-74EA-48C7-BE40-5643DC0821BE}"/>
              </a:ext>
            </a:extLst>
          </p:cNvPr>
          <p:cNvSpPr>
            <a:spLocks noGrp="1"/>
          </p:cNvSpPr>
          <p:nvPr>
            <p:ph type="title"/>
          </p:nvPr>
        </p:nvSpPr>
        <p:spPr>
          <a:xfrm>
            <a:off x="839788" y="365125"/>
            <a:ext cx="10515600" cy="1325563"/>
          </a:xfrm>
        </p:spPr>
        <p:txBody>
          <a:bodyPr/>
          <a:lstStyle/>
          <a:p>
            <a:r>
              <a:rPr lang="fr-FR"/>
              <a:t>Modifiez le style du titre</a:t>
            </a:r>
            <a:endParaRPr lang="en-CA"/>
          </a:p>
        </p:txBody>
      </p:sp>
      <p:sp>
        <p:nvSpPr>
          <p:cNvPr id="3" name="Espace réservé du texte 2">
            <a:extLst>
              <a:ext uri="{FF2B5EF4-FFF2-40B4-BE49-F238E27FC236}">
                <a16:creationId xmlns:a16="http://schemas.microsoft.com/office/drawing/2014/main" id="{05D9EBFE-361A-41D1-B16A-50979DF655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559650C-E15D-4C26-ADA4-BCD711FBC1D1}"/>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Espace réservé du texte 4">
            <a:extLst>
              <a:ext uri="{FF2B5EF4-FFF2-40B4-BE49-F238E27FC236}">
                <a16:creationId xmlns:a16="http://schemas.microsoft.com/office/drawing/2014/main" id="{CBA76087-158B-424B-A3DB-497B4D17AD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A2D4FD8B-6740-453F-8FC6-217958C5EF3A}"/>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7" name="Espace réservé de la date 6">
            <a:extLst>
              <a:ext uri="{FF2B5EF4-FFF2-40B4-BE49-F238E27FC236}">
                <a16:creationId xmlns:a16="http://schemas.microsoft.com/office/drawing/2014/main" id="{1CAE06B9-FE4F-4465-A5EE-D191CFCBCD64}"/>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8" name="Espace réservé du pied de page 7">
            <a:extLst>
              <a:ext uri="{FF2B5EF4-FFF2-40B4-BE49-F238E27FC236}">
                <a16:creationId xmlns:a16="http://schemas.microsoft.com/office/drawing/2014/main" id="{6F601A8C-54F4-44A0-809F-BC7C8C8F6E76}"/>
              </a:ext>
            </a:extLst>
          </p:cNvPr>
          <p:cNvSpPr>
            <a:spLocks noGrp="1"/>
          </p:cNvSpPr>
          <p:nvPr>
            <p:ph type="ftr" sz="quarter" idx="11"/>
          </p:nvPr>
        </p:nvSpPr>
        <p:spPr/>
        <p:txBody>
          <a:bodyPr/>
          <a:lstStyle/>
          <a:p>
            <a:endParaRPr lang="en-CA"/>
          </a:p>
        </p:txBody>
      </p:sp>
      <p:sp>
        <p:nvSpPr>
          <p:cNvPr id="9" name="Espace réservé du numéro de diapositive 8">
            <a:extLst>
              <a:ext uri="{FF2B5EF4-FFF2-40B4-BE49-F238E27FC236}">
                <a16:creationId xmlns:a16="http://schemas.microsoft.com/office/drawing/2014/main" id="{083F5068-DCA4-4031-A355-60D553782CED}"/>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541365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DA6524-DB8E-4D12-91EC-83EABF289757}"/>
              </a:ext>
            </a:extLst>
          </p:cNvPr>
          <p:cNvSpPr>
            <a:spLocks noGrp="1"/>
          </p:cNvSpPr>
          <p:nvPr>
            <p:ph type="title"/>
          </p:nvPr>
        </p:nvSpPr>
        <p:spPr/>
        <p:txBody>
          <a:bodyPr/>
          <a:lstStyle/>
          <a:p>
            <a:r>
              <a:rPr lang="fr-FR"/>
              <a:t>Modifiez le style du titre</a:t>
            </a:r>
            <a:endParaRPr lang="en-CA"/>
          </a:p>
        </p:txBody>
      </p:sp>
      <p:sp>
        <p:nvSpPr>
          <p:cNvPr id="3" name="Espace réservé de la date 2">
            <a:extLst>
              <a:ext uri="{FF2B5EF4-FFF2-40B4-BE49-F238E27FC236}">
                <a16:creationId xmlns:a16="http://schemas.microsoft.com/office/drawing/2014/main" id="{2E829DA6-2F9C-48F5-BAAC-466876758D19}"/>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4" name="Espace réservé du pied de page 3">
            <a:extLst>
              <a:ext uri="{FF2B5EF4-FFF2-40B4-BE49-F238E27FC236}">
                <a16:creationId xmlns:a16="http://schemas.microsoft.com/office/drawing/2014/main" id="{38C91FDC-A9DD-4C89-820A-305E9A13CC27}"/>
              </a:ext>
            </a:extLst>
          </p:cNvPr>
          <p:cNvSpPr>
            <a:spLocks noGrp="1"/>
          </p:cNvSpPr>
          <p:nvPr>
            <p:ph type="ftr" sz="quarter" idx="11"/>
          </p:nvPr>
        </p:nvSpPr>
        <p:spPr/>
        <p:txBody>
          <a:bodyPr/>
          <a:lstStyle/>
          <a:p>
            <a:endParaRPr lang="en-CA"/>
          </a:p>
        </p:txBody>
      </p:sp>
      <p:sp>
        <p:nvSpPr>
          <p:cNvPr id="5" name="Espace réservé du numéro de diapositive 4">
            <a:extLst>
              <a:ext uri="{FF2B5EF4-FFF2-40B4-BE49-F238E27FC236}">
                <a16:creationId xmlns:a16="http://schemas.microsoft.com/office/drawing/2014/main" id="{E44AFCE8-DE17-4BA7-8F23-DE0F2EB8F4BB}"/>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3056554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B45D271-3A55-4CE7-B6CB-60604565D42B}"/>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3" name="Espace réservé du pied de page 2">
            <a:extLst>
              <a:ext uri="{FF2B5EF4-FFF2-40B4-BE49-F238E27FC236}">
                <a16:creationId xmlns:a16="http://schemas.microsoft.com/office/drawing/2014/main" id="{9DEA637F-AEE1-4F32-854F-013F4C5D83CA}"/>
              </a:ext>
            </a:extLst>
          </p:cNvPr>
          <p:cNvSpPr>
            <a:spLocks noGrp="1"/>
          </p:cNvSpPr>
          <p:nvPr>
            <p:ph type="ftr" sz="quarter" idx="11"/>
          </p:nvPr>
        </p:nvSpPr>
        <p:spPr/>
        <p:txBody>
          <a:bodyPr/>
          <a:lstStyle/>
          <a:p>
            <a:endParaRPr lang="en-CA"/>
          </a:p>
        </p:txBody>
      </p:sp>
      <p:sp>
        <p:nvSpPr>
          <p:cNvPr id="4" name="Espace réservé du numéro de diapositive 3">
            <a:extLst>
              <a:ext uri="{FF2B5EF4-FFF2-40B4-BE49-F238E27FC236}">
                <a16:creationId xmlns:a16="http://schemas.microsoft.com/office/drawing/2014/main" id="{6CEF9EA9-2736-4072-B5A9-C68CAD43A30B}"/>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4037520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7D76D9-5D69-4C2F-B7C0-B25DE1BC615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CA"/>
          </a:p>
        </p:txBody>
      </p:sp>
      <p:sp>
        <p:nvSpPr>
          <p:cNvPr id="3" name="Espace réservé du contenu 2">
            <a:extLst>
              <a:ext uri="{FF2B5EF4-FFF2-40B4-BE49-F238E27FC236}">
                <a16:creationId xmlns:a16="http://schemas.microsoft.com/office/drawing/2014/main" id="{DBF07694-AF0C-42CF-8937-51D32D5560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u texte 3">
            <a:extLst>
              <a:ext uri="{FF2B5EF4-FFF2-40B4-BE49-F238E27FC236}">
                <a16:creationId xmlns:a16="http://schemas.microsoft.com/office/drawing/2014/main" id="{D2AF8F84-5896-47DE-947A-38107CFC4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82553776-310E-47E4-9526-2674C3E821B1}"/>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6" name="Espace réservé du pied de page 5">
            <a:extLst>
              <a:ext uri="{FF2B5EF4-FFF2-40B4-BE49-F238E27FC236}">
                <a16:creationId xmlns:a16="http://schemas.microsoft.com/office/drawing/2014/main" id="{DDA9CFEF-7FD1-44A5-8A59-8D7E3F491668}"/>
              </a:ext>
            </a:extLst>
          </p:cNvPr>
          <p:cNvSpPr>
            <a:spLocks noGrp="1"/>
          </p:cNvSpPr>
          <p:nvPr>
            <p:ph type="ftr" sz="quarter" idx="11"/>
          </p:nvPr>
        </p:nvSpPr>
        <p:spPr/>
        <p:txBody>
          <a:bodyPr/>
          <a:lstStyle/>
          <a:p>
            <a:endParaRPr lang="en-CA"/>
          </a:p>
        </p:txBody>
      </p:sp>
      <p:sp>
        <p:nvSpPr>
          <p:cNvPr id="7" name="Espace réservé du numéro de diapositive 6">
            <a:extLst>
              <a:ext uri="{FF2B5EF4-FFF2-40B4-BE49-F238E27FC236}">
                <a16:creationId xmlns:a16="http://schemas.microsoft.com/office/drawing/2014/main" id="{B9987BF5-D195-4848-9225-CC2DD4F742AC}"/>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1328356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17CB13-10DE-4ED7-AB73-FCCB028958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CA"/>
          </a:p>
        </p:txBody>
      </p:sp>
      <p:sp>
        <p:nvSpPr>
          <p:cNvPr id="3" name="Espace réservé pour une image  2">
            <a:extLst>
              <a:ext uri="{FF2B5EF4-FFF2-40B4-BE49-F238E27FC236}">
                <a16:creationId xmlns:a16="http://schemas.microsoft.com/office/drawing/2014/main" id="{40640B69-F8D6-4CD9-B845-EC9CAB764E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a:extLst>
              <a:ext uri="{FF2B5EF4-FFF2-40B4-BE49-F238E27FC236}">
                <a16:creationId xmlns:a16="http://schemas.microsoft.com/office/drawing/2014/main" id="{12D0D2CD-40C9-4C27-815C-8F10323FD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D6C2F2D-D719-4620-B127-C5587CC0376A}"/>
              </a:ext>
            </a:extLst>
          </p:cNvPr>
          <p:cNvSpPr>
            <a:spLocks noGrp="1"/>
          </p:cNvSpPr>
          <p:nvPr>
            <p:ph type="dt" sz="half" idx="10"/>
          </p:nvPr>
        </p:nvSpPr>
        <p:spPr/>
        <p:txBody>
          <a:bodyPr/>
          <a:lstStyle/>
          <a:p>
            <a:fld id="{37BAE325-D1FE-4A05-B30F-1E57138B3654}" type="datetimeFigureOut">
              <a:rPr lang="en-CA" smtClean="0"/>
              <a:t>2020-01-10</a:t>
            </a:fld>
            <a:endParaRPr lang="en-CA"/>
          </a:p>
        </p:txBody>
      </p:sp>
      <p:sp>
        <p:nvSpPr>
          <p:cNvPr id="6" name="Espace réservé du pied de page 5">
            <a:extLst>
              <a:ext uri="{FF2B5EF4-FFF2-40B4-BE49-F238E27FC236}">
                <a16:creationId xmlns:a16="http://schemas.microsoft.com/office/drawing/2014/main" id="{E6B7EF0F-5E6D-4E58-947F-5B9B7AF8E87D}"/>
              </a:ext>
            </a:extLst>
          </p:cNvPr>
          <p:cNvSpPr>
            <a:spLocks noGrp="1"/>
          </p:cNvSpPr>
          <p:nvPr>
            <p:ph type="ftr" sz="quarter" idx="11"/>
          </p:nvPr>
        </p:nvSpPr>
        <p:spPr/>
        <p:txBody>
          <a:bodyPr/>
          <a:lstStyle/>
          <a:p>
            <a:endParaRPr lang="en-CA"/>
          </a:p>
        </p:txBody>
      </p:sp>
      <p:sp>
        <p:nvSpPr>
          <p:cNvPr id="7" name="Espace réservé du numéro de diapositive 6">
            <a:extLst>
              <a:ext uri="{FF2B5EF4-FFF2-40B4-BE49-F238E27FC236}">
                <a16:creationId xmlns:a16="http://schemas.microsoft.com/office/drawing/2014/main" id="{364A99B6-00F8-4248-84FB-921A3B202147}"/>
              </a:ext>
            </a:extLst>
          </p:cNvPr>
          <p:cNvSpPr>
            <a:spLocks noGrp="1"/>
          </p:cNvSpPr>
          <p:nvPr>
            <p:ph type="sldNum" sz="quarter" idx="12"/>
          </p:nvPr>
        </p:nvSpPr>
        <p:spPr/>
        <p:txBody>
          <a:bodyPr/>
          <a:lstStyle/>
          <a:p>
            <a:fld id="{6CE6B179-169D-47BA-A3F5-1711BB4797A3}" type="slidenum">
              <a:rPr lang="en-CA" smtClean="0"/>
              <a:t>‹n°›</a:t>
            </a:fld>
            <a:endParaRPr lang="en-CA"/>
          </a:p>
        </p:txBody>
      </p:sp>
    </p:spTree>
    <p:extLst>
      <p:ext uri="{BB962C8B-B14F-4D97-AF65-F5344CB8AC3E}">
        <p14:creationId xmlns:p14="http://schemas.microsoft.com/office/powerpoint/2010/main" val="1725143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E30FE00-E233-4EC8-A8AC-F011F9992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CA"/>
          </a:p>
        </p:txBody>
      </p:sp>
      <p:sp>
        <p:nvSpPr>
          <p:cNvPr id="3" name="Espace réservé du texte 2">
            <a:extLst>
              <a:ext uri="{FF2B5EF4-FFF2-40B4-BE49-F238E27FC236}">
                <a16:creationId xmlns:a16="http://schemas.microsoft.com/office/drawing/2014/main" id="{44C389EE-F62C-4740-8CDE-43AB94ECA9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e la date 3">
            <a:extLst>
              <a:ext uri="{FF2B5EF4-FFF2-40B4-BE49-F238E27FC236}">
                <a16:creationId xmlns:a16="http://schemas.microsoft.com/office/drawing/2014/main" id="{25469B24-0CCB-4B2E-ABFF-36E2CC37D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AE325-D1FE-4A05-B30F-1E57138B3654}" type="datetimeFigureOut">
              <a:rPr lang="en-CA" smtClean="0"/>
              <a:t>2020-01-10</a:t>
            </a:fld>
            <a:endParaRPr lang="en-CA"/>
          </a:p>
        </p:txBody>
      </p:sp>
      <p:sp>
        <p:nvSpPr>
          <p:cNvPr id="5" name="Espace réservé du pied de page 4">
            <a:extLst>
              <a:ext uri="{FF2B5EF4-FFF2-40B4-BE49-F238E27FC236}">
                <a16:creationId xmlns:a16="http://schemas.microsoft.com/office/drawing/2014/main" id="{044F32D8-789B-43F4-B0EC-B9461A0557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Espace réservé du numéro de diapositive 5">
            <a:extLst>
              <a:ext uri="{FF2B5EF4-FFF2-40B4-BE49-F238E27FC236}">
                <a16:creationId xmlns:a16="http://schemas.microsoft.com/office/drawing/2014/main" id="{40AF8B37-676E-4550-A8B5-196615A260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6B179-169D-47BA-A3F5-1711BB4797A3}" type="slidenum">
              <a:rPr lang="en-CA" smtClean="0"/>
              <a:t>‹n°›</a:t>
            </a:fld>
            <a:endParaRPr lang="en-CA"/>
          </a:p>
        </p:txBody>
      </p:sp>
    </p:spTree>
    <p:extLst>
      <p:ext uri="{BB962C8B-B14F-4D97-AF65-F5344CB8AC3E}">
        <p14:creationId xmlns:p14="http://schemas.microsoft.com/office/powerpoint/2010/main" val="2000042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2017-123" TargetMode="External"/><Relationship Id="rId4" Type="http://schemas.openxmlformats.org/officeDocument/2006/relationships/hyperlink" Target="http://www.esrl.noaa.gov/gmd/ccgg/trend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dx.doi.org/10.1016/j.gloenvcha.2016.05.009" TargetMode="External"/><Relationship Id="rId7" Type="http://schemas.openxmlformats.org/officeDocument/2006/relationships/hyperlink" Target="http://www.globalcarbonproject.org/carbonbudget/" TargetMode="Externa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hyperlink" Target="http://www.globalchange.umd.edu/iamc/" TargetMode="External"/><Relationship Id="rId5" Type="http://schemas.openxmlformats.org/officeDocument/2006/relationships/hyperlink" Target="https://tntcat.iiasa.ac.at/SspDb/dsd?Action=htmlpage&amp;page=welcome" TargetMode="External"/><Relationship Id="rId10" Type="http://schemas.openxmlformats.org/officeDocument/2006/relationships/image" Target="../media/image21.jpeg"/><Relationship Id="rId4" Type="http://schemas.openxmlformats.org/officeDocument/2006/relationships/hyperlink" Target="https://www.nature.com/articles/s41558-018-0091-3" TargetMode="External"/><Relationship Id="rId9"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6" Type="http://schemas.openxmlformats.org/officeDocument/2006/relationships/tags" Target="../tags/tag28.xml"/><Relationship Id="rId21" Type="http://schemas.openxmlformats.org/officeDocument/2006/relationships/tags" Target="../tags/tag23.xml"/><Relationship Id="rId42" Type="http://schemas.openxmlformats.org/officeDocument/2006/relationships/tags" Target="../tags/tag44.xml"/><Relationship Id="rId47" Type="http://schemas.openxmlformats.org/officeDocument/2006/relationships/tags" Target="../tags/tag49.xml"/><Relationship Id="rId63" Type="http://schemas.openxmlformats.org/officeDocument/2006/relationships/tags" Target="../tags/tag65.xml"/><Relationship Id="rId68" Type="http://schemas.openxmlformats.org/officeDocument/2006/relationships/tags" Target="../tags/tag70.xml"/><Relationship Id="rId16" Type="http://schemas.openxmlformats.org/officeDocument/2006/relationships/tags" Target="../tags/tag18.xml"/><Relationship Id="rId11" Type="http://schemas.openxmlformats.org/officeDocument/2006/relationships/tags" Target="../tags/tag13.xml"/><Relationship Id="rId32" Type="http://schemas.openxmlformats.org/officeDocument/2006/relationships/tags" Target="../tags/tag34.xml"/><Relationship Id="rId37" Type="http://schemas.openxmlformats.org/officeDocument/2006/relationships/tags" Target="../tags/tag39.xml"/><Relationship Id="rId53" Type="http://schemas.openxmlformats.org/officeDocument/2006/relationships/tags" Target="../tags/tag55.xml"/><Relationship Id="rId58" Type="http://schemas.openxmlformats.org/officeDocument/2006/relationships/tags" Target="../tags/tag60.xml"/><Relationship Id="rId74" Type="http://schemas.openxmlformats.org/officeDocument/2006/relationships/image" Target="../media/image30.png"/><Relationship Id="rId79" Type="http://schemas.openxmlformats.org/officeDocument/2006/relationships/image" Target="../media/image34.jpeg"/><Relationship Id="rId5" Type="http://schemas.openxmlformats.org/officeDocument/2006/relationships/tags" Target="../tags/tag7.xml"/><Relationship Id="rId61" Type="http://schemas.openxmlformats.org/officeDocument/2006/relationships/tags" Target="../tags/tag63.xml"/><Relationship Id="rId82" Type="http://schemas.openxmlformats.org/officeDocument/2006/relationships/image" Target="../media/image37.jpeg"/><Relationship Id="rId19" Type="http://schemas.openxmlformats.org/officeDocument/2006/relationships/tags" Target="../tags/tag2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tags" Target="../tags/tag37.xml"/><Relationship Id="rId43" Type="http://schemas.openxmlformats.org/officeDocument/2006/relationships/tags" Target="../tags/tag45.xml"/><Relationship Id="rId48" Type="http://schemas.openxmlformats.org/officeDocument/2006/relationships/tags" Target="../tags/tag50.xml"/><Relationship Id="rId56" Type="http://schemas.openxmlformats.org/officeDocument/2006/relationships/tags" Target="../tags/tag58.xml"/><Relationship Id="rId64" Type="http://schemas.openxmlformats.org/officeDocument/2006/relationships/tags" Target="../tags/tag66.xml"/><Relationship Id="rId69" Type="http://schemas.openxmlformats.org/officeDocument/2006/relationships/tags" Target="../tags/tag71.xml"/><Relationship Id="rId77" Type="http://schemas.openxmlformats.org/officeDocument/2006/relationships/image" Target="../media/image33.jpeg"/><Relationship Id="rId8" Type="http://schemas.openxmlformats.org/officeDocument/2006/relationships/tags" Target="../tags/tag10.xml"/><Relationship Id="rId51" Type="http://schemas.openxmlformats.org/officeDocument/2006/relationships/tags" Target="../tags/tag53.xml"/><Relationship Id="rId72" Type="http://schemas.openxmlformats.org/officeDocument/2006/relationships/tags" Target="../tags/tag74.xml"/><Relationship Id="rId80" Type="http://schemas.openxmlformats.org/officeDocument/2006/relationships/image" Target="../media/image35.jpeg"/><Relationship Id="rId3" Type="http://schemas.openxmlformats.org/officeDocument/2006/relationships/tags" Target="../tags/tag5.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tags" Target="../tags/tag35.xml"/><Relationship Id="rId38" Type="http://schemas.openxmlformats.org/officeDocument/2006/relationships/tags" Target="../tags/tag40.xml"/><Relationship Id="rId46" Type="http://schemas.openxmlformats.org/officeDocument/2006/relationships/tags" Target="../tags/tag48.xml"/><Relationship Id="rId59" Type="http://schemas.openxmlformats.org/officeDocument/2006/relationships/tags" Target="../tags/tag61.xml"/><Relationship Id="rId67" Type="http://schemas.openxmlformats.org/officeDocument/2006/relationships/tags" Target="../tags/tag69.xml"/><Relationship Id="rId20" Type="http://schemas.openxmlformats.org/officeDocument/2006/relationships/tags" Target="../tags/tag22.xml"/><Relationship Id="rId41" Type="http://schemas.openxmlformats.org/officeDocument/2006/relationships/tags" Target="../tags/tag43.xml"/><Relationship Id="rId54" Type="http://schemas.openxmlformats.org/officeDocument/2006/relationships/tags" Target="../tags/tag56.xml"/><Relationship Id="rId62" Type="http://schemas.openxmlformats.org/officeDocument/2006/relationships/tags" Target="../tags/tag64.xml"/><Relationship Id="rId70" Type="http://schemas.openxmlformats.org/officeDocument/2006/relationships/tags" Target="../tags/tag72.xml"/><Relationship Id="rId75" Type="http://schemas.openxmlformats.org/officeDocument/2006/relationships/image" Target="../media/image31.png"/><Relationship Id="rId1" Type="http://schemas.openxmlformats.org/officeDocument/2006/relationships/tags" Target="../tags/tag3.xml"/><Relationship Id="rId6" Type="http://schemas.openxmlformats.org/officeDocument/2006/relationships/tags" Target="../tags/tag8.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tags" Target="../tags/tag38.xml"/><Relationship Id="rId49" Type="http://schemas.openxmlformats.org/officeDocument/2006/relationships/tags" Target="../tags/tag51.xml"/><Relationship Id="rId57" Type="http://schemas.openxmlformats.org/officeDocument/2006/relationships/tags" Target="../tags/tag59.xml"/><Relationship Id="rId10" Type="http://schemas.openxmlformats.org/officeDocument/2006/relationships/tags" Target="../tags/tag12.xml"/><Relationship Id="rId31" Type="http://schemas.openxmlformats.org/officeDocument/2006/relationships/tags" Target="../tags/tag33.xml"/><Relationship Id="rId44" Type="http://schemas.openxmlformats.org/officeDocument/2006/relationships/tags" Target="../tags/tag46.xml"/><Relationship Id="rId52" Type="http://schemas.openxmlformats.org/officeDocument/2006/relationships/tags" Target="../tags/tag54.xml"/><Relationship Id="rId60" Type="http://schemas.openxmlformats.org/officeDocument/2006/relationships/tags" Target="../tags/tag62.xml"/><Relationship Id="rId65" Type="http://schemas.openxmlformats.org/officeDocument/2006/relationships/tags" Target="../tags/tag67.xml"/><Relationship Id="rId73" Type="http://schemas.openxmlformats.org/officeDocument/2006/relationships/slideLayout" Target="../slideLayouts/slideLayout13.xml"/><Relationship Id="rId78" Type="http://schemas.openxmlformats.org/officeDocument/2006/relationships/hyperlink" Target="http://www.environnement.gouv.qc.ca/changements/carbone/documents-WCI/recommandations-finales-elements-essentiels-WCI-en.pdf" TargetMode="External"/><Relationship Id="rId81" Type="http://schemas.openxmlformats.org/officeDocument/2006/relationships/image" Target="../media/image36.jpeg"/><Relationship Id="rId4" Type="http://schemas.openxmlformats.org/officeDocument/2006/relationships/tags" Target="../tags/tag6.xml"/><Relationship Id="rId9" Type="http://schemas.openxmlformats.org/officeDocument/2006/relationships/tags" Target="../tags/tag11.xml"/><Relationship Id="rId13" Type="http://schemas.openxmlformats.org/officeDocument/2006/relationships/tags" Target="../tags/tag15.xml"/><Relationship Id="rId18" Type="http://schemas.openxmlformats.org/officeDocument/2006/relationships/tags" Target="../tags/tag20.xml"/><Relationship Id="rId39" Type="http://schemas.openxmlformats.org/officeDocument/2006/relationships/tags" Target="../tags/tag41.xml"/><Relationship Id="rId34" Type="http://schemas.openxmlformats.org/officeDocument/2006/relationships/tags" Target="../tags/tag36.xml"/><Relationship Id="rId50" Type="http://schemas.openxmlformats.org/officeDocument/2006/relationships/tags" Target="../tags/tag52.xml"/><Relationship Id="rId55" Type="http://schemas.openxmlformats.org/officeDocument/2006/relationships/tags" Target="../tags/tag57.xml"/><Relationship Id="rId76" Type="http://schemas.openxmlformats.org/officeDocument/2006/relationships/image" Target="../media/image32.png"/><Relationship Id="rId7" Type="http://schemas.openxmlformats.org/officeDocument/2006/relationships/tags" Target="../tags/tag9.xml"/><Relationship Id="rId71" Type="http://schemas.openxmlformats.org/officeDocument/2006/relationships/tags" Target="../tags/tag73.xml"/><Relationship Id="rId2" Type="http://schemas.openxmlformats.org/officeDocument/2006/relationships/tags" Target="../tags/tag4.xml"/><Relationship Id="rId29" Type="http://schemas.openxmlformats.org/officeDocument/2006/relationships/tags" Target="../tags/tag31.xml"/><Relationship Id="rId24" Type="http://schemas.openxmlformats.org/officeDocument/2006/relationships/tags" Target="../tags/tag26.xml"/><Relationship Id="rId40" Type="http://schemas.openxmlformats.org/officeDocument/2006/relationships/tags" Target="../tags/tag42.xml"/><Relationship Id="rId45" Type="http://schemas.openxmlformats.org/officeDocument/2006/relationships/tags" Target="../tags/tag47.xml"/><Relationship Id="rId66" Type="http://schemas.openxmlformats.org/officeDocument/2006/relationships/tags" Target="../tags/tag6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77.xml"/><Relationship Id="rId7" Type="http://schemas.openxmlformats.org/officeDocument/2006/relationships/image" Target="../media/image40.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Layout" Target="../slideLayouts/slideLayout2.xml"/><Relationship Id="rId5" Type="http://schemas.openxmlformats.org/officeDocument/2006/relationships/tags" Target="../tags/tag79.xml"/><Relationship Id="rId4" Type="http://schemas.openxmlformats.org/officeDocument/2006/relationships/tags" Target="../tags/tag78.xml"/><Relationship Id="rId9"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image" Target="../media/image4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B9B2311-0057-47D9-B991-123D52324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re 1">
            <a:extLst>
              <a:ext uri="{FF2B5EF4-FFF2-40B4-BE49-F238E27FC236}">
                <a16:creationId xmlns:a16="http://schemas.microsoft.com/office/drawing/2014/main" id="{E98F06EA-D5E4-4133-BB0C-E106FC4099BF}"/>
              </a:ext>
            </a:extLst>
          </p:cNvPr>
          <p:cNvSpPr>
            <a:spLocks noGrp="1"/>
          </p:cNvSpPr>
          <p:nvPr>
            <p:ph type="ctrTitle"/>
          </p:nvPr>
        </p:nvSpPr>
        <p:spPr/>
        <p:txBody>
          <a:bodyPr/>
          <a:lstStyle/>
          <a:p>
            <a:r>
              <a:rPr lang="fr-CA" dirty="0" err="1"/>
              <a:t>Carboneutralité</a:t>
            </a:r>
            <a:r>
              <a:rPr lang="fr-CA" dirty="0"/>
              <a:t> 101</a:t>
            </a:r>
          </a:p>
        </p:txBody>
      </p:sp>
      <p:sp>
        <p:nvSpPr>
          <p:cNvPr id="3" name="Sous-titre 2">
            <a:extLst>
              <a:ext uri="{FF2B5EF4-FFF2-40B4-BE49-F238E27FC236}">
                <a16:creationId xmlns:a16="http://schemas.microsoft.com/office/drawing/2014/main" id="{48FE37B7-6567-4278-8D4C-E78527ACA8FF}"/>
              </a:ext>
            </a:extLst>
          </p:cNvPr>
          <p:cNvSpPr>
            <a:spLocks noGrp="1"/>
          </p:cNvSpPr>
          <p:nvPr>
            <p:ph type="subTitle" idx="1"/>
          </p:nvPr>
        </p:nvSpPr>
        <p:spPr/>
        <p:txBody>
          <a:bodyPr>
            <a:normAutofit fontScale="40000" lnSpcReduction="20000"/>
          </a:bodyPr>
          <a:lstStyle/>
          <a:p>
            <a:r>
              <a:rPr lang="fr-CA" sz="3800" b="1" dirty="0"/>
              <a:t>Claude Villeneuve</a:t>
            </a:r>
          </a:p>
          <a:p>
            <a:r>
              <a:rPr lang="fr-CA" sz="3500" dirty="0"/>
              <a:t>Professeur titulaire</a:t>
            </a:r>
          </a:p>
          <a:p>
            <a:r>
              <a:rPr lang="fr-CA" sz="3500" dirty="0"/>
              <a:t>Responsable de l’infrastructure de recherche Carbone boréal</a:t>
            </a:r>
          </a:p>
          <a:p>
            <a:r>
              <a:rPr lang="fr-CA" sz="3500" dirty="0"/>
              <a:t>Université du Québec à Chicoutimi</a:t>
            </a:r>
          </a:p>
          <a:p>
            <a:r>
              <a:rPr lang="fr-CA" sz="3500" dirty="0"/>
              <a:t>Conférence au Collège Maisonneuve </a:t>
            </a:r>
          </a:p>
          <a:p>
            <a:r>
              <a:rPr lang="fr-CA" sz="3500" dirty="0"/>
              <a:t>Montréal le 15 janvier 2020</a:t>
            </a:r>
          </a:p>
        </p:txBody>
      </p:sp>
    </p:spTree>
    <p:extLst>
      <p:ext uri="{BB962C8B-B14F-4D97-AF65-F5344CB8AC3E}">
        <p14:creationId xmlns:p14="http://schemas.microsoft.com/office/powerpoint/2010/main" val="2849070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Autofit/>
          </a:bodyPr>
          <a:lstStyle/>
          <a:p>
            <a:pPr eaLnBrk="1" hangingPunct="1"/>
            <a:r>
              <a:rPr lang="fr-CA" altLang="en-US" sz="2800" dirty="0">
                <a:solidFill>
                  <a:schemeClr val="tx1"/>
                </a:solidFill>
                <a:ea typeface="ＭＳ Ｐゴシック" pitchFamily="34" charset="-128"/>
              </a:rPr>
              <a:t>Perturbations anthropiques du cycle du carbone</a:t>
            </a:r>
          </a:p>
        </p:txBody>
      </p:sp>
      <p:sp>
        <p:nvSpPr>
          <p:cNvPr id="3" name="Text Placeholder 2"/>
          <p:cNvSpPr>
            <a:spLocks noGrp="1"/>
          </p:cNvSpPr>
          <p:nvPr>
            <p:ph type="body" sz="quarter" idx="10"/>
          </p:nvPr>
        </p:nvSpPr>
        <p:spPr/>
        <p:txBody>
          <a:bodyPr>
            <a:normAutofit/>
          </a:bodyPr>
          <a:lstStyle/>
          <a:p>
            <a:r>
              <a:rPr lang="fr-CA" altLang="en-US" sz="2400" dirty="0">
                <a:solidFill>
                  <a:schemeClr val="tx1"/>
                </a:solidFill>
                <a:ea typeface="ＭＳ Ｐゴシック" pitchFamily="34" charset="-128"/>
              </a:rPr>
              <a:t>Perturbations moyennes pour la période 2007–2016 (GtCO</a:t>
            </a:r>
            <a:r>
              <a:rPr lang="fr-CA" altLang="en-US" sz="2400" baseline="-25000" dirty="0">
                <a:solidFill>
                  <a:schemeClr val="tx1"/>
                </a:solidFill>
                <a:ea typeface="ＭＳ Ｐゴシック" pitchFamily="34" charset="-128"/>
              </a:rPr>
              <a:t>2</a:t>
            </a:r>
            <a:r>
              <a:rPr lang="fr-CA" altLang="en-US" sz="2400" dirty="0">
                <a:solidFill>
                  <a:schemeClr val="tx1"/>
                </a:solidFill>
                <a:ea typeface="ＭＳ Ｐゴシック" pitchFamily="34" charset="-128"/>
              </a:rPr>
              <a:t>/an)</a:t>
            </a:r>
          </a:p>
        </p:txBody>
      </p:sp>
      <p:sp>
        <p:nvSpPr>
          <p:cNvPr id="24580" name="Text Placeholder 4"/>
          <p:cNvSpPr>
            <a:spLocks noGrp="1"/>
          </p:cNvSpPr>
          <p:nvPr>
            <p:ph type="body" sz="quarter" idx="12"/>
          </p:nvPr>
        </p:nvSpPr>
        <p:spPr>
          <a:xfrm>
            <a:off x="8677836" y="1909483"/>
            <a:ext cx="2283089" cy="2947525"/>
          </a:xfrm>
        </p:spPr>
        <p:txBody>
          <a:bodyPr>
            <a:normAutofit fontScale="92500"/>
          </a:bodyPr>
          <a:lstStyle/>
          <a:p>
            <a:pPr>
              <a:spcBef>
                <a:spcPts val="0"/>
              </a:spcBef>
            </a:pPr>
            <a:r>
              <a:rPr lang="fr-FR" altLang="en-US" sz="2600" dirty="0">
                <a:solidFill>
                  <a:schemeClr val="tx1"/>
                </a:solidFill>
                <a:ea typeface="ＭＳ Ｐゴシック" pitchFamily="34" charset="-128"/>
              </a:rPr>
              <a:t>La différence est le solde entre les émissions estimées et l’absorption par les puits de carbone. </a:t>
            </a:r>
            <a:br>
              <a:rPr lang="fr-FR" altLang="en-US" sz="2600" dirty="0">
                <a:solidFill>
                  <a:schemeClr val="tx1"/>
                </a:solidFill>
                <a:ea typeface="ＭＳ Ｐゴシック" pitchFamily="34" charset="-128"/>
              </a:rPr>
            </a:br>
            <a:r>
              <a:rPr lang="fr-FR" altLang="en-US" noProof="0" dirty="0">
                <a:solidFill>
                  <a:schemeClr val="tx1"/>
                </a:solidFill>
                <a:ea typeface="ＭＳ Ｐゴシック" pitchFamily="34" charset="-128"/>
              </a:rPr>
              <a:t>Source: </a:t>
            </a:r>
            <a:r>
              <a:rPr lang="fr-FR" altLang="en-US" noProof="0" dirty="0">
                <a:solidFill>
                  <a:schemeClr val="tx1"/>
                </a:solidFill>
                <a:ea typeface="ＭＳ Ｐゴシック" pitchFamily="34" charset="-128"/>
                <a:hlinkClick r:id="rId3">
                  <a:extLst>
                    <a:ext uri="{A12FA001-AC4F-418D-AE19-62706E023703}">
                      <ahyp:hlinkClr xmlns:ahyp="http://schemas.microsoft.com/office/drawing/2018/hyperlinkcolor" val="tx"/>
                    </a:ext>
                  </a:extLst>
                </a:hlinkClick>
              </a:rPr>
              <a:t>CDIAC</a:t>
            </a:r>
            <a:r>
              <a:rPr lang="fr-FR" altLang="en-US" noProof="0" dirty="0">
                <a:solidFill>
                  <a:schemeClr val="tx1"/>
                </a:solidFill>
                <a:ea typeface="ＭＳ Ｐゴシック" pitchFamily="34" charset="-128"/>
              </a:rPr>
              <a:t>; </a:t>
            </a:r>
            <a:r>
              <a:rPr lang="fr-FR" altLang="en-US" noProof="0" dirty="0">
                <a:solidFill>
                  <a:schemeClr val="tx1"/>
                </a:solidFill>
                <a:ea typeface="ＭＳ Ｐゴシック" pitchFamily="34" charset="-128"/>
                <a:hlinkClick r:id="rId4">
                  <a:extLst>
                    <a:ext uri="{A12FA001-AC4F-418D-AE19-62706E023703}">
                      <ahyp:hlinkClr xmlns:ahyp="http://schemas.microsoft.com/office/drawing/2018/hyperlinkcolor" val="tx"/>
                    </a:ext>
                  </a:extLst>
                </a:hlinkClick>
              </a:rPr>
              <a:t>NOAA-ESRL</a:t>
            </a:r>
            <a:r>
              <a:rPr lang="fr-FR" altLang="en-US" noProof="0" dirty="0">
                <a:solidFill>
                  <a:schemeClr val="tx1"/>
                </a:solidFill>
                <a:ea typeface="ＭＳ Ｐゴシック" pitchFamily="34" charset="-128"/>
              </a:rPr>
              <a:t>; </a:t>
            </a:r>
            <a:r>
              <a:rPr lang="fr-FR" altLang="en-US" dirty="0">
                <a:solidFill>
                  <a:schemeClr val="tx1"/>
                </a:solidFill>
                <a:ea typeface="ＭＳ Ｐゴシック" pitchFamily="34" charset="-128"/>
                <a:hlinkClick r:id="rId5">
                  <a:extLst>
                    <a:ext uri="{A12FA001-AC4F-418D-AE19-62706E023703}">
                      <ahyp:hlinkClr xmlns:ahyp="http://schemas.microsoft.com/office/drawing/2018/hyperlinkcolor" val="tx"/>
                    </a:ext>
                  </a:extLst>
                </a:hlinkClick>
              </a:rPr>
              <a:t>Le </a:t>
            </a:r>
            <a:r>
              <a:rPr lang="fr-FR" altLang="en-US" dirty="0" err="1">
                <a:solidFill>
                  <a:schemeClr val="tx1"/>
                </a:solidFill>
                <a:ea typeface="ＭＳ Ｐゴシック" pitchFamily="34" charset="-128"/>
                <a:hlinkClick r:id="rId5">
                  <a:extLst>
                    <a:ext uri="{A12FA001-AC4F-418D-AE19-62706E023703}">
                      <ahyp:hlinkClr xmlns:ahyp="http://schemas.microsoft.com/office/drawing/2018/hyperlinkcolor" val="tx"/>
                    </a:ext>
                  </a:extLst>
                </a:hlinkClick>
              </a:rPr>
              <a:t>Quéré</a:t>
            </a:r>
            <a:r>
              <a:rPr lang="fr-FR" altLang="en-US" dirty="0">
                <a:solidFill>
                  <a:schemeClr val="tx1"/>
                </a:solidFill>
                <a:ea typeface="ＭＳ Ｐゴシック" pitchFamily="34" charset="-128"/>
                <a:hlinkClick r:id="rId5">
                  <a:extLst>
                    <a:ext uri="{A12FA001-AC4F-418D-AE19-62706E023703}">
                      <ahyp:hlinkClr xmlns:ahyp="http://schemas.microsoft.com/office/drawing/2018/hyperlinkcolor" val="tx"/>
                    </a:ext>
                  </a:extLst>
                </a:hlinkClick>
              </a:rPr>
              <a:t> et al 2017</a:t>
            </a:r>
            <a:r>
              <a:rPr lang="fr-FR" altLang="en-US" noProof="0" dirty="0">
                <a:solidFill>
                  <a:schemeClr val="tx1"/>
                </a:solidFill>
                <a:ea typeface="ＭＳ Ｐゴシック" pitchFamily="34" charset="-128"/>
              </a:rPr>
              <a:t>; </a:t>
            </a:r>
            <a:r>
              <a:rPr lang="fr-FR" altLang="en-US" noProof="0" dirty="0">
                <a:solidFill>
                  <a:schemeClr val="tx1"/>
                </a:solidFill>
                <a:ea typeface="ＭＳ Ｐゴシック" pitchFamily="34" charset="-128"/>
                <a:hlinkClick r:id="rId6">
                  <a:extLst>
                    <a:ext uri="{A12FA001-AC4F-418D-AE19-62706E023703}">
                      <ahyp:hlinkClr xmlns:ahyp="http://schemas.microsoft.com/office/drawing/2018/hyperlinkcolor" val="tx"/>
                    </a:ext>
                  </a:extLst>
                </a:hlinkClick>
              </a:rPr>
              <a:t>Global </a:t>
            </a:r>
            <a:r>
              <a:rPr lang="fr-FR" altLang="en-US" noProof="0" dirty="0" err="1">
                <a:solidFill>
                  <a:schemeClr val="tx1"/>
                </a:solidFill>
                <a:ea typeface="ＭＳ Ｐゴシック" pitchFamily="34" charset="-128"/>
                <a:hlinkClick r:id="rId6">
                  <a:extLst>
                    <a:ext uri="{A12FA001-AC4F-418D-AE19-62706E023703}">
                      <ahyp:hlinkClr xmlns:ahyp="http://schemas.microsoft.com/office/drawing/2018/hyperlinkcolor" val="tx"/>
                    </a:ext>
                  </a:extLst>
                </a:hlinkClick>
              </a:rPr>
              <a:t>Carbon</a:t>
            </a:r>
            <a:r>
              <a:rPr lang="fr-FR" altLang="en-US" noProof="0" dirty="0">
                <a:solidFill>
                  <a:schemeClr val="tx1"/>
                </a:solidFill>
                <a:ea typeface="ＭＳ Ｐゴシック" pitchFamily="34" charset="-128"/>
                <a:hlinkClick r:id="rId6">
                  <a:extLst>
                    <a:ext uri="{A12FA001-AC4F-418D-AE19-62706E023703}">
                      <ahyp:hlinkClr xmlns:ahyp="http://schemas.microsoft.com/office/drawing/2018/hyperlinkcolor" val="tx"/>
                    </a:ext>
                  </a:extLst>
                </a:hlinkClick>
              </a:rPr>
              <a:t> Budget 2017</a:t>
            </a:r>
            <a:endParaRPr lang="fr-FR" altLang="en-US" noProof="0" dirty="0">
              <a:solidFill>
                <a:schemeClr val="tx1"/>
              </a:solidFill>
              <a:ea typeface="ＭＳ Ｐゴシック" pitchFamily="34" charset="-128"/>
            </a:endParaRPr>
          </a:p>
        </p:txBody>
      </p:sp>
      <p:pic>
        <p:nvPicPr>
          <p:cNvPr id="4" name="Picture Placeholder 3"/>
          <p:cNvPicPr>
            <a:picLocks noGrp="1" noChangeAspect="1"/>
          </p:cNvPicPr>
          <p:nvPr>
            <p:ph type="pic" sz="quarter" idx="11"/>
          </p:nvPr>
        </p:nvPicPr>
        <p:blipFill>
          <a:blip r:embed="rId7"/>
          <a:stretch>
            <a:fillRect/>
          </a:stretch>
        </p:blipFill>
        <p:spPr>
          <a:xfrm>
            <a:off x="3615483" y="1563863"/>
            <a:ext cx="4977427" cy="4673572"/>
          </a:xfrm>
        </p:spPr>
      </p:pic>
    </p:spTree>
    <p:extLst>
      <p:ext uri="{BB962C8B-B14F-4D97-AF65-F5344CB8AC3E}">
        <p14:creationId xmlns:p14="http://schemas.microsoft.com/office/powerpoint/2010/main" val="591327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1EE783-63D3-7449-9758-39B0C40CE897}"/>
              </a:ext>
            </a:extLst>
          </p:cNvPr>
          <p:cNvSpPr>
            <a:spLocks noGrp="1"/>
          </p:cNvSpPr>
          <p:nvPr>
            <p:ph type="title"/>
          </p:nvPr>
        </p:nvSpPr>
        <p:spPr/>
        <p:txBody>
          <a:bodyPr/>
          <a:lstStyle/>
          <a:p>
            <a:r>
              <a:rPr lang="fr-FR" dirty="0"/>
              <a:t>Évolution des émissions de CO</a:t>
            </a:r>
            <a:r>
              <a:rPr lang="fr-FR" baseline="-25000" dirty="0"/>
              <a:t>2</a:t>
            </a:r>
            <a:r>
              <a:rPr lang="fr-FR" dirty="0"/>
              <a:t> de sources fossiles</a:t>
            </a:r>
          </a:p>
        </p:txBody>
      </p:sp>
      <p:pic>
        <p:nvPicPr>
          <p:cNvPr id="3" name="Image 2">
            <a:extLst>
              <a:ext uri="{FF2B5EF4-FFF2-40B4-BE49-F238E27FC236}">
                <a16:creationId xmlns:a16="http://schemas.microsoft.com/office/drawing/2014/main" id="{5D2BA730-DC41-8945-824B-4548A7B57C02}"/>
              </a:ext>
            </a:extLst>
          </p:cNvPr>
          <p:cNvPicPr>
            <a:picLocks noChangeAspect="1"/>
          </p:cNvPicPr>
          <p:nvPr/>
        </p:nvPicPr>
        <p:blipFill>
          <a:blip r:embed="rId2"/>
          <a:stretch>
            <a:fillRect/>
          </a:stretch>
        </p:blipFill>
        <p:spPr>
          <a:xfrm>
            <a:off x="2029216" y="1690688"/>
            <a:ext cx="7280319" cy="4522623"/>
          </a:xfrm>
          <a:prstGeom prst="rect">
            <a:avLst/>
          </a:prstGeom>
        </p:spPr>
      </p:pic>
      <p:sp>
        <p:nvSpPr>
          <p:cNvPr id="4" name="ZoneTexte 3">
            <a:extLst>
              <a:ext uri="{FF2B5EF4-FFF2-40B4-BE49-F238E27FC236}">
                <a16:creationId xmlns:a16="http://schemas.microsoft.com/office/drawing/2014/main" id="{30D3E072-8FC6-F249-ACA0-8D50CE407F9B}"/>
              </a:ext>
            </a:extLst>
          </p:cNvPr>
          <p:cNvSpPr txBox="1"/>
          <p:nvPr/>
        </p:nvSpPr>
        <p:spPr>
          <a:xfrm>
            <a:off x="9569885" y="1465545"/>
            <a:ext cx="2317315" cy="646331"/>
          </a:xfrm>
          <a:prstGeom prst="rect">
            <a:avLst/>
          </a:prstGeom>
          <a:noFill/>
        </p:spPr>
        <p:txBody>
          <a:bodyPr wrap="square" rtlCol="0">
            <a:spAutoFit/>
          </a:bodyPr>
          <a:lstStyle/>
          <a:p>
            <a:r>
              <a:rPr lang="fr-FR" b="1" dirty="0"/>
              <a:t>Entre 1990 et 2018 augmentation de 62%</a:t>
            </a:r>
          </a:p>
        </p:txBody>
      </p:sp>
    </p:spTree>
    <p:extLst>
      <p:ext uri="{BB962C8B-B14F-4D97-AF65-F5344CB8AC3E}">
        <p14:creationId xmlns:p14="http://schemas.microsoft.com/office/powerpoint/2010/main" val="3955755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285022A-8E07-464D-9F24-6DB6B6671D4E}"/>
              </a:ext>
            </a:extLst>
          </p:cNvPr>
          <p:cNvPicPr>
            <a:picLocks noChangeAspect="1"/>
          </p:cNvPicPr>
          <p:nvPr/>
        </p:nvPicPr>
        <p:blipFill>
          <a:blip r:embed="rId2"/>
          <a:stretch>
            <a:fillRect/>
          </a:stretch>
        </p:blipFill>
        <p:spPr>
          <a:xfrm>
            <a:off x="1766169" y="910253"/>
            <a:ext cx="6839211" cy="5235667"/>
          </a:xfrm>
          <a:prstGeom prst="rect">
            <a:avLst/>
          </a:prstGeom>
        </p:spPr>
      </p:pic>
      <p:sp>
        <p:nvSpPr>
          <p:cNvPr id="3" name="ZoneTexte 2">
            <a:extLst>
              <a:ext uri="{FF2B5EF4-FFF2-40B4-BE49-F238E27FC236}">
                <a16:creationId xmlns:a16="http://schemas.microsoft.com/office/drawing/2014/main" id="{F1737A64-CB41-8B4F-87EF-01670CD1A88E}"/>
              </a:ext>
            </a:extLst>
          </p:cNvPr>
          <p:cNvSpPr txBox="1"/>
          <p:nvPr/>
        </p:nvSpPr>
        <p:spPr>
          <a:xfrm>
            <a:off x="8830849" y="801666"/>
            <a:ext cx="2868461" cy="923330"/>
          </a:xfrm>
          <a:prstGeom prst="rect">
            <a:avLst/>
          </a:prstGeom>
          <a:noFill/>
        </p:spPr>
        <p:txBody>
          <a:bodyPr wrap="square" rtlCol="0">
            <a:spAutoFit/>
          </a:bodyPr>
          <a:lstStyle/>
          <a:p>
            <a:r>
              <a:rPr lang="fr-FR" b="1" dirty="0"/>
              <a:t>Mai 2019 415 ppm</a:t>
            </a:r>
          </a:p>
          <a:p>
            <a:r>
              <a:rPr lang="fr-FR" b="1" dirty="0"/>
              <a:t>Août 2019 410 ppm</a:t>
            </a:r>
          </a:p>
          <a:p>
            <a:r>
              <a:rPr lang="fr-FR" b="1" dirty="0"/>
              <a:t>Décembre 2019 412 ppm</a:t>
            </a:r>
          </a:p>
        </p:txBody>
      </p:sp>
    </p:spTree>
    <p:extLst>
      <p:ext uri="{BB962C8B-B14F-4D97-AF65-F5344CB8AC3E}">
        <p14:creationId xmlns:p14="http://schemas.microsoft.com/office/powerpoint/2010/main" val="3674188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4F6D133-106B-2B4E-8F33-683695839651}"/>
              </a:ext>
            </a:extLst>
          </p:cNvPr>
          <p:cNvPicPr>
            <a:picLocks noChangeAspect="1"/>
          </p:cNvPicPr>
          <p:nvPr/>
        </p:nvPicPr>
        <p:blipFill>
          <a:blip r:embed="rId2"/>
          <a:stretch>
            <a:fillRect/>
          </a:stretch>
        </p:blipFill>
        <p:spPr>
          <a:xfrm>
            <a:off x="1055131" y="1202499"/>
            <a:ext cx="9648781" cy="4885151"/>
          </a:xfrm>
          <a:prstGeom prst="rect">
            <a:avLst/>
          </a:prstGeom>
        </p:spPr>
      </p:pic>
      <p:sp>
        <p:nvSpPr>
          <p:cNvPr id="3" name="ZoneTexte 2">
            <a:extLst>
              <a:ext uri="{FF2B5EF4-FFF2-40B4-BE49-F238E27FC236}">
                <a16:creationId xmlns:a16="http://schemas.microsoft.com/office/drawing/2014/main" id="{9ED37B2E-481A-424A-A7D1-B3F6F93D011A}"/>
              </a:ext>
            </a:extLst>
          </p:cNvPr>
          <p:cNvSpPr txBox="1"/>
          <p:nvPr/>
        </p:nvSpPr>
        <p:spPr>
          <a:xfrm>
            <a:off x="10095979" y="1590805"/>
            <a:ext cx="1778695" cy="2308324"/>
          </a:xfrm>
          <a:prstGeom prst="rect">
            <a:avLst/>
          </a:prstGeom>
          <a:noFill/>
        </p:spPr>
        <p:txBody>
          <a:bodyPr wrap="square" rtlCol="0">
            <a:spAutoFit/>
          </a:bodyPr>
          <a:lstStyle/>
          <a:p>
            <a:r>
              <a:rPr lang="fr-FR" b="1" dirty="0"/>
              <a:t>Juillet 2019 le mois le plus chaud jamais enregistré</a:t>
            </a:r>
          </a:p>
          <a:p>
            <a:r>
              <a:rPr lang="fr-FR" b="1" dirty="0"/>
              <a:t>La moyenne annuelle 2019 sera annoncée le 15 janvier 2020</a:t>
            </a:r>
          </a:p>
        </p:txBody>
      </p:sp>
      <p:sp>
        <p:nvSpPr>
          <p:cNvPr id="4" name="ZoneTexte 3">
            <a:extLst>
              <a:ext uri="{FF2B5EF4-FFF2-40B4-BE49-F238E27FC236}">
                <a16:creationId xmlns:a16="http://schemas.microsoft.com/office/drawing/2014/main" id="{5B2C7DD8-A244-6447-80B0-8E80FF2FCF36}"/>
              </a:ext>
            </a:extLst>
          </p:cNvPr>
          <p:cNvSpPr txBox="1"/>
          <p:nvPr/>
        </p:nvSpPr>
        <p:spPr>
          <a:xfrm>
            <a:off x="1488088" y="175364"/>
            <a:ext cx="9648781" cy="646331"/>
          </a:xfrm>
          <a:prstGeom prst="rect">
            <a:avLst/>
          </a:prstGeom>
          <a:noFill/>
        </p:spPr>
        <p:txBody>
          <a:bodyPr wrap="square" rtlCol="0">
            <a:spAutoFit/>
          </a:bodyPr>
          <a:lstStyle/>
          <a:p>
            <a:r>
              <a:rPr lang="fr-FR" sz="3600" b="1" dirty="0"/>
              <a:t>Température </a:t>
            </a:r>
            <a:r>
              <a:rPr lang="fr-FR" sz="3600" b="1" dirty="0" err="1"/>
              <a:t>OBSRVATIONs</a:t>
            </a:r>
            <a:endParaRPr lang="fr-FR" sz="3600" b="1" dirty="0"/>
          </a:p>
        </p:txBody>
      </p:sp>
    </p:spTree>
    <p:extLst>
      <p:ext uri="{BB962C8B-B14F-4D97-AF65-F5344CB8AC3E}">
        <p14:creationId xmlns:p14="http://schemas.microsoft.com/office/powerpoint/2010/main" val="3144904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46070" y="365127"/>
            <a:ext cx="8921931" cy="1325563"/>
          </a:xfrm>
        </p:spPr>
        <p:txBody>
          <a:bodyPr>
            <a:noAutofit/>
          </a:bodyPr>
          <a:lstStyle/>
          <a:p>
            <a:pPr algn="ctr"/>
            <a:r>
              <a:rPr lang="fr-FR" sz="3200" dirty="0">
                <a:latin typeface="+mn-lt"/>
              </a:rPr>
              <a:t>Augmentation du niveau des mers – OBSERVATIONS</a:t>
            </a:r>
            <a:endParaRPr lang="fr-CA" sz="3200" dirty="0">
              <a:latin typeface="+mn-lt"/>
            </a:endParaRPr>
          </a:p>
        </p:txBody>
      </p:sp>
      <p:sp>
        <p:nvSpPr>
          <p:cNvPr id="3" name="Espace réservé du numéro de diapositive 2"/>
          <p:cNvSpPr>
            <a:spLocks noGrp="1"/>
          </p:cNvSpPr>
          <p:nvPr>
            <p:ph type="sldNum" sz="quarter" idx="12"/>
          </p:nvPr>
        </p:nvSpPr>
        <p:spPr/>
        <p:txBody>
          <a:bodyPr/>
          <a:lstStyle/>
          <a:p>
            <a:fld id="{F30D9CC9-69FF-483E-8834-B89A935ABFA7}" type="slidenum">
              <a:rPr lang="fr-CA" smtClean="0"/>
              <a:t>14</a:t>
            </a:fld>
            <a:endParaRPr lang="fr-CA"/>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055" y="2340565"/>
            <a:ext cx="7243270" cy="4125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4"/>
          <p:cNvSpPr txBox="1">
            <a:spLocks noChangeArrowheads="1"/>
          </p:cNvSpPr>
          <p:nvPr/>
        </p:nvSpPr>
        <p:spPr bwMode="auto">
          <a:xfrm>
            <a:off x="4467226" y="6456534"/>
            <a:ext cx="3762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itchFamily="18" charset="0"/>
                <a:ea typeface="MS PGothic" pitchFamily="34" charset="-128"/>
              </a:defRPr>
            </a:lvl1pPr>
            <a:lvl2pPr marL="742950" indent="-285750" eaLnBrk="0" hangingPunct="0">
              <a:defRPr>
                <a:solidFill>
                  <a:schemeClr val="tx1"/>
                </a:solidFill>
                <a:latin typeface="Garamond" pitchFamily="18" charset="0"/>
                <a:ea typeface="MS PGothic" pitchFamily="34" charset="-128"/>
              </a:defRPr>
            </a:lvl2pPr>
            <a:lvl3pPr marL="1143000" indent="-228600" eaLnBrk="0" hangingPunct="0">
              <a:defRPr>
                <a:solidFill>
                  <a:schemeClr val="tx1"/>
                </a:solidFill>
                <a:latin typeface="Garamond" pitchFamily="18" charset="0"/>
                <a:ea typeface="MS PGothic" pitchFamily="34" charset="-128"/>
              </a:defRPr>
            </a:lvl3pPr>
            <a:lvl4pPr marL="1600200" indent="-228600" eaLnBrk="0" hangingPunct="0">
              <a:defRPr>
                <a:solidFill>
                  <a:schemeClr val="tx1"/>
                </a:solidFill>
                <a:latin typeface="Garamond" pitchFamily="18" charset="0"/>
                <a:ea typeface="MS PGothic" pitchFamily="34" charset="-128"/>
              </a:defRPr>
            </a:lvl4pPr>
            <a:lvl5pPr marL="2057400" indent="-228600" eaLnBrk="0" hangingPunct="0">
              <a:defRPr>
                <a:solidFill>
                  <a:schemeClr val="tx1"/>
                </a:solidFill>
                <a:latin typeface="Garamond"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Garamond"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Garamond"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Garamond"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Garamond" pitchFamily="18" charset="0"/>
                <a:ea typeface="MS PGothic" pitchFamily="34" charset="-128"/>
              </a:defRPr>
            </a:lvl9pPr>
          </a:lstStyle>
          <a:p>
            <a:pPr eaLnBrk="1" hangingPunct="1"/>
            <a:r>
              <a:rPr lang="fr-CA" altLang="fr-FR" sz="1400" dirty="0">
                <a:latin typeface="+mn-lt"/>
              </a:rPr>
              <a:t>Source : GIEC, 2013. GTI, RID,  Figure RID.3d.</a:t>
            </a:r>
          </a:p>
        </p:txBody>
      </p:sp>
      <p:sp>
        <p:nvSpPr>
          <p:cNvPr id="7" name="ZoneTexte 8"/>
          <p:cNvSpPr txBox="1">
            <a:spLocks noChangeArrowheads="1"/>
          </p:cNvSpPr>
          <p:nvPr/>
        </p:nvSpPr>
        <p:spPr bwMode="auto">
          <a:xfrm>
            <a:off x="1650125" y="1504657"/>
            <a:ext cx="89075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spcBef>
                <a:spcPts val="600"/>
              </a:spcBef>
              <a:buClr>
                <a:schemeClr val="accent1"/>
              </a:buClr>
              <a:defRPr sz="2000">
                <a:solidFill>
                  <a:schemeClr val="tx1"/>
                </a:solidFill>
                <a:latin typeface="Garamond" pitchFamily="18" charset="0"/>
                <a:ea typeface="MS PGothic" pitchFamily="34" charset="-128"/>
                <a:cs typeface="Tahoma" pitchFamily="34" charset="0"/>
              </a:defRPr>
            </a:lvl1pPr>
            <a:lvl2pPr marL="742950" indent="-285750" algn="ctr" eaLnBrk="0" hangingPunct="0">
              <a:spcBef>
                <a:spcPts val="1200"/>
              </a:spcBef>
              <a:buClr>
                <a:schemeClr val="accent1"/>
              </a:buClr>
              <a:defRPr>
                <a:solidFill>
                  <a:schemeClr val="tx2"/>
                </a:solidFill>
                <a:latin typeface="Garamond" pitchFamily="18" charset="0"/>
                <a:ea typeface="MS PGothic" pitchFamily="34" charset="-128"/>
                <a:cs typeface="Tahoma" pitchFamily="34" charset="0"/>
              </a:defRPr>
            </a:lvl2pPr>
            <a:lvl3pPr marL="1143000" indent="-228600" algn="ctr" eaLnBrk="0" hangingPunct="0">
              <a:spcBef>
                <a:spcPts val="1200"/>
              </a:spcBef>
              <a:buClr>
                <a:schemeClr val="accent1"/>
              </a:buClr>
              <a:defRPr sz="1600">
                <a:solidFill>
                  <a:schemeClr val="tx1"/>
                </a:solidFill>
                <a:latin typeface="Garamond" pitchFamily="18" charset="0"/>
                <a:ea typeface="MS PGothic" pitchFamily="34" charset="-128"/>
                <a:cs typeface="Tahoma" pitchFamily="34" charset="0"/>
              </a:defRPr>
            </a:lvl3pPr>
            <a:lvl4pPr marL="1600200" indent="-228600" algn="ctr" eaLnBrk="0" hangingPunct="0">
              <a:spcBef>
                <a:spcPts val="1200"/>
              </a:spcBef>
              <a:buClr>
                <a:schemeClr val="accent1"/>
              </a:buClr>
              <a:defRPr sz="1400">
                <a:solidFill>
                  <a:schemeClr val="tx2"/>
                </a:solidFill>
                <a:latin typeface="Garamond" pitchFamily="18" charset="0"/>
                <a:ea typeface="MS PGothic" pitchFamily="34" charset="-128"/>
                <a:cs typeface="Tahoma" pitchFamily="34" charset="0"/>
              </a:defRPr>
            </a:lvl4pPr>
            <a:lvl5pPr marL="2057400" indent="-228600" algn="ctr" eaLnBrk="0" hangingPunct="0">
              <a:spcBef>
                <a:spcPts val="1200"/>
              </a:spcBef>
              <a:buClr>
                <a:schemeClr val="accent1"/>
              </a:buClr>
              <a:defRPr sz="1400">
                <a:solidFill>
                  <a:schemeClr val="tx1"/>
                </a:solidFill>
                <a:latin typeface="Garamond" pitchFamily="18" charset="0"/>
                <a:ea typeface="MS PGothic" pitchFamily="34" charset="-128"/>
                <a:cs typeface="Tahoma" pitchFamily="34" charset="0"/>
              </a:defRPr>
            </a:lvl5pPr>
            <a:lvl6pPr marL="2514600" indent="-228600" algn="ctr" defTabSz="457200" eaLnBrk="0" fontAlgn="base" hangingPunct="0">
              <a:spcBef>
                <a:spcPts val="1200"/>
              </a:spcBef>
              <a:spcAft>
                <a:spcPct val="0"/>
              </a:spcAft>
              <a:buClr>
                <a:schemeClr val="accent1"/>
              </a:buClr>
              <a:defRPr sz="1400">
                <a:solidFill>
                  <a:schemeClr val="tx1"/>
                </a:solidFill>
                <a:latin typeface="Garamond" pitchFamily="18" charset="0"/>
                <a:ea typeface="MS PGothic" pitchFamily="34" charset="-128"/>
                <a:cs typeface="Tahoma" pitchFamily="34" charset="0"/>
              </a:defRPr>
            </a:lvl6pPr>
            <a:lvl7pPr marL="2971800" indent="-228600" algn="ctr" defTabSz="457200" eaLnBrk="0" fontAlgn="base" hangingPunct="0">
              <a:spcBef>
                <a:spcPts val="1200"/>
              </a:spcBef>
              <a:spcAft>
                <a:spcPct val="0"/>
              </a:spcAft>
              <a:buClr>
                <a:schemeClr val="accent1"/>
              </a:buClr>
              <a:defRPr sz="1400">
                <a:solidFill>
                  <a:schemeClr val="tx1"/>
                </a:solidFill>
                <a:latin typeface="Garamond" pitchFamily="18" charset="0"/>
                <a:ea typeface="MS PGothic" pitchFamily="34" charset="-128"/>
                <a:cs typeface="Tahoma" pitchFamily="34" charset="0"/>
              </a:defRPr>
            </a:lvl7pPr>
            <a:lvl8pPr marL="3429000" indent="-228600" algn="ctr" defTabSz="457200" eaLnBrk="0" fontAlgn="base" hangingPunct="0">
              <a:spcBef>
                <a:spcPts val="1200"/>
              </a:spcBef>
              <a:spcAft>
                <a:spcPct val="0"/>
              </a:spcAft>
              <a:buClr>
                <a:schemeClr val="accent1"/>
              </a:buClr>
              <a:defRPr sz="1400">
                <a:solidFill>
                  <a:schemeClr val="tx1"/>
                </a:solidFill>
                <a:latin typeface="Garamond" pitchFamily="18" charset="0"/>
                <a:ea typeface="MS PGothic" pitchFamily="34" charset="-128"/>
                <a:cs typeface="Tahoma" pitchFamily="34" charset="0"/>
              </a:defRPr>
            </a:lvl8pPr>
            <a:lvl9pPr marL="3886200" indent="-228600" algn="ctr" defTabSz="457200" eaLnBrk="0" fontAlgn="base" hangingPunct="0">
              <a:spcBef>
                <a:spcPts val="1200"/>
              </a:spcBef>
              <a:spcAft>
                <a:spcPct val="0"/>
              </a:spcAft>
              <a:buClr>
                <a:schemeClr val="accent1"/>
              </a:buClr>
              <a:defRPr sz="1400">
                <a:solidFill>
                  <a:schemeClr val="tx1"/>
                </a:solidFill>
                <a:latin typeface="Garamond" pitchFamily="18" charset="0"/>
                <a:ea typeface="MS PGothic" pitchFamily="34" charset="-128"/>
                <a:cs typeface="Tahoma" pitchFamily="34" charset="0"/>
              </a:defRPr>
            </a:lvl9pPr>
          </a:lstStyle>
          <a:p>
            <a:pPr eaLnBrk="1" hangingPunct="1">
              <a:buClrTx/>
            </a:pPr>
            <a:r>
              <a:rPr lang="fr-CA" altLang="fr-FR" sz="2800" dirty="0">
                <a:latin typeface="+mn-lt"/>
              </a:rPr>
              <a:t>Le niveau moyen des mers a augmenté d’environ 0.19 m durant la période 1901-2010</a:t>
            </a:r>
          </a:p>
        </p:txBody>
      </p:sp>
    </p:spTree>
    <p:extLst>
      <p:ext uri="{BB962C8B-B14F-4D97-AF65-F5344CB8AC3E}">
        <p14:creationId xmlns:p14="http://schemas.microsoft.com/office/powerpoint/2010/main" val="832984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pied de page 2"/>
          <p:cNvSpPr>
            <a:spLocks noGrp="1"/>
          </p:cNvSpPr>
          <p:nvPr>
            <p:ph type="ftr" sz="quarter" idx="11"/>
          </p:nvPr>
        </p:nvSpPr>
        <p:spPr/>
        <p:txBody>
          <a:bodyPr/>
          <a:lstStyle/>
          <a:p>
            <a:pPr>
              <a:defRPr/>
            </a:pPr>
            <a:r>
              <a:rPr lang="fr-FR"/>
              <a:t>Claude_Villeneuve@uqac.ca</a:t>
            </a:r>
          </a:p>
        </p:txBody>
      </p:sp>
      <p:sp>
        <p:nvSpPr>
          <p:cNvPr id="65539" name="Espace réservé du numéro de diapositive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charset="0"/>
                <a:ea typeface="ＭＳ Ｐゴシック" charset="0"/>
                <a:cs typeface="ＭＳ Ｐゴシック" charset="0"/>
              </a:defRPr>
            </a:lvl1pPr>
            <a:lvl2pPr marL="557213" indent="-214313">
              <a:defRPr sz="1800">
                <a:solidFill>
                  <a:schemeClr val="tx1"/>
                </a:solidFill>
                <a:latin typeface="Arial" charset="0"/>
                <a:ea typeface="ＭＳ Ｐゴシック" charset="0"/>
              </a:defRPr>
            </a:lvl2pPr>
            <a:lvl3pPr marL="857250" indent="-171450">
              <a:defRPr sz="1800">
                <a:solidFill>
                  <a:schemeClr val="tx1"/>
                </a:solidFill>
                <a:latin typeface="Arial" charset="0"/>
                <a:ea typeface="ＭＳ Ｐゴシック" charset="0"/>
              </a:defRPr>
            </a:lvl3pPr>
            <a:lvl4pPr marL="1200150" indent="-171450">
              <a:defRPr sz="1800">
                <a:solidFill>
                  <a:schemeClr val="tx1"/>
                </a:solidFill>
                <a:latin typeface="Arial" charset="0"/>
                <a:ea typeface="ＭＳ Ｐゴシック" charset="0"/>
              </a:defRPr>
            </a:lvl4pPr>
            <a:lvl5pPr marL="1543050" indent="-171450">
              <a:defRPr sz="1800">
                <a:solidFill>
                  <a:schemeClr val="tx1"/>
                </a:solidFill>
                <a:latin typeface="Arial" charset="0"/>
                <a:ea typeface="ＭＳ Ｐゴシック" charset="0"/>
              </a:defRPr>
            </a:lvl5pPr>
            <a:lvl6pPr marL="1885950" indent="-171450" eaLnBrk="0" fontAlgn="base" hangingPunct="0">
              <a:spcBef>
                <a:spcPct val="0"/>
              </a:spcBef>
              <a:spcAft>
                <a:spcPct val="0"/>
              </a:spcAft>
              <a:defRPr sz="1800">
                <a:solidFill>
                  <a:schemeClr val="tx1"/>
                </a:solidFill>
                <a:latin typeface="Arial" charset="0"/>
                <a:ea typeface="ＭＳ Ｐゴシック" charset="0"/>
              </a:defRPr>
            </a:lvl6pPr>
            <a:lvl7pPr marL="2228850" indent="-171450" eaLnBrk="0" fontAlgn="base" hangingPunct="0">
              <a:spcBef>
                <a:spcPct val="0"/>
              </a:spcBef>
              <a:spcAft>
                <a:spcPct val="0"/>
              </a:spcAft>
              <a:defRPr sz="1800">
                <a:solidFill>
                  <a:schemeClr val="tx1"/>
                </a:solidFill>
                <a:latin typeface="Arial" charset="0"/>
                <a:ea typeface="ＭＳ Ｐゴシック" charset="0"/>
              </a:defRPr>
            </a:lvl7pPr>
            <a:lvl8pPr marL="2571750" indent="-171450" eaLnBrk="0" fontAlgn="base" hangingPunct="0">
              <a:spcBef>
                <a:spcPct val="0"/>
              </a:spcBef>
              <a:spcAft>
                <a:spcPct val="0"/>
              </a:spcAft>
              <a:defRPr sz="1800">
                <a:solidFill>
                  <a:schemeClr val="tx1"/>
                </a:solidFill>
                <a:latin typeface="Arial" charset="0"/>
                <a:ea typeface="ＭＳ Ｐゴシック" charset="0"/>
              </a:defRPr>
            </a:lvl8pPr>
            <a:lvl9pPr marL="2914650" indent="-171450" eaLnBrk="0" fontAlgn="base" hangingPunct="0">
              <a:spcBef>
                <a:spcPct val="0"/>
              </a:spcBef>
              <a:spcAft>
                <a:spcPct val="0"/>
              </a:spcAft>
              <a:defRPr sz="1800">
                <a:solidFill>
                  <a:schemeClr val="tx1"/>
                </a:solidFill>
                <a:latin typeface="Arial" charset="0"/>
                <a:ea typeface="ＭＳ Ｐゴシック" charset="0"/>
              </a:defRPr>
            </a:lvl9pPr>
          </a:lstStyle>
          <a:p>
            <a:fld id="{4FE752FA-3B7E-EC49-92A9-26CBEB5661EC}" type="slidenum">
              <a:rPr lang="fr-FR" sz="900">
                <a:solidFill>
                  <a:srgbClr val="898989"/>
                </a:solidFill>
              </a:rPr>
              <a:pPr/>
              <a:t>15</a:t>
            </a:fld>
            <a:endParaRPr lang="fr-FR" sz="900">
              <a:solidFill>
                <a:srgbClr val="898989"/>
              </a:solidFill>
            </a:endParaRPr>
          </a:p>
        </p:txBody>
      </p:sp>
      <p:sp>
        <p:nvSpPr>
          <p:cNvPr id="65540" name="AutoShape 2" descr="Gouttelettes"/>
          <p:cNvSpPr>
            <a:spLocks noChangeArrowheads="1"/>
          </p:cNvSpPr>
          <p:nvPr/>
        </p:nvSpPr>
        <p:spPr bwMode="auto">
          <a:xfrm>
            <a:off x="3810000" y="2686050"/>
            <a:ext cx="971550" cy="2971800"/>
          </a:xfrm>
          <a:prstGeom prst="can">
            <a:avLst>
              <a:gd name="adj" fmla="val 76471"/>
            </a:avLst>
          </a:prstGeom>
          <a:blipFill dpi="0" rotWithShape="0">
            <a:blip r:embed="rId3"/>
            <a:srcRect/>
            <a:tile tx="0" ty="0" sx="100000" sy="100000" flip="none" algn="tl"/>
          </a:blipFill>
          <a:ln w="63500">
            <a:solidFill>
              <a:schemeClr val="accent2"/>
            </a:solidFill>
            <a:round/>
            <a:headEnd/>
            <a:tailEnd/>
          </a:ln>
        </p:spPr>
        <p:txBody>
          <a:bodyPr wrap="none" anchor="ctr"/>
          <a:lstStyle/>
          <a:p>
            <a:pPr algn="ctr"/>
            <a:endParaRPr lang="fr-CA" b="1">
              <a:latin typeface="Times New Roman" charset="0"/>
            </a:endParaRPr>
          </a:p>
        </p:txBody>
      </p:sp>
      <p:sp>
        <p:nvSpPr>
          <p:cNvPr id="65541" name="AutoShape 3" descr="Gouttelettes"/>
          <p:cNvSpPr>
            <a:spLocks noChangeArrowheads="1"/>
          </p:cNvSpPr>
          <p:nvPr/>
        </p:nvSpPr>
        <p:spPr bwMode="auto">
          <a:xfrm>
            <a:off x="5581650" y="2686050"/>
            <a:ext cx="971550" cy="2971800"/>
          </a:xfrm>
          <a:prstGeom prst="can">
            <a:avLst>
              <a:gd name="adj" fmla="val 76471"/>
            </a:avLst>
          </a:prstGeom>
          <a:blipFill dpi="0" rotWithShape="0">
            <a:blip r:embed="rId3"/>
            <a:srcRect/>
            <a:tile tx="0" ty="0" sx="100000" sy="100000" flip="none" algn="tl"/>
          </a:blipFill>
          <a:ln w="3175">
            <a:solidFill>
              <a:schemeClr val="tx1"/>
            </a:solidFill>
            <a:round/>
            <a:headEnd/>
            <a:tailEnd/>
          </a:ln>
        </p:spPr>
        <p:txBody>
          <a:bodyPr wrap="none" anchor="ctr"/>
          <a:lstStyle/>
          <a:p>
            <a:pPr algn="ctr"/>
            <a:endParaRPr lang="fr-CA" sz="2400" b="1">
              <a:latin typeface="Times New Roman" charset="0"/>
            </a:endParaRPr>
          </a:p>
        </p:txBody>
      </p:sp>
      <p:sp>
        <p:nvSpPr>
          <p:cNvPr id="65542" name="AutoShape 4" descr="Gouttelettes"/>
          <p:cNvSpPr>
            <a:spLocks noChangeArrowheads="1"/>
          </p:cNvSpPr>
          <p:nvPr/>
        </p:nvSpPr>
        <p:spPr bwMode="auto">
          <a:xfrm>
            <a:off x="7353300" y="2686050"/>
            <a:ext cx="971550" cy="2971800"/>
          </a:xfrm>
          <a:prstGeom prst="can">
            <a:avLst>
              <a:gd name="adj" fmla="val 76471"/>
            </a:avLst>
          </a:prstGeom>
          <a:blipFill dpi="0" rotWithShape="0">
            <a:blip r:embed="rId3"/>
            <a:srcRect/>
            <a:tile tx="0" ty="0" sx="100000" sy="100000" flip="none" algn="tl"/>
          </a:blipFill>
          <a:ln w="63500">
            <a:solidFill>
              <a:srgbClr val="FF0000"/>
            </a:solidFill>
            <a:round/>
            <a:headEnd/>
            <a:tailEnd/>
          </a:ln>
        </p:spPr>
        <p:txBody>
          <a:bodyPr wrap="none" anchor="ctr"/>
          <a:lstStyle/>
          <a:p>
            <a:pPr algn="ctr"/>
            <a:endParaRPr lang="fr-CA" b="1">
              <a:latin typeface="Times New Roman" charset="0"/>
            </a:endParaRPr>
          </a:p>
        </p:txBody>
      </p:sp>
      <p:sp>
        <p:nvSpPr>
          <p:cNvPr id="65543" name="Text Box 5"/>
          <p:cNvSpPr txBox="1">
            <a:spLocks noChangeArrowheads="1"/>
          </p:cNvSpPr>
          <p:nvPr/>
        </p:nvSpPr>
        <p:spPr bwMode="auto">
          <a:xfrm>
            <a:off x="3810002" y="4343402"/>
            <a:ext cx="987771" cy="461665"/>
          </a:xfrm>
          <a:prstGeom prst="rect">
            <a:avLst/>
          </a:prstGeom>
          <a:solidFill>
            <a:schemeClr val="bg1"/>
          </a:solidFill>
          <a:ln w="9525">
            <a:solidFill>
              <a:schemeClr val="accent2"/>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b="1">
                <a:solidFill>
                  <a:schemeClr val="accent2"/>
                </a:solidFill>
                <a:latin typeface="Times New Roman" charset="0"/>
              </a:rPr>
              <a:t>- 20 </a:t>
            </a:r>
            <a:r>
              <a:rPr lang="fr-CA" b="1" baseline="30000">
                <a:solidFill>
                  <a:schemeClr val="accent2"/>
                </a:solidFill>
                <a:latin typeface="Times New Roman" charset="0"/>
              </a:rPr>
              <a:t>0</a:t>
            </a:r>
            <a:r>
              <a:rPr lang="fr-CA" b="1">
                <a:solidFill>
                  <a:schemeClr val="accent2"/>
                </a:solidFill>
                <a:latin typeface="Times New Roman" charset="0"/>
              </a:rPr>
              <a:t>c</a:t>
            </a:r>
            <a:endParaRPr lang="fr-CA" sz="1800" b="1">
              <a:latin typeface="Times New Roman" charset="0"/>
            </a:endParaRPr>
          </a:p>
        </p:txBody>
      </p:sp>
      <p:sp>
        <p:nvSpPr>
          <p:cNvPr id="65544" name="Rectangle 6"/>
          <p:cNvSpPr>
            <a:spLocks noChangeArrowheads="1"/>
          </p:cNvSpPr>
          <p:nvPr/>
        </p:nvSpPr>
        <p:spPr bwMode="auto">
          <a:xfrm>
            <a:off x="5753100" y="4343402"/>
            <a:ext cx="731290" cy="461665"/>
          </a:xfrm>
          <a:prstGeom prst="rect">
            <a:avLst/>
          </a:prstGeom>
          <a:solidFill>
            <a:schemeClr val="bg1"/>
          </a:solidFill>
          <a:ln w="9525">
            <a:solidFill>
              <a:schemeClr val="accent2"/>
            </a:solidFill>
            <a:miter lim="800000"/>
            <a:headEnd/>
            <a:tailEnd/>
          </a:ln>
        </p:spPr>
        <p:txBody>
          <a:bodyPr wrap="none">
            <a:spAutoFit/>
          </a:bodyPr>
          <a:lstStyle/>
          <a:p>
            <a:r>
              <a:rPr lang="fr-CA" sz="2400" b="1">
                <a:latin typeface="Times New Roman" charset="0"/>
              </a:rPr>
              <a:t>0 </a:t>
            </a:r>
            <a:r>
              <a:rPr lang="fr-CA" sz="2400" b="1" baseline="30000">
                <a:latin typeface="Times New Roman" charset="0"/>
              </a:rPr>
              <a:t>0</a:t>
            </a:r>
            <a:r>
              <a:rPr lang="fr-CA" sz="2400" b="1">
                <a:latin typeface="Times New Roman" charset="0"/>
              </a:rPr>
              <a:t> c</a:t>
            </a:r>
          </a:p>
        </p:txBody>
      </p:sp>
      <p:sp>
        <p:nvSpPr>
          <p:cNvPr id="65545" name="Text Box 7"/>
          <p:cNvSpPr txBox="1">
            <a:spLocks noChangeArrowheads="1"/>
          </p:cNvSpPr>
          <p:nvPr/>
        </p:nvSpPr>
        <p:spPr bwMode="auto">
          <a:xfrm>
            <a:off x="7353301" y="4343402"/>
            <a:ext cx="1034257" cy="46166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b="1">
                <a:latin typeface="Times New Roman" charset="0"/>
              </a:rPr>
              <a:t>+ 30</a:t>
            </a:r>
            <a:r>
              <a:rPr lang="fr-CA" b="1" baseline="30000">
                <a:latin typeface="Times New Roman" charset="0"/>
              </a:rPr>
              <a:t> 0</a:t>
            </a:r>
            <a:r>
              <a:rPr lang="fr-CA" b="1">
                <a:latin typeface="Times New Roman" charset="0"/>
              </a:rPr>
              <a:t>c</a:t>
            </a:r>
            <a:endParaRPr lang="fr-CA" b="1">
              <a:solidFill>
                <a:schemeClr val="accent2"/>
              </a:solidFill>
              <a:latin typeface="Times New Roman" charset="0"/>
            </a:endParaRPr>
          </a:p>
        </p:txBody>
      </p:sp>
      <p:sp>
        <p:nvSpPr>
          <p:cNvPr id="65546" name="AutoShape 8"/>
          <p:cNvSpPr>
            <a:spLocks noChangeArrowheads="1"/>
          </p:cNvSpPr>
          <p:nvPr/>
        </p:nvSpPr>
        <p:spPr bwMode="auto">
          <a:xfrm>
            <a:off x="3295650" y="2000250"/>
            <a:ext cx="1771650" cy="1543050"/>
          </a:xfrm>
          <a:prstGeom prst="cloudCallout">
            <a:avLst>
              <a:gd name="adj1" fmla="val 4032"/>
              <a:gd name="adj2" fmla="val 96838"/>
            </a:avLst>
          </a:prstGeom>
          <a:gradFill rotWithShape="0">
            <a:gsLst>
              <a:gs pos="0">
                <a:schemeClr val="bg1"/>
              </a:gs>
              <a:gs pos="100000">
                <a:srgbClr val="DDDDDD"/>
              </a:gs>
            </a:gsLst>
            <a:path path="rect">
              <a:fillToRect l="50000" t="50000" r="50000" b="50000"/>
            </a:path>
          </a:gradFill>
          <a:ln w="9525">
            <a:solidFill>
              <a:schemeClr val="tx1"/>
            </a:solidFill>
            <a:round/>
            <a:headEnd/>
            <a:tailEnd/>
          </a:ln>
        </p:spPr>
        <p:txBody>
          <a:bodyPr wrap="none" anchor="ctr"/>
          <a:lstStyle/>
          <a:p>
            <a:pPr algn="ctr"/>
            <a:endParaRPr lang="fr-CA" b="1">
              <a:latin typeface="Times New Roman" charset="0"/>
            </a:endParaRPr>
          </a:p>
        </p:txBody>
      </p:sp>
      <p:sp>
        <p:nvSpPr>
          <p:cNvPr id="65547" name="AutoShape 9"/>
          <p:cNvSpPr>
            <a:spLocks noChangeArrowheads="1"/>
          </p:cNvSpPr>
          <p:nvPr/>
        </p:nvSpPr>
        <p:spPr bwMode="auto">
          <a:xfrm>
            <a:off x="5124450" y="2000250"/>
            <a:ext cx="1771650" cy="1543050"/>
          </a:xfrm>
          <a:prstGeom prst="cloudCallout">
            <a:avLst>
              <a:gd name="adj1" fmla="val 1611"/>
              <a:gd name="adj2" fmla="val 95912"/>
            </a:avLst>
          </a:prstGeom>
          <a:gradFill rotWithShape="0">
            <a:gsLst>
              <a:gs pos="0">
                <a:schemeClr val="bg1"/>
              </a:gs>
              <a:gs pos="100000">
                <a:schemeClr val="folHlink"/>
              </a:gs>
            </a:gsLst>
            <a:path path="rect">
              <a:fillToRect l="50000" t="50000" r="50000" b="50000"/>
            </a:path>
          </a:gradFill>
          <a:ln w="9525">
            <a:solidFill>
              <a:schemeClr val="tx1"/>
            </a:solidFill>
            <a:round/>
            <a:headEnd/>
            <a:tailEnd/>
          </a:ln>
        </p:spPr>
        <p:txBody>
          <a:bodyPr wrap="none" anchor="ctr"/>
          <a:lstStyle/>
          <a:p>
            <a:pPr algn="ctr"/>
            <a:endParaRPr lang="fr-CA" b="1">
              <a:latin typeface="Times New Roman" charset="0"/>
            </a:endParaRPr>
          </a:p>
        </p:txBody>
      </p:sp>
      <p:sp>
        <p:nvSpPr>
          <p:cNvPr id="65548" name="AutoShape 10"/>
          <p:cNvSpPr>
            <a:spLocks noChangeArrowheads="1"/>
          </p:cNvSpPr>
          <p:nvPr/>
        </p:nvSpPr>
        <p:spPr bwMode="auto">
          <a:xfrm>
            <a:off x="6953250" y="2000250"/>
            <a:ext cx="1771650" cy="1543050"/>
          </a:xfrm>
          <a:prstGeom prst="cloudCallout">
            <a:avLst>
              <a:gd name="adj1" fmla="val -1611"/>
              <a:gd name="adj2" fmla="val 95912"/>
            </a:avLst>
          </a:prstGeom>
          <a:gradFill rotWithShape="0">
            <a:gsLst>
              <a:gs pos="0">
                <a:schemeClr val="bg1"/>
              </a:gs>
              <a:gs pos="100000">
                <a:schemeClr val="bg2"/>
              </a:gs>
            </a:gsLst>
            <a:path path="rect">
              <a:fillToRect l="50000" t="50000" r="50000" b="50000"/>
            </a:path>
          </a:gradFill>
          <a:ln w="9525">
            <a:solidFill>
              <a:schemeClr val="tx1"/>
            </a:solidFill>
            <a:round/>
            <a:headEnd/>
            <a:tailEnd/>
          </a:ln>
        </p:spPr>
        <p:txBody>
          <a:bodyPr wrap="none" anchor="ctr"/>
          <a:lstStyle/>
          <a:p>
            <a:pPr algn="ctr"/>
            <a:endParaRPr lang="fr-CA" b="1">
              <a:latin typeface="Times New Roman" charset="0"/>
            </a:endParaRPr>
          </a:p>
        </p:txBody>
      </p:sp>
      <p:sp>
        <p:nvSpPr>
          <p:cNvPr id="65549" name="Text Box 11"/>
          <p:cNvSpPr txBox="1">
            <a:spLocks noChangeArrowheads="1"/>
          </p:cNvSpPr>
          <p:nvPr/>
        </p:nvSpPr>
        <p:spPr bwMode="auto">
          <a:xfrm>
            <a:off x="7296150" y="2514600"/>
            <a:ext cx="126188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sz="1800" b="1">
                <a:latin typeface="Times New Roman" charset="0"/>
              </a:rPr>
              <a:t>304 000 m</a:t>
            </a:r>
            <a:r>
              <a:rPr lang="fr-CA" sz="1800" b="1" baseline="30000">
                <a:latin typeface="Times New Roman" charset="0"/>
              </a:rPr>
              <a:t>3</a:t>
            </a:r>
            <a:endParaRPr lang="fr-CA" sz="1800" b="1">
              <a:latin typeface="Times New Roman" charset="0"/>
            </a:endParaRPr>
          </a:p>
        </p:txBody>
      </p:sp>
      <p:sp>
        <p:nvSpPr>
          <p:cNvPr id="65550" name="Text Box 12"/>
          <p:cNvSpPr txBox="1">
            <a:spLocks noChangeArrowheads="1"/>
          </p:cNvSpPr>
          <p:nvPr/>
        </p:nvSpPr>
        <p:spPr bwMode="auto">
          <a:xfrm>
            <a:off x="5524500" y="2514600"/>
            <a:ext cx="11464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sz="1800" b="1">
                <a:latin typeface="Times New Roman" charset="0"/>
              </a:rPr>
              <a:t>48 000 m</a:t>
            </a:r>
            <a:r>
              <a:rPr lang="fr-CA" sz="1800" b="1" baseline="30000">
                <a:latin typeface="Times New Roman" charset="0"/>
              </a:rPr>
              <a:t>3</a:t>
            </a:r>
            <a:endParaRPr lang="fr-CA" sz="1800" b="1">
              <a:latin typeface="Times New Roman" charset="0"/>
            </a:endParaRPr>
          </a:p>
        </p:txBody>
      </p:sp>
      <p:sp>
        <p:nvSpPr>
          <p:cNvPr id="65551" name="Text Box 13"/>
          <p:cNvSpPr txBox="1">
            <a:spLocks noChangeArrowheads="1"/>
          </p:cNvSpPr>
          <p:nvPr/>
        </p:nvSpPr>
        <p:spPr bwMode="auto">
          <a:xfrm>
            <a:off x="3752852" y="2514600"/>
            <a:ext cx="103105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sz="1800" b="1">
                <a:latin typeface="Times New Roman" charset="0"/>
              </a:rPr>
              <a:t>9 000 m</a:t>
            </a:r>
            <a:r>
              <a:rPr lang="fr-CA" sz="1800" b="1" baseline="30000">
                <a:latin typeface="Times New Roman" charset="0"/>
              </a:rPr>
              <a:t>3</a:t>
            </a:r>
            <a:endParaRPr lang="fr-CA" sz="1800" b="1">
              <a:latin typeface="Times New Roman" charset="0"/>
            </a:endParaRPr>
          </a:p>
        </p:txBody>
      </p:sp>
      <p:grpSp>
        <p:nvGrpSpPr>
          <p:cNvPr id="65552" name="Group 14"/>
          <p:cNvGrpSpPr>
            <a:grpSpLocks/>
          </p:cNvGrpSpPr>
          <p:nvPr/>
        </p:nvGrpSpPr>
        <p:grpSpPr bwMode="auto">
          <a:xfrm>
            <a:off x="2667000" y="857251"/>
            <a:ext cx="6673454" cy="373857"/>
            <a:chOff x="0" y="6"/>
            <a:chExt cx="5605" cy="314"/>
          </a:xfrm>
        </p:grpSpPr>
        <p:sp>
          <p:nvSpPr>
            <p:cNvPr id="30735" name="Text Box 15"/>
            <p:cNvSpPr txBox="1">
              <a:spLocks noChangeArrowheads="1"/>
            </p:cNvSpPr>
            <p:nvPr/>
          </p:nvSpPr>
          <p:spPr bwMode="auto">
            <a:xfrm>
              <a:off x="0" y="10"/>
              <a:ext cx="5592" cy="310"/>
            </a:xfrm>
            <a:prstGeom prst="rect">
              <a:avLst/>
            </a:prstGeom>
            <a:solidFill>
              <a:srgbClr val="FFFFCC"/>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fr-CA" sz="1800" b="1" i="1">
                  <a:solidFill>
                    <a:srgbClr val="0000FF"/>
                  </a:solidFill>
                  <a:effectLst>
                    <a:outerShdw blurRad="38100" dist="38100" dir="2700000" algn="tl">
                      <a:srgbClr val="000000"/>
                    </a:outerShdw>
                  </a:effectLst>
                </a:rPr>
                <a:t>La vapeur d’eau et la température </a:t>
              </a:r>
            </a:p>
          </p:txBody>
        </p:sp>
        <p:grpSp>
          <p:nvGrpSpPr>
            <p:cNvPr id="65578" name="Group 16"/>
            <p:cNvGrpSpPr>
              <a:grpSpLocks/>
            </p:cNvGrpSpPr>
            <p:nvPr/>
          </p:nvGrpSpPr>
          <p:grpSpPr bwMode="auto">
            <a:xfrm>
              <a:off x="4842" y="6"/>
              <a:ext cx="763" cy="290"/>
              <a:chOff x="4339" y="99"/>
              <a:chExt cx="763" cy="290"/>
            </a:xfrm>
          </p:grpSpPr>
          <p:grpSp>
            <p:nvGrpSpPr>
              <p:cNvPr id="65580" name="Group 17"/>
              <p:cNvGrpSpPr>
                <a:grpSpLocks/>
              </p:cNvGrpSpPr>
              <p:nvPr/>
            </p:nvGrpSpPr>
            <p:grpSpPr bwMode="auto">
              <a:xfrm>
                <a:off x="4343" y="229"/>
                <a:ext cx="689" cy="65"/>
                <a:chOff x="1425" y="2098"/>
                <a:chExt cx="2644" cy="248"/>
              </a:xfrm>
            </p:grpSpPr>
            <p:sp>
              <p:nvSpPr>
                <p:cNvPr id="65583" name="Freeform 18"/>
                <p:cNvSpPr>
                  <a:spLocks/>
                </p:cNvSpPr>
                <p:nvPr/>
              </p:nvSpPr>
              <p:spPr bwMode="auto">
                <a:xfrm>
                  <a:off x="1623" y="2098"/>
                  <a:ext cx="218" cy="244"/>
                </a:xfrm>
                <a:custGeom>
                  <a:avLst/>
                  <a:gdLst>
                    <a:gd name="T0" fmla="*/ 0 w 436"/>
                    <a:gd name="T1" fmla="*/ 1 h 488"/>
                    <a:gd name="T2" fmla="*/ 2 w 436"/>
                    <a:gd name="T3" fmla="*/ 0 h 488"/>
                    <a:gd name="T4" fmla="*/ 3 w 436"/>
                    <a:gd name="T5" fmla="*/ 0 h 488"/>
                    <a:gd name="T6" fmla="*/ 3 w 436"/>
                    <a:gd name="T7" fmla="*/ 0 h 488"/>
                    <a:gd name="T8" fmla="*/ 4 w 436"/>
                    <a:gd name="T9" fmla="*/ 0 h 488"/>
                    <a:gd name="T10" fmla="*/ 6 w 436"/>
                    <a:gd name="T11" fmla="*/ 0 h 488"/>
                    <a:gd name="T12" fmla="*/ 7 w 436"/>
                    <a:gd name="T13" fmla="*/ 1 h 488"/>
                    <a:gd name="T14" fmla="*/ 8 w 436"/>
                    <a:gd name="T15" fmla="*/ 1 h 488"/>
                    <a:gd name="T16" fmla="*/ 9 w 436"/>
                    <a:gd name="T17" fmla="*/ 1 h 488"/>
                    <a:gd name="T18" fmla="*/ 10 w 436"/>
                    <a:gd name="T19" fmla="*/ 1 h 488"/>
                    <a:gd name="T20" fmla="*/ 11 w 436"/>
                    <a:gd name="T21" fmla="*/ 2 h 488"/>
                    <a:gd name="T22" fmla="*/ 12 w 436"/>
                    <a:gd name="T23" fmla="*/ 2 h 488"/>
                    <a:gd name="T24" fmla="*/ 12 w 436"/>
                    <a:gd name="T25" fmla="*/ 3 h 488"/>
                    <a:gd name="T26" fmla="*/ 13 w 436"/>
                    <a:gd name="T27" fmla="*/ 3 h 488"/>
                    <a:gd name="T28" fmla="*/ 13 w 436"/>
                    <a:gd name="T29" fmla="*/ 4 h 488"/>
                    <a:gd name="T30" fmla="*/ 14 w 436"/>
                    <a:gd name="T31" fmla="*/ 5 h 488"/>
                    <a:gd name="T32" fmla="*/ 14 w 436"/>
                    <a:gd name="T33" fmla="*/ 5 h 488"/>
                    <a:gd name="T34" fmla="*/ 14 w 436"/>
                    <a:gd name="T35" fmla="*/ 6 h 488"/>
                    <a:gd name="T36" fmla="*/ 14 w 436"/>
                    <a:gd name="T37" fmla="*/ 7 h 488"/>
                    <a:gd name="T38" fmla="*/ 14 w 436"/>
                    <a:gd name="T39" fmla="*/ 8 h 488"/>
                    <a:gd name="T40" fmla="*/ 14 w 436"/>
                    <a:gd name="T41" fmla="*/ 8 h 488"/>
                    <a:gd name="T42" fmla="*/ 13 w 436"/>
                    <a:gd name="T43" fmla="*/ 9 h 488"/>
                    <a:gd name="T44" fmla="*/ 13 w 436"/>
                    <a:gd name="T45" fmla="*/ 10 h 488"/>
                    <a:gd name="T46" fmla="*/ 13 w 436"/>
                    <a:gd name="T47" fmla="*/ 10 h 488"/>
                    <a:gd name="T48" fmla="*/ 12 w 436"/>
                    <a:gd name="T49" fmla="*/ 11 h 488"/>
                    <a:gd name="T50" fmla="*/ 11 w 436"/>
                    <a:gd name="T51" fmla="*/ 12 h 488"/>
                    <a:gd name="T52" fmla="*/ 11 w 436"/>
                    <a:gd name="T53" fmla="*/ 12 h 488"/>
                    <a:gd name="T54" fmla="*/ 10 w 436"/>
                    <a:gd name="T55" fmla="*/ 13 h 488"/>
                    <a:gd name="T56" fmla="*/ 9 w 436"/>
                    <a:gd name="T57" fmla="*/ 13 h 488"/>
                    <a:gd name="T58" fmla="*/ 9 w 436"/>
                    <a:gd name="T59" fmla="*/ 13 h 488"/>
                    <a:gd name="T60" fmla="*/ 8 w 436"/>
                    <a:gd name="T61" fmla="*/ 14 h 488"/>
                    <a:gd name="T62" fmla="*/ 8 w 436"/>
                    <a:gd name="T63" fmla="*/ 14 h 488"/>
                    <a:gd name="T64" fmla="*/ 7 w 436"/>
                    <a:gd name="T65" fmla="*/ 14 h 488"/>
                    <a:gd name="T66" fmla="*/ 6 w 436"/>
                    <a:gd name="T67" fmla="*/ 14 h 488"/>
                    <a:gd name="T68" fmla="*/ 5 w 436"/>
                    <a:gd name="T69" fmla="*/ 15 h 488"/>
                    <a:gd name="T70" fmla="*/ 5 w 436"/>
                    <a:gd name="T71" fmla="*/ 15 h 488"/>
                    <a:gd name="T72" fmla="*/ 4 w 436"/>
                    <a:gd name="T73" fmla="*/ 15 h 488"/>
                    <a:gd name="T74" fmla="*/ 3 w 436"/>
                    <a:gd name="T75" fmla="*/ 15 h 488"/>
                    <a:gd name="T76" fmla="*/ 3 w 436"/>
                    <a:gd name="T77" fmla="*/ 15 h 488"/>
                    <a:gd name="T78" fmla="*/ 2 w 436"/>
                    <a:gd name="T79" fmla="*/ 16 h 488"/>
                    <a:gd name="T80" fmla="*/ 1 w 436"/>
                    <a:gd name="T81" fmla="*/ 16 h 488"/>
                    <a:gd name="T82" fmla="*/ 0 w 436"/>
                    <a:gd name="T83" fmla="*/ 16 h 488"/>
                    <a:gd name="T84" fmla="*/ 1 w 436"/>
                    <a:gd name="T85" fmla="*/ 13 h 488"/>
                    <a:gd name="T86" fmla="*/ 2 w 436"/>
                    <a:gd name="T87" fmla="*/ 12 h 488"/>
                    <a:gd name="T88" fmla="*/ 2 w 436"/>
                    <a:gd name="T89" fmla="*/ 12 h 488"/>
                    <a:gd name="T90" fmla="*/ 4 w 436"/>
                    <a:gd name="T91" fmla="*/ 12 h 488"/>
                    <a:gd name="T92" fmla="*/ 5 w 436"/>
                    <a:gd name="T93" fmla="*/ 11 h 488"/>
                    <a:gd name="T94" fmla="*/ 6 w 436"/>
                    <a:gd name="T95" fmla="*/ 11 h 488"/>
                    <a:gd name="T96" fmla="*/ 7 w 436"/>
                    <a:gd name="T97" fmla="*/ 10 h 488"/>
                    <a:gd name="T98" fmla="*/ 7 w 436"/>
                    <a:gd name="T99" fmla="*/ 9 h 488"/>
                    <a:gd name="T100" fmla="*/ 8 w 436"/>
                    <a:gd name="T101" fmla="*/ 8 h 488"/>
                    <a:gd name="T102" fmla="*/ 8 w 436"/>
                    <a:gd name="T103" fmla="*/ 7 h 488"/>
                    <a:gd name="T104" fmla="*/ 8 w 436"/>
                    <a:gd name="T105" fmla="*/ 6 h 488"/>
                    <a:gd name="T106" fmla="*/ 7 w 436"/>
                    <a:gd name="T107" fmla="*/ 6 h 488"/>
                    <a:gd name="T108" fmla="*/ 7 w 436"/>
                    <a:gd name="T109" fmla="*/ 5 h 488"/>
                    <a:gd name="T110" fmla="*/ 6 w 436"/>
                    <a:gd name="T111" fmla="*/ 4 h 488"/>
                    <a:gd name="T112" fmla="*/ 5 w 436"/>
                    <a:gd name="T113" fmla="*/ 4 h 488"/>
                    <a:gd name="T114" fmla="*/ 4 w 436"/>
                    <a:gd name="T115" fmla="*/ 4 h 488"/>
                    <a:gd name="T116" fmla="*/ 3 w 436"/>
                    <a:gd name="T117" fmla="*/ 4 h 488"/>
                    <a:gd name="T118" fmla="*/ 2 w 436"/>
                    <a:gd name="T119" fmla="*/ 4 h 488"/>
                    <a:gd name="T120" fmla="*/ 1 w 436"/>
                    <a:gd name="T121" fmla="*/ 4 h 488"/>
                    <a:gd name="T122" fmla="*/ 1 w 436"/>
                    <a:gd name="T123" fmla="*/ 4 h 488"/>
                    <a:gd name="T124" fmla="*/ 0 w 436"/>
                    <a:gd name="T125" fmla="*/ 1 h 4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6"/>
                    <a:gd name="T190" fmla="*/ 0 h 488"/>
                    <a:gd name="T191" fmla="*/ 436 w 436"/>
                    <a:gd name="T192" fmla="*/ 488 h 4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6" h="488">
                      <a:moveTo>
                        <a:pt x="0" y="4"/>
                      </a:moveTo>
                      <a:lnTo>
                        <a:pt x="0" y="4"/>
                      </a:lnTo>
                      <a:lnTo>
                        <a:pt x="21" y="4"/>
                      </a:lnTo>
                      <a:lnTo>
                        <a:pt x="40" y="0"/>
                      </a:lnTo>
                      <a:lnTo>
                        <a:pt x="62" y="0"/>
                      </a:lnTo>
                      <a:lnTo>
                        <a:pt x="71" y="0"/>
                      </a:lnTo>
                      <a:lnTo>
                        <a:pt x="83" y="0"/>
                      </a:lnTo>
                      <a:lnTo>
                        <a:pt x="93" y="0"/>
                      </a:lnTo>
                      <a:lnTo>
                        <a:pt x="104" y="0"/>
                      </a:lnTo>
                      <a:lnTo>
                        <a:pt x="124" y="0"/>
                      </a:lnTo>
                      <a:lnTo>
                        <a:pt x="143" y="0"/>
                      </a:lnTo>
                      <a:lnTo>
                        <a:pt x="162" y="0"/>
                      </a:lnTo>
                      <a:lnTo>
                        <a:pt x="182" y="4"/>
                      </a:lnTo>
                      <a:lnTo>
                        <a:pt x="199" y="4"/>
                      </a:lnTo>
                      <a:lnTo>
                        <a:pt x="217" y="8"/>
                      </a:lnTo>
                      <a:lnTo>
                        <a:pt x="234" y="12"/>
                      </a:lnTo>
                      <a:lnTo>
                        <a:pt x="254" y="17"/>
                      </a:lnTo>
                      <a:lnTo>
                        <a:pt x="269" y="21"/>
                      </a:lnTo>
                      <a:lnTo>
                        <a:pt x="285" y="25"/>
                      </a:lnTo>
                      <a:lnTo>
                        <a:pt x="300" y="31"/>
                      </a:lnTo>
                      <a:lnTo>
                        <a:pt x="316" y="39"/>
                      </a:lnTo>
                      <a:lnTo>
                        <a:pt x="329" y="45"/>
                      </a:lnTo>
                      <a:lnTo>
                        <a:pt x="343" y="52"/>
                      </a:lnTo>
                      <a:lnTo>
                        <a:pt x="356" y="60"/>
                      </a:lnTo>
                      <a:lnTo>
                        <a:pt x="370" y="70"/>
                      </a:lnTo>
                      <a:lnTo>
                        <a:pt x="380" y="77"/>
                      </a:lnTo>
                      <a:lnTo>
                        <a:pt x="389" y="87"/>
                      </a:lnTo>
                      <a:lnTo>
                        <a:pt x="397" y="95"/>
                      </a:lnTo>
                      <a:lnTo>
                        <a:pt x="407" y="107"/>
                      </a:lnTo>
                      <a:lnTo>
                        <a:pt x="413" y="116"/>
                      </a:lnTo>
                      <a:lnTo>
                        <a:pt x="418" y="126"/>
                      </a:lnTo>
                      <a:lnTo>
                        <a:pt x="424" y="138"/>
                      </a:lnTo>
                      <a:lnTo>
                        <a:pt x="430" y="149"/>
                      </a:lnTo>
                      <a:lnTo>
                        <a:pt x="432" y="159"/>
                      </a:lnTo>
                      <a:lnTo>
                        <a:pt x="434" y="170"/>
                      </a:lnTo>
                      <a:lnTo>
                        <a:pt x="434" y="182"/>
                      </a:lnTo>
                      <a:lnTo>
                        <a:pt x="436" y="194"/>
                      </a:lnTo>
                      <a:lnTo>
                        <a:pt x="434" y="205"/>
                      </a:lnTo>
                      <a:lnTo>
                        <a:pt x="434" y="219"/>
                      </a:lnTo>
                      <a:lnTo>
                        <a:pt x="430" y="233"/>
                      </a:lnTo>
                      <a:lnTo>
                        <a:pt x="428" y="246"/>
                      </a:lnTo>
                      <a:lnTo>
                        <a:pt x="422" y="256"/>
                      </a:lnTo>
                      <a:lnTo>
                        <a:pt x="418" y="265"/>
                      </a:lnTo>
                      <a:lnTo>
                        <a:pt x="413" y="275"/>
                      </a:lnTo>
                      <a:lnTo>
                        <a:pt x="407" y="287"/>
                      </a:lnTo>
                      <a:lnTo>
                        <a:pt x="399" y="296"/>
                      </a:lnTo>
                      <a:lnTo>
                        <a:pt x="393" y="306"/>
                      </a:lnTo>
                      <a:lnTo>
                        <a:pt x="385" y="316"/>
                      </a:lnTo>
                      <a:lnTo>
                        <a:pt x="380" y="327"/>
                      </a:lnTo>
                      <a:lnTo>
                        <a:pt x="370" y="335"/>
                      </a:lnTo>
                      <a:lnTo>
                        <a:pt x="360" y="345"/>
                      </a:lnTo>
                      <a:lnTo>
                        <a:pt x="351" y="355"/>
                      </a:lnTo>
                      <a:lnTo>
                        <a:pt x="341" y="364"/>
                      </a:lnTo>
                      <a:lnTo>
                        <a:pt x="329" y="372"/>
                      </a:lnTo>
                      <a:lnTo>
                        <a:pt x="318" y="382"/>
                      </a:lnTo>
                      <a:lnTo>
                        <a:pt x="306" y="389"/>
                      </a:lnTo>
                      <a:lnTo>
                        <a:pt x="294" y="399"/>
                      </a:lnTo>
                      <a:lnTo>
                        <a:pt x="283" y="403"/>
                      </a:lnTo>
                      <a:lnTo>
                        <a:pt x="273" y="409"/>
                      </a:lnTo>
                      <a:lnTo>
                        <a:pt x="263" y="413"/>
                      </a:lnTo>
                      <a:lnTo>
                        <a:pt x="254" y="419"/>
                      </a:lnTo>
                      <a:lnTo>
                        <a:pt x="244" y="422"/>
                      </a:lnTo>
                      <a:lnTo>
                        <a:pt x="234" y="428"/>
                      </a:lnTo>
                      <a:lnTo>
                        <a:pt x="225" y="432"/>
                      </a:lnTo>
                      <a:lnTo>
                        <a:pt x="215" y="438"/>
                      </a:lnTo>
                      <a:lnTo>
                        <a:pt x="203" y="440"/>
                      </a:lnTo>
                      <a:lnTo>
                        <a:pt x="192" y="446"/>
                      </a:lnTo>
                      <a:lnTo>
                        <a:pt x="180" y="448"/>
                      </a:lnTo>
                      <a:lnTo>
                        <a:pt x="170" y="453"/>
                      </a:lnTo>
                      <a:lnTo>
                        <a:pt x="159" y="455"/>
                      </a:lnTo>
                      <a:lnTo>
                        <a:pt x="149" y="461"/>
                      </a:lnTo>
                      <a:lnTo>
                        <a:pt x="137" y="463"/>
                      </a:lnTo>
                      <a:lnTo>
                        <a:pt x="128" y="469"/>
                      </a:lnTo>
                      <a:lnTo>
                        <a:pt x="114" y="471"/>
                      </a:lnTo>
                      <a:lnTo>
                        <a:pt x="102" y="473"/>
                      </a:lnTo>
                      <a:lnTo>
                        <a:pt x="91" y="475"/>
                      </a:lnTo>
                      <a:lnTo>
                        <a:pt x="79" y="479"/>
                      </a:lnTo>
                      <a:lnTo>
                        <a:pt x="67" y="479"/>
                      </a:lnTo>
                      <a:lnTo>
                        <a:pt x="56" y="483"/>
                      </a:lnTo>
                      <a:lnTo>
                        <a:pt x="44" y="483"/>
                      </a:lnTo>
                      <a:lnTo>
                        <a:pt x="33" y="486"/>
                      </a:lnTo>
                      <a:lnTo>
                        <a:pt x="21" y="486"/>
                      </a:lnTo>
                      <a:lnTo>
                        <a:pt x="9" y="488"/>
                      </a:lnTo>
                      <a:lnTo>
                        <a:pt x="0" y="488"/>
                      </a:lnTo>
                      <a:lnTo>
                        <a:pt x="0" y="388"/>
                      </a:lnTo>
                      <a:lnTo>
                        <a:pt x="15" y="386"/>
                      </a:lnTo>
                      <a:lnTo>
                        <a:pt x="25" y="384"/>
                      </a:lnTo>
                      <a:lnTo>
                        <a:pt x="36" y="382"/>
                      </a:lnTo>
                      <a:lnTo>
                        <a:pt x="46" y="380"/>
                      </a:lnTo>
                      <a:lnTo>
                        <a:pt x="58" y="378"/>
                      </a:lnTo>
                      <a:lnTo>
                        <a:pt x="77" y="370"/>
                      </a:lnTo>
                      <a:lnTo>
                        <a:pt x="97" y="364"/>
                      </a:lnTo>
                      <a:lnTo>
                        <a:pt x="116" y="357"/>
                      </a:lnTo>
                      <a:lnTo>
                        <a:pt x="135" y="349"/>
                      </a:lnTo>
                      <a:lnTo>
                        <a:pt x="151" y="337"/>
                      </a:lnTo>
                      <a:lnTo>
                        <a:pt x="166" y="326"/>
                      </a:lnTo>
                      <a:lnTo>
                        <a:pt x="180" y="314"/>
                      </a:lnTo>
                      <a:lnTo>
                        <a:pt x="195" y="302"/>
                      </a:lnTo>
                      <a:lnTo>
                        <a:pt x="205" y="287"/>
                      </a:lnTo>
                      <a:lnTo>
                        <a:pt x="217" y="273"/>
                      </a:lnTo>
                      <a:lnTo>
                        <a:pt x="225" y="260"/>
                      </a:lnTo>
                      <a:lnTo>
                        <a:pt x="232" y="246"/>
                      </a:lnTo>
                      <a:lnTo>
                        <a:pt x="234" y="229"/>
                      </a:lnTo>
                      <a:lnTo>
                        <a:pt x="236" y="215"/>
                      </a:lnTo>
                      <a:lnTo>
                        <a:pt x="234" y="200"/>
                      </a:lnTo>
                      <a:lnTo>
                        <a:pt x="234" y="188"/>
                      </a:lnTo>
                      <a:lnTo>
                        <a:pt x="226" y="174"/>
                      </a:lnTo>
                      <a:lnTo>
                        <a:pt x="221" y="163"/>
                      </a:lnTo>
                      <a:lnTo>
                        <a:pt x="213" y="151"/>
                      </a:lnTo>
                      <a:lnTo>
                        <a:pt x="203" y="143"/>
                      </a:lnTo>
                      <a:lnTo>
                        <a:pt x="190" y="132"/>
                      </a:lnTo>
                      <a:lnTo>
                        <a:pt x="176" y="126"/>
                      </a:lnTo>
                      <a:lnTo>
                        <a:pt x="161" y="118"/>
                      </a:lnTo>
                      <a:lnTo>
                        <a:pt x="147" y="114"/>
                      </a:lnTo>
                      <a:lnTo>
                        <a:pt x="128" y="108"/>
                      </a:lnTo>
                      <a:lnTo>
                        <a:pt x="110" y="107"/>
                      </a:lnTo>
                      <a:lnTo>
                        <a:pt x="89" y="105"/>
                      </a:lnTo>
                      <a:lnTo>
                        <a:pt x="69" y="105"/>
                      </a:lnTo>
                      <a:lnTo>
                        <a:pt x="58" y="105"/>
                      </a:lnTo>
                      <a:lnTo>
                        <a:pt x="46" y="105"/>
                      </a:lnTo>
                      <a:lnTo>
                        <a:pt x="34" y="105"/>
                      </a:lnTo>
                      <a:lnTo>
                        <a:pt x="25" y="107"/>
                      </a:lnTo>
                      <a:lnTo>
                        <a:pt x="13" y="107"/>
                      </a:lnTo>
                      <a:lnTo>
                        <a:pt x="3" y="108"/>
                      </a:lnTo>
                      <a:lnTo>
                        <a:pt x="0" y="108"/>
                      </a:lnTo>
                      <a:lnTo>
                        <a:pt x="0" y="4"/>
                      </a:lnTo>
                      <a:close/>
                    </a:path>
                  </a:pathLst>
                </a:custGeom>
                <a:solidFill>
                  <a:srgbClr val="1B14A6"/>
                </a:solidFill>
                <a:ln w="8001">
                  <a:solidFill>
                    <a:srgbClr val="1B14A6"/>
                  </a:solidFill>
                  <a:round/>
                  <a:headEnd/>
                  <a:tailEnd/>
                </a:ln>
              </p:spPr>
              <p:txBody>
                <a:bodyPr/>
                <a:lstStyle/>
                <a:p>
                  <a:endParaRPr lang="fr-FR"/>
                </a:p>
              </p:txBody>
            </p:sp>
            <p:sp>
              <p:nvSpPr>
                <p:cNvPr id="65584" name="Freeform 19"/>
                <p:cNvSpPr>
                  <a:spLocks/>
                </p:cNvSpPr>
                <p:nvPr/>
              </p:nvSpPr>
              <p:spPr bwMode="auto">
                <a:xfrm>
                  <a:off x="1425" y="2100"/>
                  <a:ext cx="198" cy="245"/>
                </a:xfrm>
                <a:custGeom>
                  <a:avLst/>
                  <a:gdLst>
                    <a:gd name="T0" fmla="*/ 13 w 396"/>
                    <a:gd name="T1" fmla="*/ 4 h 490"/>
                    <a:gd name="T2" fmla="*/ 12 w 396"/>
                    <a:gd name="T3" fmla="*/ 4 h 490"/>
                    <a:gd name="T4" fmla="*/ 10 w 396"/>
                    <a:gd name="T5" fmla="*/ 4 h 490"/>
                    <a:gd name="T6" fmla="*/ 9 w 396"/>
                    <a:gd name="T7" fmla="*/ 5 h 490"/>
                    <a:gd name="T8" fmla="*/ 8 w 396"/>
                    <a:gd name="T9" fmla="*/ 6 h 490"/>
                    <a:gd name="T10" fmla="*/ 8 w 396"/>
                    <a:gd name="T11" fmla="*/ 7 h 490"/>
                    <a:gd name="T12" fmla="*/ 7 w 396"/>
                    <a:gd name="T13" fmla="*/ 8 h 490"/>
                    <a:gd name="T14" fmla="*/ 7 w 396"/>
                    <a:gd name="T15" fmla="*/ 8 h 490"/>
                    <a:gd name="T16" fmla="*/ 7 w 396"/>
                    <a:gd name="T17" fmla="*/ 9 h 490"/>
                    <a:gd name="T18" fmla="*/ 7 w 396"/>
                    <a:gd name="T19" fmla="*/ 10 h 490"/>
                    <a:gd name="T20" fmla="*/ 7 w 396"/>
                    <a:gd name="T21" fmla="*/ 11 h 490"/>
                    <a:gd name="T22" fmla="*/ 8 w 396"/>
                    <a:gd name="T23" fmla="*/ 12 h 490"/>
                    <a:gd name="T24" fmla="*/ 9 w 396"/>
                    <a:gd name="T25" fmla="*/ 12 h 490"/>
                    <a:gd name="T26" fmla="*/ 10 w 396"/>
                    <a:gd name="T27" fmla="*/ 12 h 490"/>
                    <a:gd name="T28" fmla="*/ 11 w 396"/>
                    <a:gd name="T29" fmla="*/ 12 h 490"/>
                    <a:gd name="T30" fmla="*/ 12 w 396"/>
                    <a:gd name="T31" fmla="*/ 12 h 490"/>
                    <a:gd name="T32" fmla="*/ 13 w 396"/>
                    <a:gd name="T33" fmla="*/ 12 h 490"/>
                    <a:gd name="T34" fmla="*/ 13 w 396"/>
                    <a:gd name="T35" fmla="*/ 16 h 490"/>
                    <a:gd name="T36" fmla="*/ 12 w 396"/>
                    <a:gd name="T37" fmla="*/ 16 h 490"/>
                    <a:gd name="T38" fmla="*/ 12 w 396"/>
                    <a:gd name="T39" fmla="*/ 16 h 490"/>
                    <a:gd name="T40" fmla="*/ 11 w 396"/>
                    <a:gd name="T41" fmla="*/ 16 h 490"/>
                    <a:gd name="T42" fmla="*/ 10 w 396"/>
                    <a:gd name="T43" fmla="*/ 16 h 490"/>
                    <a:gd name="T44" fmla="*/ 8 w 396"/>
                    <a:gd name="T45" fmla="*/ 16 h 490"/>
                    <a:gd name="T46" fmla="*/ 7 w 396"/>
                    <a:gd name="T47" fmla="*/ 15 h 490"/>
                    <a:gd name="T48" fmla="*/ 6 w 396"/>
                    <a:gd name="T49" fmla="*/ 15 h 490"/>
                    <a:gd name="T50" fmla="*/ 5 w 396"/>
                    <a:gd name="T51" fmla="*/ 15 h 490"/>
                    <a:gd name="T52" fmla="*/ 4 w 396"/>
                    <a:gd name="T53" fmla="*/ 14 h 490"/>
                    <a:gd name="T54" fmla="*/ 3 w 396"/>
                    <a:gd name="T55" fmla="*/ 14 h 490"/>
                    <a:gd name="T56" fmla="*/ 3 w 396"/>
                    <a:gd name="T57" fmla="*/ 14 h 490"/>
                    <a:gd name="T58" fmla="*/ 2 w 396"/>
                    <a:gd name="T59" fmla="*/ 13 h 490"/>
                    <a:gd name="T60" fmla="*/ 1 w 396"/>
                    <a:gd name="T61" fmla="*/ 12 h 490"/>
                    <a:gd name="T62" fmla="*/ 1 w 396"/>
                    <a:gd name="T63" fmla="*/ 12 h 490"/>
                    <a:gd name="T64" fmla="*/ 1 w 396"/>
                    <a:gd name="T65" fmla="*/ 11 h 490"/>
                    <a:gd name="T66" fmla="*/ 1 w 396"/>
                    <a:gd name="T67" fmla="*/ 10 h 490"/>
                    <a:gd name="T68" fmla="*/ 1 w 396"/>
                    <a:gd name="T69" fmla="*/ 10 h 490"/>
                    <a:gd name="T70" fmla="*/ 1 w 396"/>
                    <a:gd name="T71" fmla="*/ 9 h 490"/>
                    <a:gd name="T72" fmla="*/ 1 w 396"/>
                    <a:gd name="T73" fmla="*/ 8 h 490"/>
                    <a:gd name="T74" fmla="*/ 1 w 396"/>
                    <a:gd name="T75" fmla="*/ 7 h 490"/>
                    <a:gd name="T76" fmla="*/ 2 w 396"/>
                    <a:gd name="T77" fmla="*/ 6 h 490"/>
                    <a:gd name="T78" fmla="*/ 2 w 396"/>
                    <a:gd name="T79" fmla="*/ 6 h 490"/>
                    <a:gd name="T80" fmla="*/ 3 w 396"/>
                    <a:gd name="T81" fmla="*/ 5 h 490"/>
                    <a:gd name="T82" fmla="*/ 4 w 396"/>
                    <a:gd name="T83" fmla="*/ 4 h 490"/>
                    <a:gd name="T84" fmla="*/ 4 w 396"/>
                    <a:gd name="T85" fmla="*/ 4 h 490"/>
                    <a:gd name="T86" fmla="*/ 5 w 396"/>
                    <a:gd name="T87" fmla="*/ 3 h 490"/>
                    <a:gd name="T88" fmla="*/ 6 w 396"/>
                    <a:gd name="T89" fmla="*/ 3 h 490"/>
                    <a:gd name="T90" fmla="*/ 7 w 396"/>
                    <a:gd name="T91" fmla="*/ 2 h 490"/>
                    <a:gd name="T92" fmla="*/ 9 w 396"/>
                    <a:gd name="T93" fmla="*/ 2 h 490"/>
                    <a:gd name="T94" fmla="*/ 10 w 396"/>
                    <a:gd name="T95" fmla="*/ 1 h 490"/>
                    <a:gd name="T96" fmla="*/ 11 w 396"/>
                    <a:gd name="T97" fmla="*/ 1 h 490"/>
                    <a:gd name="T98" fmla="*/ 12 w 396"/>
                    <a:gd name="T99" fmla="*/ 1 h 490"/>
                    <a:gd name="T100" fmla="*/ 13 w 396"/>
                    <a:gd name="T101" fmla="*/ 4 h 4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6"/>
                    <a:gd name="T154" fmla="*/ 0 h 490"/>
                    <a:gd name="T155" fmla="*/ 396 w 396"/>
                    <a:gd name="T156" fmla="*/ 490 h 4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6" h="490">
                      <a:moveTo>
                        <a:pt x="396" y="104"/>
                      </a:moveTo>
                      <a:lnTo>
                        <a:pt x="388" y="106"/>
                      </a:lnTo>
                      <a:lnTo>
                        <a:pt x="378" y="110"/>
                      </a:lnTo>
                      <a:lnTo>
                        <a:pt x="357" y="114"/>
                      </a:lnTo>
                      <a:lnTo>
                        <a:pt x="337" y="122"/>
                      </a:lnTo>
                      <a:lnTo>
                        <a:pt x="320" y="128"/>
                      </a:lnTo>
                      <a:lnTo>
                        <a:pt x="302" y="139"/>
                      </a:lnTo>
                      <a:lnTo>
                        <a:pt x="285" y="147"/>
                      </a:lnTo>
                      <a:lnTo>
                        <a:pt x="269" y="159"/>
                      </a:lnTo>
                      <a:lnTo>
                        <a:pt x="254" y="170"/>
                      </a:lnTo>
                      <a:lnTo>
                        <a:pt x="242" y="184"/>
                      </a:lnTo>
                      <a:lnTo>
                        <a:pt x="229" y="196"/>
                      </a:lnTo>
                      <a:lnTo>
                        <a:pt x="219" y="211"/>
                      </a:lnTo>
                      <a:lnTo>
                        <a:pt x="211" y="225"/>
                      </a:lnTo>
                      <a:lnTo>
                        <a:pt x="207" y="242"/>
                      </a:lnTo>
                      <a:lnTo>
                        <a:pt x="202" y="256"/>
                      </a:lnTo>
                      <a:lnTo>
                        <a:pt x="200" y="269"/>
                      </a:lnTo>
                      <a:lnTo>
                        <a:pt x="200" y="283"/>
                      </a:lnTo>
                      <a:lnTo>
                        <a:pt x="204" y="298"/>
                      </a:lnTo>
                      <a:lnTo>
                        <a:pt x="207" y="310"/>
                      </a:lnTo>
                      <a:lnTo>
                        <a:pt x="215" y="322"/>
                      </a:lnTo>
                      <a:lnTo>
                        <a:pt x="223" y="333"/>
                      </a:lnTo>
                      <a:lnTo>
                        <a:pt x="235" y="345"/>
                      </a:lnTo>
                      <a:lnTo>
                        <a:pt x="244" y="353"/>
                      </a:lnTo>
                      <a:lnTo>
                        <a:pt x="258" y="360"/>
                      </a:lnTo>
                      <a:lnTo>
                        <a:pt x="273" y="366"/>
                      </a:lnTo>
                      <a:lnTo>
                        <a:pt x="291" y="374"/>
                      </a:lnTo>
                      <a:lnTo>
                        <a:pt x="308" y="378"/>
                      </a:lnTo>
                      <a:lnTo>
                        <a:pt x="328" y="382"/>
                      </a:lnTo>
                      <a:lnTo>
                        <a:pt x="337" y="382"/>
                      </a:lnTo>
                      <a:lnTo>
                        <a:pt x="347" y="384"/>
                      </a:lnTo>
                      <a:lnTo>
                        <a:pt x="359" y="384"/>
                      </a:lnTo>
                      <a:lnTo>
                        <a:pt x="370" y="385"/>
                      </a:lnTo>
                      <a:lnTo>
                        <a:pt x="390" y="384"/>
                      </a:lnTo>
                      <a:lnTo>
                        <a:pt x="396" y="384"/>
                      </a:lnTo>
                      <a:lnTo>
                        <a:pt x="396" y="484"/>
                      </a:lnTo>
                      <a:lnTo>
                        <a:pt x="394" y="484"/>
                      </a:lnTo>
                      <a:lnTo>
                        <a:pt x="382" y="486"/>
                      </a:lnTo>
                      <a:lnTo>
                        <a:pt x="370" y="486"/>
                      </a:lnTo>
                      <a:lnTo>
                        <a:pt x="359" y="488"/>
                      </a:lnTo>
                      <a:lnTo>
                        <a:pt x="347" y="488"/>
                      </a:lnTo>
                      <a:lnTo>
                        <a:pt x="335" y="490"/>
                      </a:lnTo>
                      <a:lnTo>
                        <a:pt x="314" y="488"/>
                      </a:lnTo>
                      <a:lnTo>
                        <a:pt x="295" y="488"/>
                      </a:lnTo>
                      <a:lnTo>
                        <a:pt x="273" y="486"/>
                      </a:lnTo>
                      <a:lnTo>
                        <a:pt x="256" y="484"/>
                      </a:lnTo>
                      <a:lnTo>
                        <a:pt x="237" y="480"/>
                      </a:lnTo>
                      <a:lnTo>
                        <a:pt x="219" y="477"/>
                      </a:lnTo>
                      <a:lnTo>
                        <a:pt x="202" y="473"/>
                      </a:lnTo>
                      <a:lnTo>
                        <a:pt x="186" y="471"/>
                      </a:lnTo>
                      <a:lnTo>
                        <a:pt x="169" y="465"/>
                      </a:lnTo>
                      <a:lnTo>
                        <a:pt x="151" y="459"/>
                      </a:lnTo>
                      <a:lnTo>
                        <a:pt x="136" y="453"/>
                      </a:lnTo>
                      <a:lnTo>
                        <a:pt x="122" y="448"/>
                      </a:lnTo>
                      <a:lnTo>
                        <a:pt x="109" y="440"/>
                      </a:lnTo>
                      <a:lnTo>
                        <a:pt x="95" y="434"/>
                      </a:lnTo>
                      <a:lnTo>
                        <a:pt x="83" y="426"/>
                      </a:lnTo>
                      <a:lnTo>
                        <a:pt x="72" y="418"/>
                      </a:lnTo>
                      <a:lnTo>
                        <a:pt x="60" y="409"/>
                      </a:lnTo>
                      <a:lnTo>
                        <a:pt x="48" y="399"/>
                      </a:lnTo>
                      <a:lnTo>
                        <a:pt x="39" y="389"/>
                      </a:lnTo>
                      <a:lnTo>
                        <a:pt x="31" y="380"/>
                      </a:lnTo>
                      <a:lnTo>
                        <a:pt x="23" y="368"/>
                      </a:lnTo>
                      <a:lnTo>
                        <a:pt x="17" y="358"/>
                      </a:lnTo>
                      <a:lnTo>
                        <a:pt x="12" y="349"/>
                      </a:lnTo>
                      <a:lnTo>
                        <a:pt x="10" y="339"/>
                      </a:lnTo>
                      <a:lnTo>
                        <a:pt x="4" y="325"/>
                      </a:lnTo>
                      <a:lnTo>
                        <a:pt x="2" y="314"/>
                      </a:lnTo>
                      <a:lnTo>
                        <a:pt x="0" y="302"/>
                      </a:lnTo>
                      <a:lnTo>
                        <a:pt x="2" y="291"/>
                      </a:lnTo>
                      <a:lnTo>
                        <a:pt x="2" y="277"/>
                      </a:lnTo>
                      <a:lnTo>
                        <a:pt x="4" y="265"/>
                      </a:lnTo>
                      <a:lnTo>
                        <a:pt x="6" y="254"/>
                      </a:lnTo>
                      <a:lnTo>
                        <a:pt x="12" y="242"/>
                      </a:lnTo>
                      <a:lnTo>
                        <a:pt x="15" y="229"/>
                      </a:lnTo>
                      <a:lnTo>
                        <a:pt x="21" y="215"/>
                      </a:lnTo>
                      <a:lnTo>
                        <a:pt x="27" y="201"/>
                      </a:lnTo>
                      <a:lnTo>
                        <a:pt x="35" y="190"/>
                      </a:lnTo>
                      <a:lnTo>
                        <a:pt x="43" y="178"/>
                      </a:lnTo>
                      <a:lnTo>
                        <a:pt x="52" y="166"/>
                      </a:lnTo>
                      <a:lnTo>
                        <a:pt x="62" y="155"/>
                      </a:lnTo>
                      <a:lnTo>
                        <a:pt x="74" y="145"/>
                      </a:lnTo>
                      <a:lnTo>
                        <a:pt x="85" y="134"/>
                      </a:lnTo>
                      <a:lnTo>
                        <a:pt x="97" y="122"/>
                      </a:lnTo>
                      <a:lnTo>
                        <a:pt x="110" y="112"/>
                      </a:lnTo>
                      <a:lnTo>
                        <a:pt x="126" y="103"/>
                      </a:lnTo>
                      <a:lnTo>
                        <a:pt x="140" y="91"/>
                      </a:lnTo>
                      <a:lnTo>
                        <a:pt x="155" y="83"/>
                      </a:lnTo>
                      <a:lnTo>
                        <a:pt x="173" y="73"/>
                      </a:lnTo>
                      <a:lnTo>
                        <a:pt x="190" y="66"/>
                      </a:lnTo>
                      <a:lnTo>
                        <a:pt x="205" y="56"/>
                      </a:lnTo>
                      <a:lnTo>
                        <a:pt x="223" y="48"/>
                      </a:lnTo>
                      <a:lnTo>
                        <a:pt x="240" y="41"/>
                      </a:lnTo>
                      <a:lnTo>
                        <a:pt x="260" y="35"/>
                      </a:lnTo>
                      <a:lnTo>
                        <a:pt x="277" y="27"/>
                      </a:lnTo>
                      <a:lnTo>
                        <a:pt x="297" y="21"/>
                      </a:lnTo>
                      <a:lnTo>
                        <a:pt x="316" y="17"/>
                      </a:lnTo>
                      <a:lnTo>
                        <a:pt x="337" y="13"/>
                      </a:lnTo>
                      <a:lnTo>
                        <a:pt x="355" y="8"/>
                      </a:lnTo>
                      <a:lnTo>
                        <a:pt x="376" y="4"/>
                      </a:lnTo>
                      <a:lnTo>
                        <a:pt x="396" y="0"/>
                      </a:lnTo>
                      <a:lnTo>
                        <a:pt x="396" y="104"/>
                      </a:lnTo>
                      <a:close/>
                    </a:path>
                  </a:pathLst>
                </a:custGeom>
                <a:solidFill>
                  <a:srgbClr val="1B14A6"/>
                </a:solidFill>
                <a:ln w="8001">
                  <a:solidFill>
                    <a:srgbClr val="1B14A6"/>
                  </a:solidFill>
                  <a:round/>
                  <a:headEnd/>
                  <a:tailEnd/>
                </a:ln>
              </p:spPr>
              <p:txBody>
                <a:bodyPr/>
                <a:lstStyle/>
                <a:p>
                  <a:endParaRPr lang="fr-FR"/>
                </a:p>
              </p:txBody>
            </p:sp>
            <p:sp>
              <p:nvSpPr>
                <p:cNvPr id="65585" name="Freeform 20"/>
                <p:cNvSpPr>
                  <a:spLocks/>
                </p:cNvSpPr>
                <p:nvPr/>
              </p:nvSpPr>
              <p:spPr bwMode="auto">
                <a:xfrm>
                  <a:off x="1864" y="2106"/>
                  <a:ext cx="386" cy="239"/>
                </a:xfrm>
                <a:custGeom>
                  <a:avLst/>
                  <a:gdLst>
                    <a:gd name="T0" fmla="*/ 7 w 771"/>
                    <a:gd name="T1" fmla="*/ 8 h 479"/>
                    <a:gd name="T2" fmla="*/ 7 w 771"/>
                    <a:gd name="T3" fmla="*/ 9 h 479"/>
                    <a:gd name="T4" fmla="*/ 7 w 771"/>
                    <a:gd name="T5" fmla="*/ 9 h 479"/>
                    <a:gd name="T6" fmla="*/ 7 w 771"/>
                    <a:gd name="T7" fmla="*/ 10 h 479"/>
                    <a:gd name="T8" fmla="*/ 7 w 771"/>
                    <a:gd name="T9" fmla="*/ 11 h 479"/>
                    <a:gd name="T10" fmla="*/ 8 w 771"/>
                    <a:gd name="T11" fmla="*/ 11 h 479"/>
                    <a:gd name="T12" fmla="*/ 9 w 771"/>
                    <a:gd name="T13" fmla="*/ 11 h 479"/>
                    <a:gd name="T14" fmla="*/ 10 w 771"/>
                    <a:gd name="T15" fmla="*/ 11 h 479"/>
                    <a:gd name="T16" fmla="*/ 11 w 771"/>
                    <a:gd name="T17" fmla="*/ 11 h 479"/>
                    <a:gd name="T18" fmla="*/ 12 w 771"/>
                    <a:gd name="T19" fmla="*/ 11 h 479"/>
                    <a:gd name="T20" fmla="*/ 13 w 771"/>
                    <a:gd name="T21" fmla="*/ 11 h 479"/>
                    <a:gd name="T22" fmla="*/ 14 w 771"/>
                    <a:gd name="T23" fmla="*/ 11 h 479"/>
                    <a:gd name="T24" fmla="*/ 15 w 771"/>
                    <a:gd name="T25" fmla="*/ 10 h 479"/>
                    <a:gd name="T26" fmla="*/ 15 w 771"/>
                    <a:gd name="T27" fmla="*/ 10 h 479"/>
                    <a:gd name="T28" fmla="*/ 16 w 771"/>
                    <a:gd name="T29" fmla="*/ 9 h 479"/>
                    <a:gd name="T30" fmla="*/ 16 w 771"/>
                    <a:gd name="T31" fmla="*/ 8 h 479"/>
                    <a:gd name="T32" fmla="*/ 19 w 771"/>
                    <a:gd name="T33" fmla="*/ 0 h 479"/>
                    <a:gd name="T34" fmla="*/ 22 w 771"/>
                    <a:gd name="T35" fmla="*/ 8 h 479"/>
                    <a:gd name="T36" fmla="*/ 21 w 771"/>
                    <a:gd name="T37" fmla="*/ 9 h 479"/>
                    <a:gd name="T38" fmla="*/ 21 w 771"/>
                    <a:gd name="T39" fmla="*/ 9 h 479"/>
                    <a:gd name="T40" fmla="*/ 21 w 771"/>
                    <a:gd name="T41" fmla="*/ 10 h 479"/>
                    <a:gd name="T42" fmla="*/ 20 w 771"/>
                    <a:gd name="T43" fmla="*/ 11 h 479"/>
                    <a:gd name="T44" fmla="*/ 19 w 771"/>
                    <a:gd name="T45" fmla="*/ 11 h 479"/>
                    <a:gd name="T46" fmla="*/ 19 w 771"/>
                    <a:gd name="T47" fmla="*/ 12 h 479"/>
                    <a:gd name="T48" fmla="*/ 18 w 771"/>
                    <a:gd name="T49" fmla="*/ 12 h 479"/>
                    <a:gd name="T50" fmla="*/ 17 w 771"/>
                    <a:gd name="T51" fmla="*/ 13 h 479"/>
                    <a:gd name="T52" fmla="*/ 16 w 771"/>
                    <a:gd name="T53" fmla="*/ 13 h 479"/>
                    <a:gd name="T54" fmla="*/ 15 w 771"/>
                    <a:gd name="T55" fmla="*/ 13 h 479"/>
                    <a:gd name="T56" fmla="*/ 15 w 771"/>
                    <a:gd name="T57" fmla="*/ 14 h 479"/>
                    <a:gd name="T58" fmla="*/ 14 w 771"/>
                    <a:gd name="T59" fmla="*/ 14 h 479"/>
                    <a:gd name="T60" fmla="*/ 12 w 771"/>
                    <a:gd name="T61" fmla="*/ 14 h 479"/>
                    <a:gd name="T62" fmla="*/ 11 w 771"/>
                    <a:gd name="T63" fmla="*/ 14 h 479"/>
                    <a:gd name="T64" fmla="*/ 10 w 771"/>
                    <a:gd name="T65" fmla="*/ 14 h 479"/>
                    <a:gd name="T66" fmla="*/ 9 w 771"/>
                    <a:gd name="T67" fmla="*/ 14 h 479"/>
                    <a:gd name="T68" fmla="*/ 8 w 771"/>
                    <a:gd name="T69" fmla="*/ 14 h 479"/>
                    <a:gd name="T70" fmla="*/ 7 w 771"/>
                    <a:gd name="T71" fmla="*/ 14 h 479"/>
                    <a:gd name="T72" fmla="*/ 6 w 771"/>
                    <a:gd name="T73" fmla="*/ 14 h 479"/>
                    <a:gd name="T74" fmla="*/ 5 w 771"/>
                    <a:gd name="T75" fmla="*/ 14 h 479"/>
                    <a:gd name="T76" fmla="*/ 4 w 771"/>
                    <a:gd name="T77" fmla="*/ 14 h 479"/>
                    <a:gd name="T78" fmla="*/ 3 w 771"/>
                    <a:gd name="T79" fmla="*/ 13 h 479"/>
                    <a:gd name="T80" fmla="*/ 3 w 771"/>
                    <a:gd name="T81" fmla="*/ 13 h 479"/>
                    <a:gd name="T82" fmla="*/ 2 w 771"/>
                    <a:gd name="T83" fmla="*/ 13 h 479"/>
                    <a:gd name="T84" fmla="*/ 1 w 771"/>
                    <a:gd name="T85" fmla="*/ 12 h 479"/>
                    <a:gd name="T86" fmla="*/ 1 w 771"/>
                    <a:gd name="T87" fmla="*/ 11 h 479"/>
                    <a:gd name="T88" fmla="*/ 0 w 771"/>
                    <a:gd name="T89" fmla="*/ 10 h 479"/>
                    <a:gd name="T90" fmla="*/ 0 w 771"/>
                    <a:gd name="T91" fmla="*/ 9 h 479"/>
                    <a:gd name="T92" fmla="*/ 1 w 771"/>
                    <a:gd name="T93" fmla="*/ 9 h 479"/>
                    <a:gd name="T94" fmla="*/ 1 w 771"/>
                    <a:gd name="T95" fmla="*/ 8 h 479"/>
                    <a:gd name="T96" fmla="*/ 9 w 771"/>
                    <a:gd name="T97" fmla="*/ 0 h 4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1"/>
                    <a:gd name="T148" fmla="*/ 0 h 479"/>
                    <a:gd name="T149" fmla="*/ 771 w 771"/>
                    <a:gd name="T150" fmla="*/ 479 h 4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1" h="479">
                      <a:moveTo>
                        <a:pt x="205" y="254"/>
                      </a:moveTo>
                      <a:lnTo>
                        <a:pt x="199" y="268"/>
                      </a:lnTo>
                      <a:lnTo>
                        <a:pt x="195" y="281"/>
                      </a:lnTo>
                      <a:lnTo>
                        <a:pt x="193" y="293"/>
                      </a:lnTo>
                      <a:lnTo>
                        <a:pt x="193" y="307"/>
                      </a:lnTo>
                      <a:lnTo>
                        <a:pt x="193" y="316"/>
                      </a:lnTo>
                      <a:lnTo>
                        <a:pt x="199" y="328"/>
                      </a:lnTo>
                      <a:lnTo>
                        <a:pt x="203" y="338"/>
                      </a:lnTo>
                      <a:lnTo>
                        <a:pt x="211" y="347"/>
                      </a:lnTo>
                      <a:lnTo>
                        <a:pt x="217" y="353"/>
                      </a:lnTo>
                      <a:lnTo>
                        <a:pt x="228" y="359"/>
                      </a:lnTo>
                      <a:lnTo>
                        <a:pt x="238" y="363"/>
                      </a:lnTo>
                      <a:lnTo>
                        <a:pt x="252" y="369"/>
                      </a:lnTo>
                      <a:lnTo>
                        <a:pt x="265" y="371"/>
                      </a:lnTo>
                      <a:lnTo>
                        <a:pt x="283" y="374"/>
                      </a:lnTo>
                      <a:lnTo>
                        <a:pt x="298" y="376"/>
                      </a:lnTo>
                      <a:lnTo>
                        <a:pt x="320" y="378"/>
                      </a:lnTo>
                      <a:lnTo>
                        <a:pt x="335" y="376"/>
                      </a:lnTo>
                      <a:lnTo>
                        <a:pt x="352" y="374"/>
                      </a:lnTo>
                      <a:lnTo>
                        <a:pt x="370" y="373"/>
                      </a:lnTo>
                      <a:lnTo>
                        <a:pt x="387" y="371"/>
                      </a:lnTo>
                      <a:lnTo>
                        <a:pt x="401" y="365"/>
                      </a:lnTo>
                      <a:lnTo>
                        <a:pt x="415" y="361"/>
                      </a:lnTo>
                      <a:lnTo>
                        <a:pt x="428" y="355"/>
                      </a:lnTo>
                      <a:lnTo>
                        <a:pt x="444" y="349"/>
                      </a:lnTo>
                      <a:lnTo>
                        <a:pt x="453" y="340"/>
                      </a:lnTo>
                      <a:lnTo>
                        <a:pt x="465" y="332"/>
                      </a:lnTo>
                      <a:lnTo>
                        <a:pt x="475" y="322"/>
                      </a:lnTo>
                      <a:lnTo>
                        <a:pt x="484" y="312"/>
                      </a:lnTo>
                      <a:lnTo>
                        <a:pt x="492" y="301"/>
                      </a:lnTo>
                      <a:lnTo>
                        <a:pt x="500" y="289"/>
                      </a:lnTo>
                      <a:lnTo>
                        <a:pt x="506" y="278"/>
                      </a:lnTo>
                      <a:lnTo>
                        <a:pt x="513" y="266"/>
                      </a:lnTo>
                      <a:lnTo>
                        <a:pt x="601" y="0"/>
                      </a:lnTo>
                      <a:lnTo>
                        <a:pt x="771" y="0"/>
                      </a:lnTo>
                      <a:lnTo>
                        <a:pt x="682" y="266"/>
                      </a:lnTo>
                      <a:lnTo>
                        <a:pt x="676" y="278"/>
                      </a:lnTo>
                      <a:lnTo>
                        <a:pt x="671" y="289"/>
                      </a:lnTo>
                      <a:lnTo>
                        <a:pt x="665" y="301"/>
                      </a:lnTo>
                      <a:lnTo>
                        <a:pt x="659" y="312"/>
                      </a:lnTo>
                      <a:lnTo>
                        <a:pt x="651" y="322"/>
                      </a:lnTo>
                      <a:lnTo>
                        <a:pt x="643" y="334"/>
                      </a:lnTo>
                      <a:lnTo>
                        <a:pt x="636" y="343"/>
                      </a:lnTo>
                      <a:lnTo>
                        <a:pt x="628" y="355"/>
                      </a:lnTo>
                      <a:lnTo>
                        <a:pt x="616" y="363"/>
                      </a:lnTo>
                      <a:lnTo>
                        <a:pt x="607" y="373"/>
                      </a:lnTo>
                      <a:lnTo>
                        <a:pt x="595" y="382"/>
                      </a:lnTo>
                      <a:lnTo>
                        <a:pt x="585" y="392"/>
                      </a:lnTo>
                      <a:lnTo>
                        <a:pt x="574" y="400"/>
                      </a:lnTo>
                      <a:lnTo>
                        <a:pt x="562" y="407"/>
                      </a:lnTo>
                      <a:lnTo>
                        <a:pt x="550" y="415"/>
                      </a:lnTo>
                      <a:lnTo>
                        <a:pt x="539" y="423"/>
                      </a:lnTo>
                      <a:lnTo>
                        <a:pt x="523" y="429"/>
                      </a:lnTo>
                      <a:lnTo>
                        <a:pt x="510" y="435"/>
                      </a:lnTo>
                      <a:lnTo>
                        <a:pt x="494" y="440"/>
                      </a:lnTo>
                      <a:lnTo>
                        <a:pt x="480" y="446"/>
                      </a:lnTo>
                      <a:lnTo>
                        <a:pt x="465" y="450"/>
                      </a:lnTo>
                      <a:lnTo>
                        <a:pt x="449" y="454"/>
                      </a:lnTo>
                      <a:lnTo>
                        <a:pt x="434" y="458"/>
                      </a:lnTo>
                      <a:lnTo>
                        <a:pt x="418" y="464"/>
                      </a:lnTo>
                      <a:lnTo>
                        <a:pt x="401" y="466"/>
                      </a:lnTo>
                      <a:lnTo>
                        <a:pt x="384" y="468"/>
                      </a:lnTo>
                      <a:lnTo>
                        <a:pt x="366" y="469"/>
                      </a:lnTo>
                      <a:lnTo>
                        <a:pt x="349" y="473"/>
                      </a:lnTo>
                      <a:lnTo>
                        <a:pt x="329" y="475"/>
                      </a:lnTo>
                      <a:lnTo>
                        <a:pt x="312" y="477"/>
                      </a:lnTo>
                      <a:lnTo>
                        <a:pt x="294" y="477"/>
                      </a:lnTo>
                      <a:lnTo>
                        <a:pt x="277" y="479"/>
                      </a:lnTo>
                      <a:lnTo>
                        <a:pt x="256" y="477"/>
                      </a:lnTo>
                      <a:lnTo>
                        <a:pt x="238" y="477"/>
                      </a:lnTo>
                      <a:lnTo>
                        <a:pt x="221" y="475"/>
                      </a:lnTo>
                      <a:lnTo>
                        <a:pt x="203" y="473"/>
                      </a:lnTo>
                      <a:lnTo>
                        <a:pt x="186" y="469"/>
                      </a:lnTo>
                      <a:lnTo>
                        <a:pt x="170" y="468"/>
                      </a:lnTo>
                      <a:lnTo>
                        <a:pt x="155" y="466"/>
                      </a:lnTo>
                      <a:lnTo>
                        <a:pt x="141" y="464"/>
                      </a:lnTo>
                      <a:lnTo>
                        <a:pt x="126" y="460"/>
                      </a:lnTo>
                      <a:lnTo>
                        <a:pt x="112" y="456"/>
                      </a:lnTo>
                      <a:lnTo>
                        <a:pt x="100" y="450"/>
                      </a:lnTo>
                      <a:lnTo>
                        <a:pt x="89" y="446"/>
                      </a:lnTo>
                      <a:lnTo>
                        <a:pt x="77" y="440"/>
                      </a:lnTo>
                      <a:lnTo>
                        <a:pt x="67" y="435"/>
                      </a:lnTo>
                      <a:lnTo>
                        <a:pt x="58" y="429"/>
                      </a:lnTo>
                      <a:lnTo>
                        <a:pt x="50" y="425"/>
                      </a:lnTo>
                      <a:lnTo>
                        <a:pt x="32" y="409"/>
                      </a:lnTo>
                      <a:lnTo>
                        <a:pt x="21" y="394"/>
                      </a:lnTo>
                      <a:lnTo>
                        <a:pt x="9" y="374"/>
                      </a:lnTo>
                      <a:lnTo>
                        <a:pt x="3" y="357"/>
                      </a:lnTo>
                      <a:lnTo>
                        <a:pt x="0" y="345"/>
                      </a:lnTo>
                      <a:lnTo>
                        <a:pt x="0" y="336"/>
                      </a:lnTo>
                      <a:lnTo>
                        <a:pt x="0" y="324"/>
                      </a:lnTo>
                      <a:lnTo>
                        <a:pt x="0" y="314"/>
                      </a:lnTo>
                      <a:lnTo>
                        <a:pt x="0" y="301"/>
                      </a:lnTo>
                      <a:lnTo>
                        <a:pt x="3" y="289"/>
                      </a:lnTo>
                      <a:lnTo>
                        <a:pt x="5" y="278"/>
                      </a:lnTo>
                      <a:lnTo>
                        <a:pt x="11" y="266"/>
                      </a:lnTo>
                      <a:lnTo>
                        <a:pt x="100" y="0"/>
                      </a:lnTo>
                      <a:lnTo>
                        <a:pt x="288" y="0"/>
                      </a:lnTo>
                      <a:lnTo>
                        <a:pt x="205" y="254"/>
                      </a:lnTo>
                      <a:close/>
                    </a:path>
                  </a:pathLst>
                </a:custGeom>
                <a:solidFill>
                  <a:srgbClr val="1B14A6"/>
                </a:solidFill>
                <a:ln w="8001">
                  <a:solidFill>
                    <a:srgbClr val="1B14A6"/>
                  </a:solidFill>
                  <a:round/>
                  <a:headEnd/>
                  <a:tailEnd/>
                </a:ln>
              </p:spPr>
              <p:txBody>
                <a:bodyPr/>
                <a:lstStyle/>
                <a:p>
                  <a:endParaRPr lang="fr-FR"/>
                </a:p>
              </p:txBody>
            </p:sp>
            <p:sp>
              <p:nvSpPr>
                <p:cNvPr id="65586" name="Freeform 21"/>
                <p:cNvSpPr>
                  <a:spLocks/>
                </p:cNvSpPr>
                <p:nvPr/>
              </p:nvSpPr>
              <p:spPr bwMode="auto">
                <a:xfrm>
                  <a:off x="2417" y="2106"/>
                  <a:ext cx="148" cy="231"/>
                </a:xfrm>
                <a:custGeom>
                  <a:avLst/>
                  <a:gdLst>
                    <a:gd name="T0" fmla="*/ 1 w 295"/>
                    <a:gd name="T1" fmla="*/ 0 h 464"/>
                    <a:gd name="T2" fmla="*/ 2 w 295"/>
                    <a:gd name="T3" fmla="*/ 0 h 464"/>
                    <a:gd name="T4" fmla="*/ 3 w 295"/>
                    <a:gd name="T5" fmla="*/ 0 h 464"/>
                    <a:gd name="T6" fmla="*/ 4 w 295"/>
                    <a:gd name="T7" fmla="*/ 0 h 464"/>
                    <a:gd name="T8" fmla="*/ 5 w 295"/>
                    <a:gd name="T9" fmla="*/ 0 h 464"/>
                    <a:gd name="T10" fmla="*/ 6 w 295"/>
                    <a:gd name="T11" fmla="*/ 0 h 464"/>
                    <a:gd name="T12" fmla="*/ 7 w 295"/>
                    <a:gd name="T13" fmla="*/ 0 h 464"/>
                    <a:gd name="T14" fmla="*/ 7 w 295"/>
                    <a:gd name="T15" fmla="*/ 0 h 464"/>
                    <a:gd name="T16" fmla="*/ 8 w 295"/>
                    <a:gd name="T17" fmla="*/ 1 h 464"/>
                    <a:gd name="T18" fmla="*/ 9 w 295"/>
                    <a:gd name="T19" fmla="*/ 2 h 464"/>
                    <a:gd name="T20" fmla="*/ 10 w 295"/>
                    <a:gd name="T21" fmla="*/ 2 h 464"/>
                    <a:gd name="T22" fmla="*/ 10 w 295"/>
                    <a:gd name="T23" fmla="*/ 3 h 464"/>
                    <a:gd name="T24" fmla="*/ 9 w 295"/>
                    <a:gd name="T25" fmla="*/ 4 h 464"/>
                    <a:gd name="T26" fmla="*/ 9 w 295"/>
                    <a:gd name="T27" fmla="*/ 5 h 464"/>
                    <a:gd name="T28" fmla="*/ 9 w 295"/>
                    <a:gd name="T29" fmla="*/ 5 h 464"/>
                    <a:gd name="T30" fmla="*/ 8 w 295"/>
                    <a:gd name="T31" fmla="*/ 6 h 464"/>
                    <a:gd name="T32" fmla="*/ 7 w 295"/>
                    <a:gd name="T33" fmla="*/ 6 h 464"/>
                    <a:gd name="T34" fmla="*/ 6 w 295"/>
                    <a:gd name="T35" fmla="*/ 7 h 464"/>
                    <a:gd name="T36" fmla="*/ 5 w 295"/>
                    <a:gd name="T37" fmla="*/ 7 h 464"/>
                    <a:gd name="T38" fmla="*/ 4 w 295"/>
                    <a:gd name="T39" fmla="*/ 8 h 464"/>
                    <a:gd name="T40" fmla="*/ 9 w 295"/>
                    <a:gd name="T41" fmla="*/ 14 h 464"/>
                    <a:gd name="T42" fmla="*/ 0 w 295"/>
                    <a:gd name="T43" fmla="*/ 12 h 464"/>
                    <a:gd name="T44" fmla="*/ 1 w 295"/>
                    <a:gd name="T45" fmla="*/ 6 h 464"/>
                    <a:gd name="T46" fmla="*/ 2 w 295"/>
                    <a:gd name="T47" fmla="*/ 6 h 464"/>
                    <a:gd name="T48" fmla="*/ 2 w 295"/>
                    <a:gd name="T49" fmla="*/ 6 h 464"/>
                    <a:gd name="T50" fmla="*/ 3 w 295"/>
                    <a:gd name="T51" fmla="*/ 5 h 464"/>
                    <a:gd name="T52" fmla="*/ 4 w 295"/>
                    <a:gd name="T53" fmla="*/ 4 h 464"/>
                    <a:gd name="T54" fmla="*/ 4 w 295"/>
                    <a:gd name="T55" fmla="*/ 3 h 464"/>
                    <a:gd name="T56" fmla="*/ 3 w 295"/>
                    <a:gd name="T57" fmla="*/ 3 h 464"/>
                    <a:gd name="T58" fmla="*/ 3 w 295"/>
                    <a:gd name="T59" fmla="*/ 2 h 464"/>
                    <a:gd name="T60" fmla="*/ 2 w 295"/>
                    <a:gd name="T61" fmla="*/ 2 h 464"/>
                    <a:gd name="T62" fmla="*/ 1 w 295"/>
                    <a:gd name="T63" fmla="*/ 2 h 464"/>
                    <a:gd name="T64" fmla="*/ 0 w 295"/>
                    <a:gd name="T65" fmla="*/ 0 h 4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5"/>
                    <a:gd name="T100" fmla="*/ 0 h 464"/>
                    <a:gd name="T101" fmla="*/ 295 w 295"/>
                    <a:gd name="T102" fmla="*/ 464 h 4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5" h="464">
                      <a:moveTo>
                        <a:pt x="0" y="0"/>
                      </a:moveTo>
                      <a:lnTo>
                        <a:pt x="13" y="0"/>
                      </a:lnTo>
                      <a:lnTo>
                        <a:pt x="31" y="0"/>
                      </a:lnTo>
                      <a:lnTo>
                        <a:pt x="48" y="0"/>
                      </a:lnTo>
                      <a:lnTo>
                        <a:pt x="66" y="0"/>
                      </a:lnTo>
                      <a:lnTo>
                        <a:pt x="81" y="0"/>
                      </a:lnTo>
                      <a:lnTo>
                        <a:pt x="99" y="0"/>
                      </a:lnTo>
                      <a:lnTo>
                        <a:pt x="114" y="2"/>
                      </a:lnTo>
                      <a:lnTo>
                        <a:pt x="130" y="4"/>
                      </a:lnTo>
                      <a:lnTo>
                        <a:pt x="143" y="4"/>
                      </a:lnTo>
                      <a:lnTo>
                        <a:pt x="157" y="8"/>
                      </a:lnTo>
                      <a:lnTo>
                        <a:pt x="171" y="10"/>
                      </a:lnTo>
                      <a:lnTo>
                        <a:pt x="184" y="14"/>
                      </a:lnTo>
                      <a:lnTo>
                        <a:pt x="196" y="18"/>
                      </a:lnTo>
                      <a:lnTo>
                        <a:pt x="207" y="22"/>
                      </a:lnTo>
                      <a:lnTo>
                        <a:pt x="219" y="28"/>
                      </a:lnTo>
                      <a:lnTo>
                        <a:pt x="233" y="33"/>
                      </a:lnTo>
                      <a:lnTo>
                        <a:pt x="248" y="41"/>
                      </a:lnTo>
                      <a:lnTo>
                        <a:pt x="266" y="53"/>
                      </a:lnTo>
                      <a:lnTo>
                        <a:pt x="275" y="64"/>
                      </a:lnTo>
                      <a:lnTo>
                        <a:pt x="287" y="78"/>
                      </a:lnTo>
                      <a:lnTo>
                        <a:pt x="291" y="90"/>
                      </a:lnTo>
                      <a:lnTo>
                        <a:pt x="295" y="105"/>
                      </a:lnTo>
                      <a:lnTo>
                        <a:pt x="295" y="119"/>
                      </a:lnTo>
                      <a:lnTo>
                        <a:pt x="293" y="136"/>
                      </a:lnTo>
                      <a:lnTo>
                        <a:pt x="287" y="146"/>
                      </a:lnTo>
                      <a:lnTo>
                        <a:pt x="281" y="155"/>
                      </a:lnTo>
                      <a:lnTo>
                        <a:pt x="273" y="165"/>
                      </a:lnTo>
                      <a:lnTo>
                        <a:pt x="268" y="177"/>
                      </a:lnTo>
                      <a:lnTo>
                        <a:pt x="258" y="185"/>
                      </a:lnTo>
                      <a:lnTo>
                        <a:pt x="250" y="194"/>
                      </a:lnTo>
                      <a:lnTo>
                        <a:pt x="238" y="202"/>
                      </a:lnTo>
                      <a:lnTo>
                        <a:pt x="229" y="212"/>
                      </a:lnTo>
                      <a:lnTo>
                        <a:pt x="213" y="218"/>
                      </a:lnTo>
                      <a:lnTo>
                        <a:pt x="200" y="225"/>
                      </a:lnTo>
                      <a:lnTo>
                        <a:pt x="184" y="233"/>
                      </a:lnTo>
                      <a:lnTo>
                        <a:pt x="171" y="241"/>
                      </a:lnTo>
                      <a:lnTo>
                        <a:pt x="153" y="247"/>
                      </a:lnTo>
                      <a:lnTo>
                        <a:pt x="136" y="252"/>
                      </a:lnTo>
                      <a:lnTo>
                        <a:pt x="118" y="258"/>
                      </a:lnTo>
                      <a:lnTo>
                        <a:pt x="101" y="264"/>
                      </a:lnTo>
                      <a:lnTo>
                        <a:pt x="277" y="464"/>
                      </a:lnTo>
                      <a:lnTo>
                        <a:pt x="60" y="464"/>
                      </a:lnTo>
                      <a:lnTo>
                        <a:pt x="0" y="392"/>
                      </a:lnTo>
                      <a:lnTo>
                        <a:pt x="0" y="208"/>
                      </a:lnTo>
                      <a:lnTo>
                        <a:pt x="8" y="208"/>
                      </a:lnTo>
                      <a:lnTo>
                        <a:pt x="21" y="204"/>
                      </a:lnTo>
                      <a:lnTo>
                        <a:pt x="35" y="200"/>
                      </a:lnTo>
                      <a:lnTo>
                        <a:pt x="46" y="196"/>
                      </a:lnTo>
                      <a:lnTo>
                        <a:pt x="60" y="194"/>
                      </a:lnTo>
                      <a:lnTo>
                        <a:pt x="77" y="185"/>
                      </a:lnTo>
                      <a:lnTo>
                        <a:pt x="95" y="173"/>
                      </a:lnTo>
                      <a:lnTo>
                        <a:pt x="105" y="159"/>
                      </a:lnTo>
                      <a:lnTo>
                        <a:pt x="114" y="148"/>
                      </a:lnTo>
                      <a:lnTo>
                        <a:pt x="116" y="130"/>
                      </a:lnTo>
                      <a:lnTo>
                        <a:pt x="114" y="117"/>
                      </a:lnTo>
                      <a:lnTo>
                        <a:pt x="105" y="105"/>
                      </a:lnTo>
                      <a:lnTo>
                        <a:pt x="91" y="97"/>
                      </a:lnTo>
                      <a:lnTo>
                        <a:pt x="79" y="92"/>
                      </a:lnTo>
                      <a:lnTo>
                        <a:pt x="70" y="90"/>
                      </a:lnTo>
                      <a:lnTo>
                        <a:pt x="56" y="86"/>
                      </a:lnTo>
                      <a:lnTo>
                        <a:pt x="44" y="86"/>
                      </a:lnTo>
                      <a:lnTo>
                        <a:pt x="29" y="84"/>
                      </a:lnTo>
                      <a:lnTo>
                        <a:pt x="13" y="84"/>
                      </a:lnTo>
                      <a:lnTo>
                        <a:pt x="0" y="84"/>
                      </a:lnTo>
                      <a:lnTo>
                        <a:pt x="0" y="0"/>
                      </a:lnTo>
                      <a:close/>
                    </a:path>
                  </a:pathLst>
                </a:custGeom>
                <a:solidFill>
                  <a:srgbClr val="1B14A6"/>
                </a:solidFill>
                <a:ln w="8001">
                  <a:solidFill>
                    <a:srgbClr val="1B14A6"/>
                  </a:solidFill>
                  <a:round/>
                  <a:headEnd/>
                  <a:tailEnd/>
                </a:ln>
              </p:spPr>
              <p:txBody>
                <a:bodyPr/>
                <a:lstStyle/>
                <a:p>
                  <a:endParaRPr lang="fr-FR"/>
                </a:p>
              </p:txBody>
            </p:sp>
            <p:sp>
              <p:nvSpPr>
                <p:cNvPr id="65587" name="Freeform 22"/>
                <p:cNvSpPr>
                  <a:spLocks/>
                </p:cNvSpPr>
                <p:nvPr/>
              </p:nvSpPr>
              <p:spPr bwMode="auto">
                <a:xfrm>
                  <a:off x="2235" y="2106"/>
                  <a:ext cx="182" cy="231"/>
                </a:xfrm>
                <a:custGeom>
                  <a:avLst/>
                  <a:gdLst>
                    <a:gd name="T0" fmla="*/ 11 w 365"/>
                    <a:gd name="T1" fmla="*/ 2 h 464"/>
                    <a:gd name="T2" fmla="*/ 11 w 365"/>
                    <a:gd name="T3" fmla="*/ 2 h 464"/>
                    <a:gd name="T4" fmla="*/ 10 w 365"/>
                    <a:gd name="T5" fmla="*/ 2 h 464"/>
                    <a:gd name="T6" fmla="*/ 9 w 365"/>
                    <a:gd name="T7" fmla="*/ 2 h 464"/>
                    <a:gd name="T8" fmla="*/ 8 w 365"/>
                    <a:gd name="T9" fmla="*/ 6 h 464"/>
                    <a:gd name="T10" fmla="*/ 9 w 365"/>
                    <a:gd name="T11" fmla="*/ 6 h 464"/>
                    <a:gd name="T12" fmla="*/ 10 w 365"/>
                    <a:gd name="T13" fmla="*/ 6 h 464"/>
                    <a:gd name="T14" fmla="*/ 10 w 365"/>
                    <a:gd name="T15" fmla="*/ 6 h 464"/>
                    <a:gd name="T16" fmla="*/ 11 w 365"/>
                    <a:gd name="T17" fmla="*/ 6 h 464"/>
                    <a:gd name="T18" fmla="*/ 11 w 365"/>
                    <a:gd name="T19" fmla="*/ 6 h 464"/>
                    <a:gd name="T20" fmla="*/ 11 w 365"/>
                    <a:gd name="T21" fmla="*/ 12 h 464"/>
                    <a:gd name="T22" fmla="*/ 8 w 365"/>
                    <a:gd name="T23" fmla="*/ 8 h 464"/>
                    <a:gd name="T24" fmla="*/ 7 w 365"/>
                    <a:gd name="T25" fmla="*/ 8 h 464"/>
                    <a:gd name="T26" fmla="*/ 5 w 365"/>
                    <a:gd name="T27" fmla="*/ 14 h 464"/>
                    <a:gd name="T28" fmla="*/ 0 w 365"/>
                    <a:gd name="T29" fmla="*/ 14 h 464"/>
                    <a:gd name="T30" fmla="*/ 4 w 365"/>
                    <a:gd name="T31" fmla="*/ 0 h 464"/>
                    <a:gd name="T32" fmla="*/ 11 w 365"/>
                    <a:gd name="T33" fmla="*/ 0 h 464"/>
                    <a:gd name="T34" fmla="*/ 11 w 365"/>
                    <a:gd name="T35" fmla="*/ 0 h 464"/>
                    <a:gd name="T36" fmla="*/ 11 w 365"/>
                    <a:gd name="T37" fmla="*/ 2 h 4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5"/>
                    <a:gd name="T58" fmla="*/ 0 h 464"/>
                    <a:gd name="T59" fmla="*/ 365 w 365"/>
                    <a:gd name="T60" fmla="*/ 464 h 4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5" h="464">
                      <a:moveTo>
                        <a:pt x="365" y="84"/>
                      </a:moveTo>
                      <a:lnTo>
                        <a:pt x="361" y="84"/>
                      </a:lnTo>
                      <a:lnTo>
                        <a:pt x="344" y="84"/>
                      </a:lnTo>
                      <a:lnTo>
                        <a:pt x="313" y="84"/>
                      </a:lnTo>
                      <a:lnTo>
                        <a:pt x="270" y="214"/>
                      </a:lnTo>
                      <a:lnTo>
                        <a:pt x="309" y="214"/>
                      </a:lnTo>
                      <a:lnTo>
                        <a:pt x="324" y="212"/>
                      </a:lnTo>
                      <a:lnTo>
                        <a:pt x="342" y="212"/>
                      </a:lnTo>
                      <a:lnTo>
                        <a:pt x="357" y="210"/>
                      </a:lnTo>
                      <a:lnTo>
                        <a:pt x="365" y="208"/>
                      </a:lnTo>
                      <a:lnTo>
                        <a:pt x="365" y="392"/>
                      </a:lnTo>
                      <a:lnTo>
                        <a:pt x="274" y="281"/>
                      </a:lnTo>
                      <a:lnTo>
                        <a:pt x="247" y="281"/>
                      </a:lnTo>
                      <a:lnTo>
                        <a:pt x="185" y="464"/>
                      </a:lnTo>
                      <a:lnTo>
                        <a:pt x="0" y="464"/>
                      </a:lnTo>
                      <a:lnTo>
                        <a:pt x="155" y="0"/>
                      </a:lnTo>
                      <a:lnTo>
                        <a:pt x="361" y="0"/>
                      </a:lnTo>
                      <a:lnTo>
                        <a:pt x="365" y="0"/>
                      </a:lnTo>
                      <a:lnTo>
                        <a:pt x="365" y="84"/>
                      </a:lnTo>
                      <a:close/>
                    </a:path>
                  </a:pathLst>
                </a:custGeom>
                <a:solidFill>
                  <a:srgbClr val="1B14A6"/>
                </a:solidFill>
                <a:ln w="8001">
                  <a:solidFill>
                    <a:srgbClr val="1B14A6"/>
                  </a:solidFill>
                  <a:round/>
                  <a:headEnd/>
                  <a:tailEnd/>
                </a:ln>
              </p:spPr>
              <p:txBody>
                <a:bodyPr/>
                <a:lstStyle/>
                <a:p>
                  <a:endParaRPr lang="fr-FR"/>
                </a:p>
              </p:txBody>
            </p:sp>
            <p:sp>
              <p:nvSpPr>
                <p:cNvPr id="65588" name="Freeform 23"/>
                <p:cNvSpPr>
                  <a:spLocks/>
                </p:cNvSpPr>
                <p:nvPr/>
              </p:nvSpPr>
              <p:spPr bwMode="auto">
                <a:xfrm>
                  <a:off x="2755" y="2098"/>
                  <a:ext cx="187" cy="239"/>
                </a:xfrm>
                <a:custGeom>
                  <a:avLst/>
                  <a:gdLst>
                    <a:gd name="T0" fmla="*/ 0 w 374"/>
                    <a:gd name="T1" fmla="*/ 3 h 479"/>
                    <a:gd name="T2" fmla="*/ 4 w 374"/>
                    <a:gd name="T3" fmla="*/ 0 h 479"/>
                    <a:gd name="T4" fmla="*/ 5 w 374"/>
                    <a:gd name="T5" fmla="*/ 0 h 479"/>
                    <a:gd name="T6" fmla="*/ 12 w 374"/>
                    <a:gd name="T7" fmla="*/ 14 h 479"/>
                    <a:gd name="T8" fmla="*/ 6 w 374"/>
                    <a:gd name="T9" fmla="*/ 14 h 479"/>
                    <a:gd name="T10" fmla="*/ 5 w 374"/>
                    <a:gd name="T11" fmla="*/ 12 h 479"/>
                    <a:gd name="T12" fmla="*/ 0 w 374"/>
                    <a:gd name="T13" fmla="*/ 12 h 479"/>
                    <a:gd name="T14" fmla="*/ 0 w 374"/>
                    <a:gd name="T15" fmla="*/ 10 h 479"/>
                    <a:gd name="T16" fmla="*/ 4 w 374"/>
                    <a:gd name="T17" fmla="*/ 10 h 479"/>
                    <a:gd name="T18" fmla="*/ 2 w 374"/>
                    <a:gd name="T19" fmla="*/ 5 h 479"/>
                    <a:gd name="T20" fmla="*/ 0 w 374"/>
                    <a:gd name="T21" fmla="*/ 7 h 479"/>
                    <a:gd name="T22" fmla="*/ 0 w 374"/>
                    <a:gd name="T23" fmla="*/ 3 h 4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4"/>
                    <a:gd name="T37" fmla="*/ 0 h 479"/>
                    <a:gd name="T38" fmla="*/ 374 w 374"/>
                    <a:gd name="T39" fmla="*/ 479 h 4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4" h="479">
                      <a:moveTo>
                        <a:pt x="0" y="105"/>
                      </a:moveTo>
                      <a:lnTo>
                        <a:pt x="122" y="0"/>
                      </a:lnTo>
                      <a:lnTo>
                        <a:pt x="136" y="0"/>
                      </a:lnTo>
                      <a:lnTo>
                        <a:pt x="374" y="479"/>
                      </a:lnTo>
                      <a:lnTo>
                        <a:pt x="174" y="479"/>
                      </a:lnTo>
                      <a:lnTo>
                        <a:pt x="145" y="411"/>
                      </a:lnTo>
                      <a:lnTo>
                        <a:pt x="0" y="411"/>
                      </a:lnTo>
                      <a:lnTo>
                        <a:pt x="0" y="331"/>
                      </a:lnTo>
                      <a:lnTo>
                        <a:pt x="114" y="331"/>
                      </a:lnTo>
                      <a:lnTo>
                        <a:pt x="58" y="186"/>
                      </a:lnTo>
                      <a:lnTo>
                        <a:pt x="0" y="242"/>
                      </a:lnTo>
                      <a:lnTo>
                        <a:pt x="0" y="105"/>
                      </a:lnTo>
                      <a:close/>
                    </a:path>
                  </a:pathLst>
                </a:custGeom>
                <a:solidFill>
                  <a:srgbClr val="1B14A6"/>
                </a:solidFill>
                <a:ln w="8001">
                  <a:solidFill>
                    <a:srgbClr val="1B14A6"/>
                  </a:solidFill>
                  <a:round/>
                  <a:headEnd/>
                  <a:tailEnd/>
                </a:ln>
              </p:spPr>
              <p:txBody>
                <a:bodyPr/>
                <a:lstStyle/>
                <a:p>
                  <a:endParaRPr lang="fr-FR"/>
                </a:p>
              </p:txBody>
            </p:sp>
            <p:sp>
              <p:nvSpPr>
                <p:cNvPr id="65589" name="Freeform 24"/>
                <p:cNvSpPr>
                  <a:spLocks/>
                </p:cNvSpPr>
                <p:nvPr/>
              </p:nvSpPr>
              <p:spPr bwMode="auto">
                <a:xfrm>
                  <a:off x="2533" y="2150"/>
                  <a:ext cx="222" cy="187"/>
                </a:xfrm>
                <a:custGeom>
                  <a:avLst/>
                  <a:gdLst>
                    <a:gd name="T0" fmla="*/ 14 w 444"/>
                    <a:gd name="T1" fmla="*/ 5 h 374"/>
                    <a:gd name="T2" fmla="*/ 11 w 444"/>
                    <a:gd name="T3" fmla="*/ 8 h 374"/>
                    <a:gd name="T4" fmla="*/ 14 w 444"/>
                    <a:gd name="T5" fmla="*/ 8 h 374"/>
                    <a:gd name="T6" fmla="*/ 14 w 444"/>
                    <a:gd name="T7" fmla="*/ 10 h 374"/>
                    <a:gd name="T8" fmla="*/ 9 w 444"/>
                    <a:gd name="T9" fmla="*/ 10 h 374"/>
                    <a:gd name="T10" fmla="*/ 6 w 444"/>
                    <a:gd name="T11" fmla="*/ 12 h 374"/>
                    <a:gd name="T12" fmla="*/ 0 w 444"/>
                    <a:gd name="T13" fmla="*/ 12 h 374"/>
                    <a:gd name="T14" fmla="*/ 14 w 444"/>
                    <a:gd name="T15" fmla="*/ 0 h 374"/>
                    <a:gd name="T16" fmla="*/ 14 w 444"/>
                    <a:gd name="T17" fmla="*/ 5 h 3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4"/>
                    <a:gd name="T28" fmla="*/ 0 h 374"/>
                    <a:gd name="T29" fmla="*/ 444 w 444"/>
                    <a:gd name="T30" fmla="*/ 374 h 3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4" h="374">
                      <a:moveTo>
                        <a:pt x="444" y="137"/>
                      </a:moveTo>
                      <a:lnTo>
                        <a:pt x="349" y="226"/>
                      </a:lnTo>
                      <a:lnTo>
                        <a:pt x="444" y="226"/>
                      </a:lnTo>
                      <a:lnTo>
                        <a:pt x="444" y="306"/>
                      </a:lnTo>
                      <a:lnTo>
                        <a:pt x="265" y="306"/>
                      </a:lnTo>
                      <a:lnTo>
                        <a:pt x="192" y="374"/>
                      </a:lnTo>
                      <a:lnTo>
                        <a:pt x="0" y="374"/>
                      </a:lnTo>
                      <a:lnTo>
                        <a:pt x="444" y="0"/>
                      </a:lnTo>
                      <a:lnTo>
                        <a:pt x="444" y="137"/>
                      </a:lnTo>
                      <a:close/>
                    </a:path>
                  </a:pathLst>
                </a:custGeom>
                <a:solidFill>
                  <a:srgbClr val="1B14A6"/>
                </a:solidFill>
                <a:ln w="8001">
                  <a:solidFill>
                    <a:srgbClr val="1B14A6"/>
                  </a:solidFill>
                  <a:round/>
                  <a:headEnd/>
                  <a:tailEnd/>
                </a:ln>
              </p:spPr>
              <p:txBody>
                <a:bodyPr/>
                <a:lstStyle/>
                <a:p>
                  <a:endParaRPr lang="fr-FR"/>
                </a:p>
              </p:txBody>
            </p:sp>
            <p:sp>
              <p:nvSpPr>
                <p:cNvPr id="65590" name="Freeform 25"/>
                <p:cNvSpPr>
                  <a:spLocks/>
                </p:cNvSpPr>
                <p:nvPr/>
              </p:nvSpPr>
              <p:spPr bwMode="auto">
                <a:xfrm>
                  <a:off x="2936" y="2098"/>
                  <a:ext cx="423" cy="248"/>
                </a:xfrm>
                <a:custGeom>
                  <a:avLst/>
                  <a:gdLst>
                    <a:gd name="T0" fmla="*/ 6 w 846"/>
                    <a:gd name="T1" fmla="*/ 0 h 496"/>
                    <a:gd name="T2" fmla="*/ 6 w 846"/>
                    <a:gd name="T3" fmla="*/ 0 h 496"/>
                    <a:gd name="T4" fmla="*/ 19 w 846"/>
                    <a:gd name="T5" fmla="*/ 9 h 496"/>
                    <a:gd name="T6" fmla="*/ 21 w 846"/>
                    <a:gd name="T7" fmla="*/ 1 h 496"/>
                    <a:gd name="T8" fmla="*/ 27 w 846"/>
                    <a:gd name="T9" fmla="*/ 1 h 496"/>
                    <a:gd name="T10" fmla="*/ 22 w 846"/>
                    <a:gd name="T11" fmla="*/ 16 h 496"/>
                    <a:gd name="T12" fmla="*/ 21 w 846"/>
                    <a:gd name="T13" fmla="*/ 16 h 496"/>
                    <a:gd name="T14" fmla="*/ 9 w 846"/>
                    <a:gd name="T15" fmla="*/ 8 h 496"/>
                    <a:gd name="T16" fmla="*/ 6 w 846"/>
                    <a:gd name="T17" fmla="*/ 15 h 496"/>
                    <a:gd name="T18" fmla="*/ 0 w 846"/>
                    <a:gd name="T19" fmla="*/ 15 h 496"/>
                    <a:gd name="T20" fmla="*/ 6 w 846"/>
                    <a:gd name="T21" fmla="*/ 0 h 4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6"/>
                    <a:gd name="T34" fmla="*/ 0 h 496"/>
                    <a:gd name="T35" fmla="*/ 846 w 846"/>
                    <a:gd name="T36" fmla="*/ 496 h 4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6" h="496">
                      <a:moveTo>
                        <a:pt x="161" y="0"/>
                      </a:moveTo>
                      <a:lnTo>
                        <a:pt x="179" y="0"/>
                      </a:lnTo>
                      <a:lnTo>
                        <a:pt x="586" y="271"/>
                      </a:lnTo>
                      <a:lnTo>
                        <a:pt x="671" y="15"/>
                      </a:lnTo>
                      <a:lnTo>
                        <a:pt x="846" y="15"/>
                      </a:lnTo>
                      <a:lnTo>
                        <a:pt x="685" y="496"/>
                      </a:lnTo>
                      <a:lnTo>
                        <a:pt x="670" y="496"/>
                      </a:lnTo>
                      <a:lnTo>
                        <a:pt x="262" y="227"/>
                      </a:lnTo>
                      <a:lnTo>
                        <a:pt x="177" y="479"/>
                      </a:lnTo>
                      <a:lnTo>
                        <a:pt x="0" y="479"/>
                      </a:lnTo>
                      <a:lnTo>
                        <a:pt x="161" y="0"/>
                      </a:lnTo>
                      <a:close/>
                    </a:path>
                  </a:pathLst>
                </a:custGeom>
                <a:solidFill>
                  <a:srgbClr val="1B14A6"/>
                </a:solidFill>
                <a:ln w="8001">
                  <a:solidFill>
                    <a:srgbClr val="1B14A6"/>
                  </a:solidFill>
                  <a:round/>
                  <a:headEnd/>
                  <a:tailEnd/>
                </a:ln>
              </p:spPr>
              <p:txBody>
                <a:bodyPr/>
                <a:lstStyle/>
                <a:p>
                  <a:endParaRPr lang="fr-FR"/>
                </a:p>
              </p:txBody>
            </p:sp>
            <p:sp>
              <p:nvSpPr>
                <p:cNvPr id="65591" name="Freeform 26"/>
                <p:cNvSpPr>
                  <a:spLocks/>
                </p:cNvSpPr>
                <p:nvPr/>
              </p:nvSpPr>
              <p:spPr bwMode="auto">
                <a:xfrm>
                  <a:off x="3555" y="2098"/>
                  <a:ext cx="218" cy="244"/>
                </a:xfrm>
                <a:custGeom>
                  <a:avLst/>
                  <a:gdLst>
                    <a:gd name="T0" fmla="*/ 0 w 436"/>
                    <a:gd name="T1" fmla="*/ 1 h 488"/>
                    <a:gd name="T2" fmla="*/ 2 w 436"/>
                    <a:gd name="T3" fmla="*/ 0 h 488"/>
                    <a:gd name="T4" fmla="*/ 3 w 436"/>
                    <a:gd name="T5" fmla="*/ 0 h 488"/>
                    <a:gd name="T6" fmla="*/ 3 w 436"/>
                    <a:gd name="T7" fmla="*/ 0 h 488"/>
                    <a:gd name="T8" fmla="*/ 4 w 436"/>
                    <a:gd name="T9" fmla="*/ 0 h 488"/>
                    <a:gd name="T10" fmla="*/ 6 w 436"/>
                    <a:gd name="T11" fmla="*/ 0 h 488"/>
                    <a:gd name="T12" fmla="*/ 7 w 436"/>
                    <a:gd name="T13" fmla="*/ 1 h 488"/>
                    <a:gd name="T14" fmla="*/ 8 w 436"/>
                    <a:gd name="T15" fmla="*/ 1 h 488"/>
                    <a:gd name="T16" fmla="*/ 9 w 436"/>
                    <a:gd name="T17" fmla="*/ 1 h 488"/>
                    <a:gd name="T18" fmla="*/ 10 w 436"/>
                    <a:gd name="T19" fmla="*/ 1 h 488"/>
                    <a:gd name="T20" fmla="*/ 11 w 436"/>
                    <a:gd name="T21" fmla="*/ 2 h 488"/>
                    <a:gd name="T22" fmla="*/ 12 w 436"/>
                    <a:gd name="T23" fmla="*/ 2 h 488"/>
                    <a:gd name="T24" fmla="*/ 12 w 436"/>
                    <a:gd name="T25" fmla="*/ 3 h 488"/>
                    <a:gd name="T26" fmla="*/ 13 w 436"/>
                    <a:gd name="T27" fmla="*/ 3 h 488"/>
                    <a:gd name="T28" fmla="*/ 13 w 436"/>
                    <a:gd name="T29" fmla="*/ 4 h 488"/>
                    <a:gd name="T30" fmla="*/ 14 w 436"/>
                    <a:gd name="T31" fmla="*/ 5 h 488"/>
                    <a:gd name="T32" fmla="*/ 14 w 436"/>
                    <a:gd name="T33" fmla="*/ 5 h 488"/>
                    <a:gd name="T34" fmla="*/ 14 w 436"/>
                    <a:gd name="T35" fmla="*/ 6 h 488"/>
                    <a:gd name="T36" fmla="*/ 14 w 436"/>
                    <a:gd name="T37" fmla="*/ 7 h 488"/>
                    <a:gd name="T38" fmla="*/ 14 w 436"/>
                    <a:gd name="T39" fmla="*/ 8 h 488"/>
                    <a:gd name="T40" fmla="*/ 14 w 436"/>
                    <a:gd name="T41" fmla="*/ 8 h 488"/>
                    <a:gd name="T42" fmla="*/ 13 w 436"/>
                    <a:gd name="T43" fmla="*/ 9 h 488"/>
                    <a:gd name="T44" fmla="*/ 13 w 436"/>
                    <a:gd name="T45" fmla="*/ 10 h 488"/>
                    <a:gd name="T46" fmla="*/ 13 w 436"/>
                    <a:gd name="T47" fmla="*/ 10 h 488"/>
                    <a:gd name="T48" fmla="*/ 12 w 436"/>
                    <a:gd name="T49" fmla="*/ 11 h 488"/>
                    <a:gd name="T50" fmla="*/ 11 w 436"/>
                    <a:gd name="T51" fmla="*/ 12 h 488"/>
                    <a:gd name="T52" fmla="*/ 11 w 436"/>
                    <a:gd name="T53" fmla="*/ 12 h 488"/>
                    <a:gd name="T54" fmla="*/ 10 w 436"/>
                    <a:gd name="T55" fmla="*/ 13 h 488"/>
                    <a:gd name="T56" fmla="*/ 9 w 436"/>
                    <a:gd name="T57" fmla="*/ 13 h 488"/>
                    <a:gd name="T58" fmla="*/ 9 w 436"/>
                    <a:gd name="T59" fmla="*/ 13 h 488"/>
                    <a:gd name="T60" fmla="*/ 8 w 436"/>
                    <a:gd name="T61" fmla="*/ 14 h 488"/>
                    <a:gd name="T62" fmla="*/ 8 w 436"/>
                    <a:gd name="T63" fmla="*/ 14 h 488"/>
                    <a:gd name="T64" fmla="*/ 7 w 436"/>
                    <a:gd name="T65" fmla="*/ 14 h 488"/>
                    <a:gd name="T66" fmla="*/ 6 w 436"/>
                    <a:gd name="T67" fmla="*/ 14 h 488"/>
                    <a:gd name="T68" fmla="*/ 5 w 436"/>
                    <a:gd name="T69" fmla="*/ 15 h 488"/>
                    <a:gd name="T70" fmla="*/ 5 w 436"/>
                    <a:gd name="T71" fmla="*/ 15 h 488"/>
                    <a:gd name="T72" fmla="*/ 4 w 436"/>
                    <a:gd name="T73" fmla="*/ 15 h 488"/>
                    <a:gd name="T74" fmla="*/ 3 w 436"/>
                    <a:gd name="T75" fmla="*/ 15 h 488"/>
                    <a:gd name="T76" fmla="*/ 3 w 436"/>
                    <a:gd name="T77" fmla="*/ 15 h 488"/>
                    <a:gd name="T78" fmla="*/ 2 w 436"/>
                    <a:gd name="T79" fmla="*/ 16 h 488"/>
                    <a:gd name="T80" fmla="*/ 1 w 436"/>
                    <a:gd name="T81" fmla="*/ 16 h 488"/>
                    <a:gd name="T82" fmla="*/ 0 w 436"/>
                    <a:gd name="T83" fmla="*/ 16 h 488"/>
                    <a:gd name="T84" fmla="*/ 1 w 436"/>
                    <a:gd name="T85" fmla="*/ 13 h 488"/>
                    <a:gd name="T86" fmla="*/ 2 w 436"/>
                    <a:gd name="T87" fmla="*/ 12 h 488"/>
                    <a:gd name="T88" fmla="*/ 2 w 436"/>
                    <a:gd name="T89" fmla="*/ 12 h 488"/>
                    <a:gd name="T90" fmla="*/ 4 w 436"/>
                    <a:gd name="T91" fmla="*/ 12 h 488"/>
                    <a:gd name="T92" fmla="*/ 5 w 436"/>
                    <a:gd name="T93" fmla="*/ 11 h 488"/>
                    <a:gd name="T94" fmla="*/ 6 w 436"/>
                    <a:gd name="T95" fmla="*/ 11 h 488"/>
                    <a:gd name="T96" fmla="*/ 7 w 436"/>
                    <a:gd name="T97" fmla="*/ 10 h 488"/>
                    <a:gd name="T98" fmla="*/ 7 w 436"/>
                    <a:gd name="T99" fmla="*/ 9 h 488"/>
                    <a:gd name="T100" fmla="*/ 8 w 436"/>
                    <a:gd name="T101" fmla="*/ 8 h 488"/>
                    <a:gd name="T102" fmla="*/ 8 w 436"/>
                    <a:gd name="T103" fmla="*/ 7 h 488"/>
                    <a:gd name="T104" fmla="*/ 8 w 436"/>
                    <a:gd name="T105" fmla="*/ 6 h 488"/>
                    <a:gd name="T106" fmla="*/ 7 w 436"/>
                    <a:gd name="T107" fmla="*/ 6 h 488"/>
                    <a:gd name="T108" fmla="*/ 7 w 436"/>
                    <a:gd name="T109" fmla="*/ 5 h 488"/>
                    <a:gd name="T110" fmla="*/ 6 w 436"/>
                    <a:gd name="T111" fmla="*/ 4 h 488"/>
                    <a:gd name="T112" fmla="*/ 5 w 436"/>
                    <a:gd name="T113" fmla="*/ 4 h 488"/>
                    <a:gd name="T114" fmla="*/ 4 w 436"/>
                    <a:gd name="T115" fmla="*/ 4 h 488"/>
                    <a:gd name="T116" fmla="*/ 3 w 436"/>
                    <a:gd name="T117" fmla="*/ 4 h 488"/>
                    <a:gd name="T118" fmla="*/ 2 w 436"/>
                    <a:gd name="T119" fmla="*/ 4 h 488"/>
                    <a:gd name="T120" fmla="*/ 1 w 436"/>
                    <a:gd name="T121" fmla="*/ 4 h 488"/>
                    <a:gd name="T122" fmla="*/ 1 w 436"/>
                    <a:gd name="T123" fmla="*/ 4 h 488"/>
                    <a:gd name="T124" fmla="*/ 0 w 436"/>
                    <a:gd name="T125" fmla="*/ 1 h 4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6"/>
                    <a:gd name="T190" fmla="*/ 0 h 488"/>
                    <a:gd name="T191" fmla="*/ 436 w 436"/>
                    <a:gd name="T192" fmla="*/ 488 h 4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6" h="488">
                      <a:moveTo>
                        <a:pt x="0" y="4"/>
                      </a:moveTo>
                      <a:lnTo>
                        <a:pt x="0" y="4"/>
                      </a:lnTo>
                      <a:lnTo>
                        <a:pt x="21" y="4"/>
                      </a:lnTo>
                      <a:lnTo>
                        <a:pt x="41" y="0"/>
                      </a:lnTo>
                      <a:lnTo>
                        <a:pt x="62" y="0"/>
                      </a:lnTo>
                      <a:lnTo>
                        <a:pt x="72" y="0"/>
                      </a:lnTo>
                      <a:lnTo>
                        <a:pt x="83" y="0"/>
                      </a:lnTo>
                      <a:lnTo>
                        <a:pt x="93" y="0"/>
                      </a:lnTo>
                      <a:lnTo>
                        <a:pt x="105" y="0"/>
                      </a:lnTo>
                      <a:lnTo>
                        <a:pt x="124" y="0"/>
                      </a:lnTo>
                      <a:lnTo>
                        <a:pt x="143" y="0"/>
                      </a:lnTo>
                      <a:lnTo>
                        <a:pt x="163" y="0"/>
                      </a:lnTo>
                      <a:lnTo>
                        <a:pt x="182" y="4"/>
                      </a:lnTo>
                      <a:lnTo>
                        <a:pt x="200" y="4"/>
                      </a:lnTo>
                      <a:lnTo>
                        <a:pt x="217" y="8"/>
                      </a:lnTo>
                      <a:lnTo>
                        <a:pt x="234" y="12"/>
                      </a:lnTo>
                      <a:lnTo>
                        <a:pt x="254" y="17"/>
                      </a:lnTo>
                      <a:lnTo>
                        <a:pt x="269" y="21"/>
                      </a:lnTo>
                      <a:lnTo>
                        <a:pt x="285" y="25"/>
                      </a:lnTo>
                      <a:lnTo>
                        <a:pt x="300" y="31"/>
                      </a:lnTo>
                      <a:lnTo>
                        <a:pt x="316" y="39"/>
                      </a:lnTo>
                      <a:lnTo>
                        <a:pt x="329" y="45"/>
                      </a:lnTo>
                      <a:lnTo>
                        <a:pt x="343" y="52"/>
                      </a:lnTo>
                      <a:lnTo>
                        <a:pt x="355" y="60"/>
                      </a:lnTo>
                      <a:lnTo>
                        <a:pt x="368" y="70"/>
                      </a:lnTo>
                      <a:lnTo>
                        <a:pt x="378" y="77"/>
                      </a:lnTo>
                      <a:lnTo>
                        <a:pt x="388" y="87"/>
                      </a:lnTo>
                      <a:lnTo>
                        <a:pt x="397" y="95"/>
                      </a:lnTo>
                      <a:lnTo>
                        <a:pt x="407" y="107"/>
                      </a:lnTo>
                      <a:lnTo>
                        <a:pt x="413" y="116"/>
                      </a:lnTo>
                      <a:lnTo>
                        <a:pt x="419" y="126"/>
                      </a:lnTo>
                      <a:lnTo>
                        <a:pt x="424" y="138"/>
                      </a:lnTo>
                      <a:lnTo>
                        <a:pt x="430" y="149"/>
                      </a:lnTo>
                      <a:lnTo>
                        <a:pt x="432" y="159"/>
                      </a:lnTo>
                      <a:lnTo>
                        <a:pt x="434" y="170"/>
                      </a:lnTo>
                      <a:lnTo>
                        <a:pt x="434" y="182"/>
                      </a:lnTo>
                      <a:lnTo>
                        <a:pt x="436" y="194"/>
                      </a:lnTo>
                      <a:lnTo>
                        <a:pt x="434" y="205"/>
                      </a:lnTo>
                      <a:lnTo>
                        <a:pt x="434" y="219"/>
                      </a:lnTo>
                      <a:lnTo>
                        <a:pt x="430" y="233"/>
                      </a:lnTo>
                      <a:lnTo>
                        <a:pt x="428" y="246"/>
                      </a:lnTo>
                      <a:lnTo>
                        <a:pt x="423" y="256"/>
                      </a:lnTo>
                      <a:lnTo>
                        <a:pt x="419" y="265"/>
                      </a:lnTo>
                      <a:lnTo>
                        <a:pt x="413" y="275"/>
                      </a:lnTo>
                      <a:lnTo>
                        <a:pt x="407" y="287"/>
                      </a:lnTo>
                      <a:lnTo>
                        <a:pt x="399" y="296"/>
                      </a:lnTo>
                      <a:lnTo>
                        <a:pt x="393" y="306"/>
                      </a:lnTo>
                      <a:lnTo>
                        <a:pt x="386" y="316"/>
                      </a:lnTo>
                      <a:lnTo>
                        <a:pt x="380" y="327"/>
                      </a:lnTo>
                      <a:lnTo>
                        <a:pt x="370" y="335"/>
                      </a:lnTo>
                      <a:lnTo>
                        <a:pt x="360" y="345"/>
                      </a:lnTo>
                      <a:lnTo>
                        <a:pt x="351" y="355"/>
                      </a:lnTo>
                      <a:lnTo>
                        <a:pt x="341" y="364"/>
                      </a:lnTo>
                      <a:lnTo>
                        <a:pt x="329" y="372"/>
                      </a:lnTo>
                      <a:lnTo>
                        <a:pt x="318" y="382"/>
                      </a:lnTo>
                      <a:lnTo>
                        <a:pt x="306" y="389"/>
                      </a:lnTo>
                      <a:lnTo>
                        <a:pt x="295" y="399"/>
                      </a:lnTo>
                      <a:lnTo>
                        <a:pt x="283" y="403"/>
                      </a:lnTo>
                      <a:lnTo>
                        <a:pt x="273" y="409"/>
                      </a:lnTo>
                      <a:lnTo>
                        <a:pt x="264" y="413"/>
                      </a:lnTo>
                      <a:lnTo>
                        <a:pt x="254" y="419"/>
                      </a:lnTo>
                      <a:lnTo>
                        <a:pt x="244" y="422"/>
                      </a:lnTo>
                      <a:lnTo>
                        <a:pt x="234" y="428"/>
                      </a:lnTo>
                      <a:lnTo>
                        <a:pt x="225" y="432"/>
                      </a:lnTo>
                      <a:lnTo>
                        <a:pt x="215" y="438"/>
                      </a:lnTo>
                      <a:lnTo>
                        <a:pt x="203" y="440"/>
                      </a:lnTo>
                      <a:lnTo>
                        <a:pt x="192" y="446"/>
                      </a:lnTo>
                      <a:lnTo>
                        <a:pt x="180" y="448"/>
                      </a:lnTo>
                      <a:lnTo>
                        <a:pt x="170" y="453"/>
                      </a:lnTo>
                      <a:lnTo>
                        <a:pt x="159" y="455"/>
                      </a:lnTo>
                      <a:lnTo>
                        <a:pt x="149" y="461"/>
                      </a:lnTo>
                      <a:lnTo>
                        <a:pt x="137" y="463"/>
                      </a:lnTo>
                      <a:lnTo>
                        <a:pt x="128" y="469"/>
                      </a:lnTo>
                      <a:lnTo>
                        <a:pt x="114" y="471"/>
                      </a:lnTo>
                      <a:lnTo>
                        <a:pt x="103" y="473"/>
                      </a:lnTo>
                      <a:lnTo>
                        <a:pt x="91" y="475"/>
                      </a:lnTo>
                      <a:lnTo>
                        <a:pt x="79" y="479"/>
                      </a:lnTo>
                      <a:lnTo>
                        <a:pt x="68" y="479"/>
                      </a:lnTo>
                      <a:lnTo>
                        <a:pt x="56" y="483"/>
                      </a:lnTo>
                      <a:lnTo>
                        <a:pt x="44" y="483"/>
                      </a:lnTo>
                      <a:lnTo>
                        <a:pt x="33" y="486"/>
                      </a:lnTo>
                      <a:lnTo>
                        <a:pt x="21" y="486"/>
                      </a:lnTo>
                      <a:lnTo>
                        <a:pt x="9" y="488"/>
                      </a:lnTo>
                      <a:lnTo>
                        <a:pt x="0" y="488"/>
                      </a:lnTo>
                      <a:lnTo>
                        <a:pt x="0" y="388"/>
                      </a:lnTo>
                      <a:lnTo>
                        <a:pt x="15" y="386"/>
                      </a:lnTo>
                      <a:lnTo>
                        <a:pt x="25" y="384"/>
                      </a:lnTo>
                      <a:lnTo>
                        <a:pt x="37" y="382"/>
                      </a:lnTo>
                      <a:lnTo>
                        <a:pt x="46" y="380"/>
                      </a:lnTo>
                      <a:lnTo>
                        <a:pt x="58" y="378"/>
                      </a:lnTo>
                      <a:lnTo>
                        <a:pt x="77" y="370"/>
                      </a:lnTo>
                      <a:lnTo>
                        <a:pt x="97" y="364"/>
                      </a:lnTo>
                      <a:lnTo>
                        <a:pt x="116" y="357"/>
                      </a:lnTo>
                      <a:lnTo>
                        <a:pt x="136" y="349"/>
                      </a:lnTo>
                      <a:lnTo>
                        <a:pt x="151" y="337"/>
                      </a:lnTo>
                      <a:lnTo>
                        <a:pt x="167" y="326"/>
                      </a:lnTo>
                      <a:lnTo>
                        <a:pt x="180" y="314"/>
                      </a:lnTo>
                      <a:lnTo>
                        <a:pt x="196" y="302"/>
                      </a:lnTo>
                      <a:lnTo>
                        <a:pt x="205" y="287"/>
                      </a:lnTo>
                      <a:lnTo>
                        <a:pt x="217" y="273"/>
                      </a:lnTo>
                      <a:lnTo>
                        <a:pt x="225" y="260"/>
                      </a:lnTo>
                      <a:lnTo>
                        <a:pt x="232" y="246"/>
                      </a:lnTo>
                      <a:lnTo>
                        <a:pt x="234" y="229"/>
                      </a:lnTo>
                      <a:lnTo>
                        <a:pt x="236" y="215"/>
                      </a:lnTo>
                      <a:lnTo>
                        <a:pt x="234" y="200"/>
                      </a:lnTo>
                      <a:lnTo>
                        <a:pt x="234" y="188"/>
                      </a:lnTo>
                      <a:lnTo>
                        <a:pt x="229" y="174"/>
                      </a:lnTo>
                      <a:lnTo>
                        <a:pt x="223" y="163"/>
                      </a:lnTo>
                      <a:lnTo>
                        <a:pt x="213" y="151"/>
                      </a:lnTo>
                      <a:lnTo>
                        <a:pt x="205" y="143"/>
                      </a:lnTo>
                      <a:lnTo>
                        <a:pt x="192" y="132"/>
                      </a:lnTo>
                      <a:lnTo>
                        <a:pt x="178" y="126"/>
                      </a:lnTo>
                      <a:lnTo>
                        <a:pt x="163" y="118"/>
                      </a:lnTo>
                      <a:lnTo>
                        <a:pt x="147" y="114"/>
                      </a:lnTo>
                      <a:lnTo>
                        <a:pt x="128" y="108"/>
                      </a:lnTo>
                      <a:lnTo>
                        <a:pt x="110" y="107"/>
                      </a:lnTo>
                      <a:lnTo>
                        <a:pt x="89" y="105"/>
                      </a:lnTo>
                      <a:lnTo>
                        <a:pt x="70" y="105"/>
                      </a:lnTo>
                      <a:lnTo>
                        <a:pt x="58" y="105"/>
                      </a:lnTo>
                      <a:lnTo>
                        <a:pt x="46" y="105"/>
                      </a:lnTo>
                      <a:lnTo>
                        <a:pt x="35" y="105"/>
                      </a:lnTo>
                      <a:lnTo>
                        <a:pt x="25" y="107"/>
                      </a:lnTo>
                      <a:lnTo>
                        <a:pt x="13" y="107"/>
                      </a:lnTo>
                      <a:lnTo>
                        <a:pt x="4" y="108"/>
                      </a:lnTo>
                      <a:lnTo>
                        <a:pt x="0" y="108"/>
                      </a:lnTo>
                      <a:lnTo>
                        <a:pt x="0" y="4"/>
                      </a:lnTo>
                      <a:close/>
                    </a:path>
                  </a:pathLst>
                </a:custGeom>
                <a:solidFill>
                  <a:srgbClr val="1B14A6"/>
                </a:solidFill>
                <a:ln w="8001">
                  <a:solidFill>
                    <a:srgbClr val="1B14A6"/>
                  </a:solidFill>
                  <a:round/>
                  <a:headEnd/>
                  <a:tailEnd/>
                </a:ln>
              </p:spPr>
              <p:txBody>
                <a:bodyPr/>
                <a:lstStyle/>
                <a:p>
                  <a:endParaRPr lang="fr-FR"/>
                </a:p>
              </p:txBody>
            </p:sp>
            <p:sp>
              <p:nvSpPr>
                <p:cNvPr id="65592" name="Freeform 27"/>
                <p:cNvSpPr>
                  <a:spLocks/>
                </p:cNvSpPr>
                <p:nvPr/>
              </p:nvSpPr>
              <p:spPr bwMode="auto">
                <a:xfrm>
                  <a:off x="3357" y="2100"/>
                  <a:ext cx="198" cy="245"/>
                </a:xfrm>
                <a:custGeom>
                  <a:avLst/>
                  <a:gdLst>
                    <a:gd name="T0" fmla="*/ 13 w 396"/>
                    <a:gd name="T1" fmla="*/ 4 h 490"/>
                    <a:gd name="T2" fmla="*/ 12 w 396"/>
                    <a:gd name="T3" fmla="*/ 4 h 490"/>
                    <a:gd name="T4" fmla="*/ 10 w 396"/>
                    <a:gd name="T5" fmla="*/ 4 h 490"/>
                    <a:gd name="T6" fmla="*/ 9 w 396"/>
                    <a:gd name="T7" fmla="*/ 5 h 490"/>
                    <a:gd name="T8" fmla="*/ 8 w 396"/>
                    <a:gd name="T9" fmla="*/ 6 h 490"/>
                    <a:gd name="T10" fmla="*/ 8 w 396"/>
                    <a:gd name="T11" fmla="*/ 7 h 490"/>
                    <a:gd name="T12" fmla="*/ 7 w 396"/>
                    <a:gd name="T13" fmla="*/ 8 h 490"/>
                    <a:gd name="T14" fmla="*/ 7 w 396"/>
                    <a:gd name="T15" fmla="*/ 8 h 490"/>
                    <a:gd name="T16" fmla="*/ 7 w 396"/>
                    <a:gd name="T17" fmla="*/ 9 h 490"/>
                    <a:gd name="T18" fmla="*/ 7 w 396"/>
                    <a:gd name="T19" fmla="*/ 10 h 490"/>
                    <a:gd name="T20" fmla="*/ 7 w 396"/>
                    <a:gd name="T21" fmla="*/ 11 h 490"/>
                    <a:gd name="T22" fmla="*/ 8 w 396"/>
                    <a:gd name="T23" fmla="*/ 12 h 490"/>
                    <a:gd name="T24" fmla="*/ 9 w 396"/>
                    <a:gd name="T25" fmla="*/ 12 h 490"/>
                    <a:gd name="T26" fmla="*/ 10 w 396"/>
                    <a:gd name="T27" fmla="*/ 12 h 490"/>
                    <a:gd name="T28" fmla="*/ 11 w 396"/>
                    <a:gd name="T29" fmla="*/ 12 h 490"/>
                    <a:gd name="T30" fmla="*/ 12 w 396"/>
                    <a:gd name="T31" fmla="*/ 12 h 490"/>
                    <a:gd name="T32" fmla="*/ 13 w 396"/>
                    <a:gd name="T33" fmla="*/ 12 h 490"/>
                    <a:gd name="T34" fmla="*/ 13 w 396"/>
                    <a:gd name="T35" fmla="*/ 16 h 490"/>
                    <a:gd name="T36" fmla="*/ 12 w 396"/>
                    <a:gd name="T37" fmla="*/ 16 h 490"/>
                    <a:gd name="T38" fmla="*/ 12 w 396"/>
                    <a:gd name="T39" fmla="*/ 16 h 490"/>
                    <a:gd name="T40" fmla="*/ 11 w 396"/>
                    <a:gd name="T41" fmla="*/ 16 h 490"/>
                    <a:gd name="T42" fmla="*/ 10 w 396"/>
                    <a:gd name="T43" fmla="*/ 16 h 490"/>
                    <a:gd name="T44" fmla="*/ 8 w 396"/>
                    <a:gd name="T45" fmla="*/ 16 h 490"/>
                    <a:gd name="T46" fmla="*/ 7 w 396"/>
                    <a:gd name="T47" fmla="*/ 15 h 490"/>
                    <a:gd name="T48" fmla="*/ 6 w 396"/>
                    <a:gd name="T49" fmla="*/ 15 h 490"/>
                    <a:gd name="T50" fmla="*/ 5 w 396"/>
                    <a:gd name="T51" fmla="*/ 15 h 490"/>
                    <a:gd name="T52" fmla="*/ 4 w 396"/>
                    <a:gd name="T53" fmla="*/ 14 h 490"/>
                    <a:gd name="T54" fmla="*/ 3 w 396"/>
                    <a:gd name="T55" fmla="*/ 14 h 490"/>
                    <a:gd name="T56" fmla="*/ 3 w 396"/>
                    <a:gd name="T57" fmla="*/ 14 h 490"/>
                    <a:gd name="T58" fmla="*/ 2 w 396"/>
                    <a:gd name="T59" fmla="*/ 13 h 490"/>
                    <a:gd name="T60" fmla="*/ 1 w 396"/>
                    <a:gd name="T61" fmla="*/ 12 h 490"/>
                    <a:gd name="T62" fmla="*/ 1 w 396"/>
                    <a:gd name="T63" fmla="*/ 12 h 490"/>
                    <a:gd name="T64" fmla="*/ 1 w 396"/>
                    <a:gd name="T65" fmla="*/ 11 h 490"/>
                    <a:gd name="T66" fmla="*/ 1 w 396"/>
                    <a:gd name="T67" fmla="*/ 10 h 490"/>
                    <a:gd name="T68" fmla="*/ 1 w 396"/>
                    <a:gd name="T69" fmla="*/ 10 h 490"/>
                    <a:gd name="T70" fmla="*/ 1 w 396"/>
                    <a:gd name="T71" fmla="*/ 9 h 490"/>
                    <a:gd name="T72" fmla="*/ 1 w 396"/>
                    <a:gd name="T73" fmla="*/ 8 h 490"/>
                    <a:gd name="T74" fmla="*/ 1 w 396"/>
                    <a:gd name="T75" fmla="*/ 7 h 490"/>
                    <a:gd name="T76" fmla="*/ 2 w 396"/>
                    <a:gd name="T77" fmla="*/ 6 h 490"/>
                    <a:gd name="T78" fmla="*/ 2 w 396"/>
                    <a:gd name="T79" fmla="*/ 6 h 490"/>
                    <a:gd name="T80" fmla="*/ 3 w 396"/>
                    <a:gd name="T81" fmla="*/ 5 h 490"/>
                    <a:gd name="T82" fmla="*/ 3 w 396"/>
                    <a:gd name="T83" fmla="*/ 4 h 490"/>
                    <a:gd name="T84" fmla="*/ 4 w 396"/>
                    <a:gd name="T85" fmla="*/ 4 h 490"/>
                    <a:gd name="T86" fmla="*/ 5 w 396"/>
                    <a:gd name="T87" fmla="*/ 3 h 490"/>
                    <a:gd name="T88" fmla="*/ 6 w 396"/>
                    <a:gd name="T89" fmla="*/ 3 h 490"/>
                    <a:gd name="T90" fmla="*/ 7 w 396"/>
                    <a:gd name="T91" fmla="*/ 2 h 490"/>
                    <a:gd name="T92" fmla="*/ 9 w 396"/>
                    <a:gd name="T93" fmla="*/ 2 h 490"/>
                    <a:gd name="T94" fmla="*/ 10 w 396"/>
                    <a:gd name="T95" fmla="*/ 1 h 490"/>
                    <a:gd name="T96" fmla="*/ 11 w 396"/>
                    <a:gd name="T97" fmla="*/ 1 h 490"/>
                    <a:gd name="T98" fmla="*/ 12 w 396"/>
                    <a:gd name="T99" fmla="*/ 1 h 490"/>
                    <a:gd name="T100" fmla="*/ 13 w 396"/>
                    <a:gd name="T101" fmla="*/ 4 h 4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6"/>
                    <a:gd name="T154" fmla="*/ 0 h 490"/>
                    <a:gd name="T155" fmla="*/ 396 w 396"/>
                    <a:gd name="T156" fmla="*/ 490 h 4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6" h="490">
                      <a:moveTo>
                        <a:pt x="396" y="104"/>
                      </a:moveTo>
                      <a:lnTo>
                        <a:pt x="388" y="106"/>
                      </a:lnTo>
                      <a:lnTo>
                        <a:pt x="378" y="110"/>
                      </a:lnTo>
                      <a:lnTo>
                        <a:pt x="357" y="114"/>
                      </a:lnTo>
                      <a:lnTo>
                        <a:pt x="338" y="122"/>
                      </a:lnTo>
                      <a:lnTo>
                        <a:pt x="320" y="128"/>
                      </a:lnTo>
                      <a:lnTo>
                        <a:pt x="303" y="139"/>
                      </a:lnTo>
                      <a:lnTo>
                        <a:pt x="285" y="147"/>
                      </a:lnTo>
                      <a:lnTo>
                        <a:pt x="270" y="159"/>
                      </a:lnTo>
                      <a:lnTo>
                        <a:pt x="254" y="170"/>
                      </a:lnTo>
                      <a:lnTo>
                        <a:pt x="243" y="184"/>
                      </a:lnTo>
                      <a:lnTo>
                        <a:pt x="229" y="196"/>
                      </a:lnTo>
                      <a:lnTo>
                        <a:pt x="219" y="211"/>
                      </a:lnTo>
                      <a:lnTo>
                        <a:pt x="212" y="225"/>
                      </a:lnTo>
                      <a:lnTo>
                        <a:pt x="208" y="242"/>
                      </a:lnTo>
                      <a:lnTo>
                        <a:pt x="202" y="256"/>
                      </a:lnTo>
                      <a:lnTo>
                        <a:pt x="200" y="269"/>
                      </a:lnTo>
                      <a:lnTo>
                        <a:pt x="200" y="283"/>
                      </a:lnTo>
                      <a:lnTo>
                        <a:pt x="204" y="298"/>
                      </a:lnTo>
                      <a:lnTo>
                        <a:pt x="206" y="310"/>
                      </a:lnTo>
                      <a:lnTo>
                        <a:pt x="213" y="322"/>
                      </a:lnTo>
                      <a:lnTo>
                        <a:pt x="221" y="333"/>
                      </a:lnTo>
                      <a:lnTo>
                        <a:pt x="233" y="345"/>
                      </a:lnTo>
                      <a:lnTo>
                        <a:pt x="245" y="353"/>
                      </a:lnTo>
                      <a:lnTo>
                        <a:pt x="258" y="360"/>
                      </a:lnTo>
                      <a:lnTo>
                        <a:pt x="272" y="366"/>
                      </a:lnTo>
                      <a:lnTo>
                        <a:pt x="289" y="374"/>
                      </a:lnTo>
                      <a:lnTo>
                        <a:pt x="307" y="378"/>
                      </a:lnTo>
                      <a:lnTo>
                        <a:pt x="326" y="382"/>
                      </a:lnTo>
                      <a:lnTo>
                        <a:pt x="336" y="382"/>
                      </a:lnTo>
                      <a:lnTo>
                        <a:pt x="347" y="384"/>
                      </a:lnTo>
                      <a:lnTo>
                        <a:pt x="359" y="384"/>
                      </a:lnTo>
                      <a:lnTo>
                        <a:pt x="371" y="385"/>
                      </a:lnTo>
                      <a:lnTo>
                        <a:pt x="390" y="384"/>
                      </a:lnTo>
                      <a:lnTo>
                        <a:pt x="396" y="384"/>
                      </a:lnTo>
                      <a:lnTo>
                        <a:pt x="396" y="484"/>
                      </a:lnTo>
                      <a:lnTo>
                        <a:pt x="394" y="484"/>
                      </a:lnTo>
                      <a:lnTo>
                        <a:pt x="382" y="486"/>
                      </a:lnTo>
                      <a:lnTo>
                        <a:pt x="371" y="486"/>
                      </a:lnTo>
                      <a:lnTo>
                        <a:pt x="359" y="488"/>
                      </a:lnTo>
                      <a:lnTo>
                        <a:pt x="347" y="488"/>
                      </a:lnTo>
                      <a:lnTo>
                        <a:pt x="336" y="490"/>
                      </a:lnTo>
                      <a:lnTo>
                        <a:pt x="314" y="488"/>
                      </a:lnTo>
                      <a:lnTo>
                        <a:pt x="295" y="488"/>
                      </a:lnTo>
                      <a:lnTo>
                        <a:pt x="274" y="486"/>
                      </a:lnTo>
                      <a:lnTo>
                        <a:pt x="256" y="484"/>
                      </a:lnTo>
                      <a:lnTo>
                        <a:pt x="237" y="480"/>
                      </a:lnTo>
                      <a:lnTo>
                        <a:pt x="219" y="477"/>
                      </a:lnTo>
                      <a:lnTo>
                        <a:pt x="202" y="473"/>
                      </a:lnTo>
                      <a:lnTo>
                        <a:pt x="186" y="471"/>
                      </a:lnTo>
                      <a:lnTo>
                        <a:pt x="169" y="465"/>
                      </a:lnTo>
                      <a:lnTo>
                        <a:pt x="151" y="459"/>
                      </a:lnTo>
                      <a:lnTo>
                        <a:pt x="136" y="453"/>
                      </a:lnTo>
                      <a:lnTo>
                        <a:pt x="122" y="448"/>
                      </a:lnTo>
                      <a:lnTo>
                        <a:pt x="109" y="440"/>
                      </a:lnTo>
                      <a:lnTo>
                        <a:pt x="95" y="434"/>
                      </a:lnTo>
                      <a:lnTo>
                        <a:pt x="84" y="426"/>
                      </a:lnTo>
                      <a:lnTo>
                        <a:pt x="72" y="418"/>
                      </a:lnTo>
                      <a:lnTo>
                        <a:pt x="60" y="409"/>
                      </a:lnTo>
                      <a:lnTo>
                        <a:pt x="49" y="399"/>
                      </a:lnTo>
                      <a:lnTo>
                        <a:pt x="39" y="389"/>
                      </a:lnTo>
                      <a:lnTo>
                        <a:pt x="31" y="380"/>
                      </a:lnTo>
                      <a:lnTo>
                        <a:pt x="23" y="368"/>
                      </a:lnTo>
                      <a:lnTo>
                        <a:pt x="18" y="358"/>
                      </a:lnTo>
                      <a:lnTo>
                        <a:pt x="12" y="349"/>
                      </a:lnTo>
                      <a:lnTo>
                        <a:pt x="10" y="339"/>
                      </a:lnTo>
                      <a:lnTo>
                        <a:pt x="4" y="325"/>
                      </a:lnTo>
                      <a:lnTo>
                        <a:pt x="2" y="314"/>
                      </a:lnTo>
                      <a:lnTo>
                        <a:pt x="0" y="302"/>
                      </a:lnTo>
                      <a:lnTo>
                        <a:pt x="2" y="291"/>
                      </a:lnTo>
                      <a:lnTo>
                        <a:pt x="2" y="277"/>
                      </a:lnTo>
                      <a:lnTo>
                        <a:pt x="4" y="265"/>
                      </a:lnTo>
                      <a:lnTo>
                        <a:pt x="6" y="254"/>
                      </a:lnTo>
                      <a:lnTo>
                        <a:pt x="12" y="242"/>
                      </a:lnTo>
                      <a:lnTo>
                        <a:pt x="14" y="229"/>
                      </a:lnTo>
                      <a:lnTo>
                        <a:pt x="20" y="215"/>
                      </a:lnTo>
                      <a:lnTo>
                        <a:pt x="25" y="201"/>
                      </a:lnTo>
                      <a:lnTo>
                        <a:pt x="33" y="190"/>
                      </a:lnTo>
                      <a:lnTo>
                        <a:pt x="41" y="178"/>
                      </a:lnTo>
                      <a:lnTo>
                        <a:pt x="51" y="166"/>
                      </a:lnTo>
                      <a:lnTo>
                        <a:pt x="60" y="155"/>
                      </a:lnTo>
                      <a:lnTo>
                        <a:pt x="72" y="145"/>
                      </a:lnTo>
                      <a:lnTo>
                        <a:pt x="84" y="134"/>
                      </a:lnTo>
                      <a:lnTo>
                        <a:pt x="95" y="122"/>
                      </a:lnTo>
                      <a:lnTo>
                        <a:pt x="109" y="112"/>
                      </a:lnTo>
                      <a:lnTo>
                        <a:pt x="124" y="103"/>
                      </a:lnTo>
                      <a:lnTo>
                        <a:pt x="138" y="91"/>
                      </a:lnTo>
                      <a:lnTo>
                        <a:pt x="153" y="83"/>
                      </a:lnTo>
                      <a:lnTo>
                        <a:pt x="171" y="73"/>
                      </a:lnTo>
                      <a:lnTo>
                        <a:pt x="190" y="66"/>
                      </a:lnTo>
                      <a:lnTo>
                        <a:pt x="206" y="56"/>
                      </a:lnTo>
                      <a:lnTo>
                        <a:pt x="223" y="48"/>
                      </a:lnTo>
                      <a:lnTo>
                        <a:pt x="241" y="41"/>
                      </a:lnTo>
                      <a:lnTo>
                        <a:pt x="260" y="35"/>
                      </a:lnTo>
                      <a:lnTo>
                        <a:pt x="277" y="27"/>
                      </a:lnTo>
                      <a:lnTo>
                        <a:pt x="297" y="21"/>
                      </a:lnTo>
                      <a:lnTo>
                        <a:pt x="316" y="17"/>
                      </a:lnTo>
                      <a:lnTo>
                        <a:pt x="338" y="13"/>
                      </a:lnTo>
                      <a:lnTo>
                        <a:pt x="355" y="8"/>
                      </a:lnTo>
                      <a:lnTo>
                        <a:pt x="376" y="4"/>
                      </a:lnTo>
                      <a:lnTo>
                        <a:pt x="396" y="0"/>
                      </a:lnTo>
                      <a:lnTo>
                        <a:pt x="396" y="104"/>
                      </a:lnTo>
                      <a:close/>
                    </a:path>
                  </a:pathLst>
                </a:custGeom>
                <a:solidFill>
                  <a:srgbClr val="1B14A6"/>
                </a:solidFill>
                <a:ln w="8001">
                  <a:solidFill>
                    <a:srgbClr val="1B14A6"/>
                  </a:solidFill>
                  <a:round/>
                  <a:headEnd/>
                  <a:tailEnd/>
                </a:ln>
              </p:spPr>
              <p:txBody>
                <a:bodyPr/>
                <a:lstStyle/>
                <a:p>
                  <a:endParaRPr lang="fr-FR"/>
                </a:p>
              </p:txBody>
            </p:sp>
            <p:sp>
              <p:nvSpPr>
                <p:cNvPr id="65593" name="Freeform 28"/>
                <p:cNvSpPr>
                  <a:spLocks/>
                </p:cNvSpPr>
                <p:nvPr/>
              </p:nvSpPr>
              <p:spPr bwMode="auto">
                <a:xfrm>
                  <a:off x="3774" y="2098"/>
                  <a:ext cx="295" cy="247"/>
                </a:xfrm>
                <a:custGeom>
                  <a:avLst/>
                  <a:gdLst>
                    <a:gd name="T0" fmla="*/ 9 w 590"/>
                    <a:gd name="T1" fmla="*/ 13 h 494"/>
                    <a:gd name="T2" fmla="*/ 10 w 590"/>
                    <a:gd name="T3" fmla="*/ 13 h 494"/>
                    <a:gd name="T4" fmla="*/ 10 w 590"/>
                    <a:gd name="T5" fmla="*/ 12 h 494"/>
                    <a:gd name="T6" fmla="*/ 12 w 590"/>
                    <a:gd name="T7" fmla="*/ 12 h 494"/>
                    <a:gd name="T8" fmla="*/ 12 w 590"/>
                    <a:gd name="T9" fmla="*/ 11 h 494"/>
                    <a:gd name="T10" fmla="*/ 10 w 590"/>
                    <a:gd name="T11" fmla="*/ 10 h 494"/>
                    <a:gd name="T12" fmla="*/ 9 w 590"/>
                    <a:gd name="T13" fmla="*/ 9 h 494"/>
                    <a:gd name="T14" fmla="*/ 7 w 590"/>
                    <a:gd name="T15" fmla="*/ 9 h 494"/>
                    <a:gd name="T16" fmla="*/ 5 w 590"/>
                    <a:gd name="T17" fmla="*/ 8 h 494"/>
                    <a:gd name="T18" fmla="*/ 4 w 590"/>
                    <a:gd name="T19" fmla="*/ 7 h 494"/>
                    <a:gd name="T20" fmla="*/ 3 w 590"/>
                    <a:gd name="T21" fmla="*/ 6 h 494"/>
                    <a:gd name="T22" fmla="*/ 3 w 590"/>
                    <a:gd name="T23" fmla="*/ 4 h 494"/>
                    <a:gd name="T24" fmla="*/ 4 w 590"/>
                    <a:gd name="T25" fmla="*/ 3 h 494"/>
                    <a:gd name="T26" fmla="*/ 5 w 590"/>
                    <a:gd name="T27" fmla="*/ 2 h 494"/>
                    <a:gd name="T28" fmla="*/ 7 w 590"/>
                    <a:gd name="T29" fmla="*/ 1 h 494"/>
                    <a:gd name="T30" fmla="*/ 8 w 590"/>
                    <a:gd name="T31" fmla="*/ 1 h 494"/>
                    <a:gd name="T32" fmla="*/ 9 w 590"/>
                    <a:gd name="T33" fmla="*/ 1 h 494"/>
                    <a:gd name="T34" fmla="*/ 10 w 590"/>
                    <a:gd name="T35" fmla="*/ 1 h 494"/>
                    <a:gd name="T36" fmla="*/ 11 w 590"/>
                    <a:gd name="T37" fmla="*/ 0 h 494"/>
                    <a:gd name="T38" fmla="*/ 13 w 590"/>
                    <a:gd name="T39" fmla="*/ 0 h 494"/>
                    <a:gd name="T40" fmla="*/ 14 w 590"/>
                    <a:gd name="T41" fmla="*/ 0 h 494"/>
                    <a:gd name="T42" fmla="*/ 15 w 590"/>
                    <a:gd name="T43" fmla="*/ 1 h 494"/>
                    <a:gd name="T44" fmla="*/ 16 w 590"/>
                    <a:gd name="T45" fmla="*/ 1 h 494"/>
                    <a:gd name="T46" fmla="*/ 17 w 590"/>
                    <a:gd name="T47" fmla="*/ 1 h 494"/>
                    <a:gd name="T48" fmla="*/ 18 w 590"/>
                    <a:gd name="T49" fmla="*/ 1 h 494"/>
                    <a:gd name="T50" fmla="*/ 17 w 590"/>
                    <a:gd name="T51" fmla="*/ 4 h 494"/>
                    <a:gd name="T52" fmla="*/ 16 w 590"/>
                    <a:gd name="T53" fmla="*/ 4 h 494"/>
                    <a:gd name="T54" fmla="*/ 15 w 590"/>
                    <a:gd name="T55" fmla="*/ 4 h 494"/>
                    <a:gd name="T56" fmla="*/ 14 w 590"/>
                    <a:gd name="T57" fmla="*/ 3 h 494"/>
                    <a:gd name="T58" fmla="*/ 13 w 590"/>
                    <a:gd name="T59" fmla="*/ 3 h 494"/>
                    <a:gd name="T60" fmla="*/ 11 w 590"/>
                    <a:gd name="T61" fmla="*/ 3 h 494"/>
                    <a:gd name="T62" fmla="*/ 10 w 590"/>
                    <a:gd name="T63" fmla="*/ 4 h 494"/>
                    <a:gd name="T64" fmla="*/ 9 w 590"/>
                    <a:gd name="T65" fmla="*/ 4 h 494"/>
                    <a:gd name="T66" fmla="*/ 9 w 590"/>
                    <a:gd name="T67" fmla="*/ 5 h 494"/>
                    <a:gd name="T68" fmla="*/ 10 w 590"/>
                    <a:gd name="T69" fmla="*/ 6 h 494"/>
                    <a:gd name="T70" fmla="*/ 14 w 590"/>
                    <a:gd name="T71" fmla="*/ 7 h 494"/>
                    <a:gd name="T72" fmla="*/ 15 w 590"/>
                    <a:gd name="T73" fmla="*/ 8 h 494"/>
                    <a:gd name="T74" fmla="*/ 17 w 590"/>
                    <a:gd name="T75" fmla="*/ 8 h 494"/>
                    <a:gd name="T76" fmla="*/ 17 w 590"/>
                    <a:gd name="T77" fmla="*/ 9 h 494"/>
                    <a:gd name="T78" fmla="*/ 18 w 590"/>
                    <a:gd name="T79" fmla="*/ 10 h 494"/>
                    <a:gd name="T80" fmla="*/ 17 w 590"/>
                    <a:gd name="T81" fmla="*/ 12 h 494"/>
                    <a:gd name="T82" fmla="*/ 16 w 590"/>
                    <a:gd name="T83" fmla="*/ 13 h 494"/>
                    <a:gd name="T84" fmla="*/ 15 w 590"/>
                    <a:gd name="T85" fmla="*/ 14 h 494"/>
                    <a:gd name="T86" fmla="*/ 15 w 590"/>
                    <a:gd name="T87" fmla="*/ 14 h 494"/>
                    <a:gd name="T88" fmla="*/ 14 w 590"/>
                    <a:gd name="T89" fmla="*/ 15 h 494"/>
                    <a:gd name="T90" fmla="*/ 12 w 590"/>
                    <a:gd name="T91" fmla="*/ 15 h 494"/>
                    <a:gd name="T92" fmla="*/ 11 w 590"/>
                    <a:gd name="T93" fmla="*/ 15 h 494"/>
                    <a:gd name="T94" fmla="*/ 10 w 590"/>
                    <a:gd name="T95" fmla="*/ 16 h 494"/>
                    <a:gd name="T96" fmla="*/ 8 w 590"/>
                    <a:gd name="T97" fmla="*/ 16 h 494"/>
                    <a:gd name="T98" fmla="*/ 7 w 590"/>
                    <a:gd name="T99" fmla="*/ 16 h 494"/>
                    <a:gd name="T100" fmla="*/ 6 w 590"/>
                    <a:gd name="T101" fmla="*/ 16 h 494"/>
                    <a:gd name="T102" fmla="*/ 5 w 590"/>
                    <a:gd name="T103" fmla="*/ 16 h 494"/>
                    <a:gd name="T104" fmla="*/ 3 w 590"/>
                    <a:gd name="T105" fmla="*/ 16 h 494"/>
                    <a:gd name="T106" fmla="*/ 2 w 590"/>
                    <a:gd name="T107" fmla="*/ 16 h 494"/>
                    <a:gd name="T108" fmla="*/ 1 w 590"/>
                    <a:gd name="T109" fmla="*/ 15 h 494"/>
                    <a:gd name="T110" fmla="*/ 2 w 590"/>
                    <a:gd name="T111" fmla="*/ 11 h 494"/>
                    <a:gd name="T112" fmla="*/ 3 w 590"/>
                    <a:gd name="T113" fmla="*/ 12 h 494"/>
                    <a:gd name="T114" fmla="*/ 4 w 590"/>
                    <a:gd name="T115" fmla="*/ 12 h 494"/>
                    <a:gd name="T116" fmla="*/ 5 w 590"/>
                    <a:gd name="T117" fmla="*/ 13 h 494"/>
                    <a:gd name="T118" fmla="*/ 6 w 590"/>
                    <a:gd name="T119" fmla="*/ 13 h 494"/>
                    <a:gd name="T120" fmla="*/ 8 w 590"/>
                    <a:gd name="T121" fmla="*/ 13 h 4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0"/>
                    <a:gd name="T184" fmla="*/ 0 h 494"/>
                    <a:gd name="T185" fmla="*/ 590 w 590"/>
                    <a:gd name="T186" fmla="*/ 494 h 4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0" h="494">
                      <a:moveTo>
                        <a:pt x="235" y="395"/>
                      </a:moveTo>
                      <a:lnTo>
                        <a:pt x="246" y="393"/>
                      </a:lnTo>
                      <a:lnTo>
                        <a:pt x="258" y="393"/>
                      </a:lnTo>
                      <a:lnTo>
                        <a:pt x="270" y="391"/>
                      </a:lnTo>
                      <a:lnTo>
                        <a:pt x="281" y="391"/>
                      </a:lnTo>
                      <a:lnTo>
                        <a:pt x="291" y="388"/>
                      </a:lnTo>
                      <a:lnTo>
                        <a:pt x="301" y="386"/>
                      </a:lnTo>
                      <a:lnTo>
                        <a:pt x="310" y="384"/>
                      </a:lnTo>
                      <a:lnTo>
                        <a:pt x="320" y="382"/>
                      </a:lnTo>
                      <a:lnTo>
                        <a:pt x="334" y="374"/>
                      </a:lnTo>
                      <a:lnTo>
                        <a:pt x="345" y="366"/>
                      </a:lnTo>
                      <a:lnTo>
                        <a:pt x="353" y="358"/>
                      </a:lnTo>
                      <a:lnTo>
                        <a:pt x="361" y="351"/>
                      </a:lnTo>
                      <a:lnTo>
                        <a:pt x="361" y="337"/>
                      </a:lnTo>
                      <a:lnTo>
                        <a:pt x="357" y="327"/>
                      </a:lnTo>
                      <a:lnTo>
                        <a:pt x="347" y="318"/>
                      </a:lnTo>
                      <a:lnTo>
                        <a:pt x="336" y="310"/>
                      </a:lnTo>
                      <a:lnTo>
                        <a:pt x="318" y="302"/>
                      </a:lnTo>
                      <a:lnTo>
                        <a:pt x="299" y="295"/>
                      </a:lnTo>
                      <a:lnTo>
                        <a:pt x="287" y="289"/>
                      </a:lnTo>
                      <a:lnTo>
                        <a:pt x="275" y="285"/>
                      </a:lnTo>
                      <a:lnTo>
                        <a:pt x="262" y="281"/>
                      </a:lnTo>
                      <a:lnTo>
                        <a:pt x="250" y="277"/>
                      </a:lnTo>
                      <a:lnTo>
                        <a:pt x="204" y="260"/>
                      </a:lnTo>
                      <a:lnTo>
                        <a:pt x="186" y="252"/>
                      </a:lnTo>
                      <a:lnTo>
                        <a:pt x="171" y="244"/>
                      </a:lnTo>
                      <a:lnTo>
                        <a:pt x="155" y="236"/>
                      </a:lnTo>
                      <a:lnTo>
                        <a:pt x="144" y="231"/>
                      </a:lnTo>
                      <a:lnTo>
                        <a:pt x="130" y="223"/>
                      </a:lnTo>
                      <a:lnTo>
                        <a:pt x="120" y="215"/>
                      </a:lnTo>
                      <a:lnTo>
                        <a:pt x="111" y="207"/>
                      </a:lnTo>
                      <a:lnTo>
                        <a:pt x="105" y="200"/>
                      </a:lnTo>
                      <a:lnTo>
                        <a:pt x="93" y="182"/>
                      </a:lnTo>
                      <a:lnTo>
                        <a:pt x="87" y="165"/>
                      </a:lnTo>
                      <a:lnTo>
                        <a:pt x="87" y="145"/>
                      </a:lnTo>
                      <a:lnTo>
                        <a:pt x="93" y="128"/>
                      </a:lnTo>
                      <a:lnTo>
                        <a:pt x="97" y="112"/>
                      </a:lnTo>
                      <a:lnTo>
                        <a:pt x="105" y="99"/>
                      </a:lnTo>
                      <a:lnTo>
                        <a:pt x="114" y="87"/>
                      </a:lnTo>
                      <a:lnTo>
                        <a:pt x="126" y="76"/>
                      </a:lnTo>
                      <a:lnTo>
                        <a:pt x="138" y="64"/>
                      </a:lnTo>
                      <a:lnTo>
                        <a:pt x="155" y="52"/>
                      </a:lnTo>
                      <a:lnTo>
                        <a:pt x="173" y="43"/>
                      </a:lnTo>
                      <a:lnTo>
                        <a:pt x="194" y="35"/>
                      </a:lnTo>
                      <a:lnTo>
                        <a:pt x="202" y="29"/>
                      </a:lnTo>
                      <a:lnTo>
                        <a:pt x="211" y="25"/>
                      </a:lnTo>
                      <a:lnTo>
                        <a:pt x="223" y="21"/>
                      </a:lnTo>
                      <a:lnTo>
                        <a:pt x="235" y="19"/>
                      </a:lnTo>
                      <a:lnTo>
                        <a:pt x="246" y="15"/>
                      </a:lnTo>
                      <a:lnTo>
                        <a:pt x="258" y="13"/>
                      </a:lnTo>
                      <a:lnTo>
                        <a:pt x="270" y="10"/>
                      </a:lnTo>
                      <a:lnTo>
                        <a:pt x="283" y="8"/>
                      </a:lnTo>
                      <a:lnTo>
                        <a:pt x="295" y="4"/>
                      </a:lnTo>
                      <a:lnTo>
                        <a:pt x="308" y="2"/>
                      </a:lnTo>
                      <a:lnTo>
                        <a:pt x="322" y="0"/>
                      </a:lnTo>
                      <a:lnTo>
                        <a:pt x="336" y="0"/>
                      </a:lnTo>
                      <a:lnTo>
                        <a:pt x="349" y="0"/>
                      </a:lnTo>
                      <a:lnTo>
                        <a:pt x="365" y="0"/>
                      </a:lnTo>
                      <a:lnTo>
                        <a:pt x="378" y="0"/>
                      </a:lnTo>
                      <a:lnTo>
                        <a:pt x="396" y="0"/>
                      </a:lnTo>
                      <a:lnTo>
                        <a:pt x="405" y="0"/>
                      </a:lnTo>
                      <a:lnTo>
                        <a:pt x="417" y="0"/>
                      </a:lnTo>
                      <a:lnTo>
                        <a:pt x="429" y="0"/>
                      </a:lnTo>
                      <a:lnTo>
                        <a:pt x="440" y="0"/>
                      </a:lnTo>
                      <a:lnTo>
                        <a:pt x="452" y="0"/>
                      </a:lnTo>
                      <a:lnTo>
                        <a:pt x="464" y="2"/>
                      </a:lnTo>
                      <a:lnTo>
                        <a:pt x="475" y="4"/>
                      </a:lnTo>
                      <a:lnTo>
                        <a:pt x="489" y="6"/>
                      </a:lnTo>
                      <a:lnTo>
                        <a:pt x="500" y="6"/>
                      </a:lnTo>
                      <a:lnTo>
                        <a:pt x="512" y="8"/>
                      </a:lnTo>
                      <a:lnTo>
                        <a:pt x="524" y="10"/>
                      </a:lnTo>
                      <a:lnTo>
                        <a:pt x="537" y="12"/>
                      </a:lnTo>
                      <a:lnTo>
                        <a:pt x="549" y="13"/>
                      </a:lnTo>
                      <a:lnTo>
                        <a:pt x="562" y="17"/>
                      </a:lnTo>
                      <a:lnTo>
                        <a:pt x="576" y="19"/>
                      </a:lnTo>
                      <a:lnTo>
                        <a:pt x="590" y="23"/>
                      </a:lnTo>
                      <a:lnTo>
                        <a:pt x="553" y="132"/>
                      </a:lnTo>
                      <a:lnTo>
                        <a:pt x="537" y="126"/>
                      </a:lnTo>
                      <a:lnTo>
                        <a:pt x="524" y="120"/>
                      </a:lnTo>
                      <a:lnTo>
                        <a:pt x="510" y="114"/>
                      </a:lnTo>
                      <a:lnTo>
                        <a:pt x="498" y="110"/>
                      </a:lnTo>
                      <a:lnTo>
                        <a:pt x="485" y="105"/>
                      </a:lnTo>
                      <a:lnTo>
                        <a:pt x="473" y="103"/>
                      </a:lnTo>
                      <a:lnTo>
                        <a:pt x="462" y="99"/>
                      </a:lnTo>
                      <a:lnTo>
                        <a:pt x="450" y="97"/>
                      </a:lnTo>
                      <a:lnTo>
                        <a:pt x="438" y="93"/>
                      </a:lnTo>
                      <a:lnTo>
                        <a:pt x="427" y="91"/>
                      </a:lnTo>
                      <a:lnTo>
                        <a:pt x="415" y="89"/>
                      </a:lnTo>
                      <a:lnTo>
                        <a:pt x="405" y="89"/>
                      </a:lnTo>
                      <a:lnTo>
                        <a:pt x="386" y="87"/>
                      </a:lnTo>
                      <a:lnTo>
                        <a:pt x="370" y="87"/>
                      </a:lnTo>
                      <a:lnTo>
                        <a:pt x="349" y="87"/>
                      </a:lnTo>
                      <a:lnTo>
                        <a:pt x="332" y="89"/>
                      </a:lnTo>
                      <a:lnTo>
                        <a:pt x="314" y="91"/>
                      </a:lnTo>
                      <a:lnTo>
                        <a:pt x="303" y="97"/>
                      </a:lnTo>
                      <a:lnTo>
                        <a:pt x="289" y="101"/>
                      </a:lnTo>
                      <a:lnTo>
                        <a:pt x="281" y="107"/>
                      </a:lnTo>
                      <a:lnTo>
                        <a:pt x="274" y="114"/>
                      </a:lnTo>
                      <a:lnTo>
                        <a:pt x="272" y="124"/>
                      </a:lnTo>
                      <a:lnTo>
                        <a:pt x="270" y="136"/>
                      </a:lnTo>
                      <a:lnTo>
                        <a:pt x="277" y="147"/>
                      </a:lnTo>
                      <a:lnTo>
                        <a:pt x="281" y="151"/>
                      </a:lnTo>
                      <a:lnTo>
                        <a:pt x="289" y="157"/>
                      </a:lnTo>
                      <a:lnTo>
                        <a:pt x="299" y="161"/>
                      </a:lnTo>
                      <a:lnTo>
                        <a:pt x="312" y="167"/>
                      </a:lnTo>
                      <a:lnTo>
                        <a:pt x="396" y="198"/>
                      </a:lnTo>
                      <a:lnTo>
                        <a:pt x="413" y="203"/>
                      </a:lnTo>
                      <a:lnTo>
                        <a:pt x="431" y="209"/>
                      </a:lnTo>
                      <a:lnTo>
                        <a:pt x="448" y="215"/>
                      </a:lnTo>
                      <a:lnTo>
                        <a:pt x="466" y="223"/>
                      </a:lnTo>
                      <a:lnTo>
                        <a:pt x="479" y="229"/>
                      </a:lnTo>
                      <a:lnTo>
                        <a:pt x="495" y="238"/>
                      </a:lnTo>
                      <a:lnTo>
                        <a:pt x="506" y="246"/>
                      </a:lnTo>
                      <a:lnTo>
                        <a:pt x="518" y="256"/>
                      </a:lnTo>
                      <a:lnTo>
                        <a:pt x="526" y="264"/>
                      </a:lnTo>
                      <a:lnTo>
                        <a:pt x="533" y="273"/>
                      </a:lnTo>
                      <a:lnTo>
                        <a:pt x="539" y="281"/>
                      </a:lnTo>
                      <a:lnTo>
                        <a:pt x="545" y="293"/>
                      </a:lnTo>
                      <a:lnTo>
                        <a:pt x="547" y="304"/>
                      </a:lnTo>
                      <a:lnTo>
                        <a:pt x="549" y="316"/>
                      </a:lnTo>
                      <a:lnTo>
                        <a:pt x="547" y="327"/>
                      </a:lnTo>
                      <a:lnTo>
                        <a:pt x="545" y="343"/>
                      </a:lnTo>
                      <a:lnTo>
                        <a:pt x="537" y="357"/>
                      </a:lnTo>
                      <a:lnTo>
                        <a:pt x="528" y="372"/>
                      </a:lnTo>
                      <a:lnTo>
                        <a:pt x="516" y="386"/>
                      </a:lnTo>
                      <a:lnTo>
                        <a:pt x="504" y="401"/>
                      </a:lnTo>
                      <a:lnTo>
                        <a:pt x="495" y="407"/>
                      </a:lnTo>
                      <a:lnTo>
                        <a:pt x="487" y="413"/>
                      </a:lnTo>
                      <a:lnTo>
                        <a:pt x="477" y="419"/>
                      </a:lnTo>
                      <a:lnTo>
                        <a:pt x="469" y="426"/>
                      </a:lnTo>
                      <a:lnTo>
                        <a:pt x="460" y="432"/>
                      </a:lnTo>
                      <a:lnTo>
                        <a:pt x="450" y="438"/>
                      </a:lnTo>
                      <a:lnTo>
                        <a:pt x="440" y="444"/>
                      </a:lnTo>
                      <a:lnTo>
                        <a:pt x="431" y="450"/>
                      </a:lnTo>
                      <a:lnTo>
                        <a:pt x="417" y="453"/>
                      </a:lnTo>
                      <a:lnTo>
                        <a:pt x="405" y="457"/>
                      </a:lnTo>
                      <a:lnTo>
                        <a:pt x="394" y="461"/>
                      </a:lnTo>
                      <a:lnTo>
                        <a:pt x="382" y="467"/>
                      </a:lnTo>
                      <a:lnTo>
                        <a:pt x="369" y="469"/>
                      </a:lnTo>
                      <a:lnTo>
                        <a:pt x="355" y="473"/>
                      </a:lnTo>
                      <a:lnTo>
                        <a:pt x="341" y="477"/>
                      </a:lnTo>
                      <a:lnTo>
                        <a:pt x="328" y="481"/>
                      </a:lnTo>
                      <a:lnTo>
                        <a:pt x="312" y="483"/>
                      </a:lnTo>
                      <a:lnTo>
                        <a:pt x="297" y="484"/>
                      </a:lnTo>
                      <a:lnTo>
                        <a:pt x="281" y="486"/>
                      </a:lnTo>
                      <a:lnTo>
                        <a:pt x="268" y="490"/>
                      </a:lnTo>
                      <a:lnTo>
                        <a:pt x="250" y="490"/>
                      </a:lnTo>
                      <a:lnTo>
                        <a:pt x="235" y="492"/>
                      </a:lnTo>
                      <a:lnTo>
                        <a:pt x="219" y="492"/>
                      </a:lnTo>
                      <a:lnTo>
                        <a:pt x="204" y="494"/>
                      </a:lnTo>
                      <a:lnTo>
                        <a:pt x="190" y="492"/>
                      </a:lnTo>
                      <a:lnTo>
                        <a:pt x="178" y="492"/>
                      </a:lnTo>
                      <a:lnTo>
                        <a:pt x="167" y="492"/>
                      </a:lnTo>
                      <a:lnTo>
                        <a:pt x="155" y="492"/>
                      </a:lnTo>
                      <a:lnTo>
                        <a:pt x="142" y="490"/>
                      </a:lnTo>
                      <a:lnTo>
                        <a:pt x="130" y="490"/>
                      </a:lnTo>
                      <a:lnTo>
                        <a:pt x="118" y="488"/>
                      </a:lnTo>
                      <a:lnTo>
                        <a:pt x="107" y="488"/>
                      </a:lnTo>
                      <a:lnTo>
                        <a:pt x="93" y="484"/>
                      </a:lnTo>
                      <a:lnTo>
                        <a:pt x="80" y="484"/>
                      </a:lnTo>
                      <a:lnTo>
                        <a:pt x="66" y="481"/>
                      </a:lnTo>
                      <a:lnTo>
                        <a:pt x="52" y="481"/>
                      </a:lnTo>
                      <a:lnTo>
                        <a:pt x="39" y="477"/>
                      </a:lnTo>
                      <a:lnTo>
                        <a:pt x="25" y="475"/>
                      </a:lnTo>
                      <a:lnTo>
                        <a:pt x="12" y="473"/>
                      </a:lnTo>
                      <a:lnTo>
                        <a:pt x="0" y="471"/>
                      </a:lnTo>
                      <a:lnTo>
                        <a:pt x="25" y="347"/>
                      </a:lnTo>
                      <a:lnTo>
                        <a:pt x="37" y="351"/>
                      </a:lnTo>
                      <a:lnTo>
                        <a:pt x="50" y="355"/>
                      </a:lnTo>
                      <a:lnTo>
                        <a:pt x="62" y="358"/>
                      </a:lnTo>
                      <a:lnTo>
                        <a:pt x="76" y="364"/>
                      </a:lnTo>
                      <a:lnTo>
                        <a:pt x="87" y="368"/>
                      </a:lnTo>
                      <a:lnTo>
                        <a:pt x="101" y="372"/>
                      </a:lnTo>
                      <a:lnTo>
                        <a:pt x="114" y="376"/>
                      </a:lnTo>
                      <a:lnTo>
                        <a:pt x="128" y="382"/>
                      </a:lnTo>
                      <a:lnTo>
                        <a:pt x="140" y="384"/>
                      </a:lnTo>
                      <a:lnTo>
                        <a:pt x="151" y="386"/>
                      </a:lnTo>
                      <a:lnTo>
                        <a:pt x="165" y="388"/>
                      </a:lnTo>
                      <a:lnTo>
                        <a:pt x="178" y="391"/>
                      </a:lnTo>
                      <a:lnTo>
                        <a:pt x="190" y="391"/>
                      </a:lnTo>
                      <a:lnTo>
                        <a:pt x="206" y="393"/>
                      </a:lnTo>
                      <a:lnTo>
                        <a:pt x="219" y="393"/>
                      </a:lnTo>
                      <a:lnTo>
                        <a:pt x="235" y="395"/>
                      </a:lnTo>
                      <a:close/>
                    </a:path>
                  </a:pathLst>
                </a:custGeom>
                <a:solidFill>
                  <a:srgbClr val="1B14A6"/>
                </a:solidFill>
                <a:ln w="8001">
                  <a:solidFill>
                    <a:srgbClr val="1B14A6"/>
                  </a:solidFill>
                  <a:round/>
                  <a:headEnd/>
                  <a:tailEnd/>
                </a:ln>
              </p:spPr>
              <p:txBody>
                <a:bodyPr/>
                <a:lstStyle/>
                <a:p>
                  <a:endParaRPr lang="fr-FR"/>
                </a:p>
              </p:txBody>
            </p:sp>
          </p:grpSp>
          <p:sp>
            <p:nvSpPr>
              <p:cNvPr id="65581" name="Freeform 29"/>
              <p:cNvSpPr>
                <a:spLocks/>
              </p:cNvSpPr>
              <p:nvPr/>
            </p:nvSpPr>
            <p:spPr bwMode="auto">
              <a:xfrm>
                <a:off x="4534" y="99"/>
                <a:ext cx="335" cy="112"/>
              </a:xfrm>
              <a:custGeom>
                <a:avLst/>
                <a:gdLst>
                  <a:gd name="T0" fmla="*/ 0 w 2564"/>
                  <a:gd name="T1" fmla="*/ 0 h 860"/>
                  <a:gd name="T2" fmla="*/ 0 w 2564"/>
                  <a:gd name="T3" fmla="*/ 0 h 860"/>
                  <a:gd name="T4" fmla="*/ 0 w 2564"/>
                  <a:gd name="T5" fmla="*/ 0 h 860"/>
                  <a:gd name="T6" fmla="*/ 0 w 2564"/>
                  <a:gd name="T7" fmla="*/ 0 h 860"/>
                  <a:gd name="T8" fmla="*/ 0 w 2564"/>
                  <a:gd name="T9" fmla="*/ 0 h 860"/>
                  <a:gd name="T10" fmla="*/ 0 w 2564"/>
                  <a:gd name="T11" fmla="*/ 0 h 860"/>
                  <a:gd name="T12" fmla="*/ 0 w 2564"/>
                  <a:gd name="T13" fmla="*/ 0 h 860"/>
                  <a:gd name="T14" fmla="*/ 0 w 2564"/>
                  <a:gd name="T15" fmla="*/ 0 h 860"/>
                  <a:gd name="T16" fmla="*/ 0 w 2564"/>
                  <a:gd name="T17" fmla="*/ 0 h 860"/>
                  <a:gd name="T18" fmla="*/ 0 w 2564"/>
                  <a:gd name="T19" fmla="*/ 0 h 860"/>
                  <a:gd name="T20" fmla="*/ 0 w 2564"/>
                  <a:gd name="T21" fmla="*/ 0 h 860"/>
                  <a:gd name="T22" fmla="*/ 0 w 2564"/>
                  <a:gd name="T23" fmla="*/ 0 h 860"/>
                  <a:gd name="T24" fmla="*/ 0 w 2564"/>
                  <a:gd name="T25" fmla="*/ 0 h 860"/>
                  <a:gd name="T26" fmla="*/ 0 w 2564"/>
                  <a:gd name="T27" fmla="*/ 0 h 860"/>
                  <a:gd name="T28" fmla="*/ 0 w 2564"/>
                  <a:gd name="T29" fmla="*/ 0 h 860"/>
                  <a:gd name="T30" fmla="*/ 0 w 2564"/>
                  <a:gd name="T31" fmla="*/ 0 h 860"/>
                  <a:gd name="T32" fmla="*/ 0 w 2564"/>
                  <a:gd name="T33" fmla="*/ 0 h 860"/>
                  <a:gd name="T34" fmla="*/ 0 w 2564"/>
                  <a:gd name="T35" fmla="*/ 0 h 860"/>
                  <a:gd name="T36" fmla="*/ 0 w 2564"/>
                  <a:gd name="T37" fmla="*/ 0 h 860"/>
                  <a:gd name="T38" fmla="*/ 0 w 2564"/>
                  <a:gd name="T39" fmla="*/ 0 h 860"/>
                  <a:gd name="T40" fmla="*/ 0 w 2564"/>
                  <a:gd name="T41" fmla="*/ 0 h 860"/>
                  <a:gd name="T42" fmla="*/ 0 w 2564"/>
                  <a:gd name="T43" fmla="*/ 0 h 860"/>
                  <a:gd name="T44" fmla="*/ 0 w 2564"/>
                  <a:gd name="T45" fmla="*/ 0 h 860"/>
                  <a:gd name="T46" fmla="*/ 0 w 2564"/>
                  <a:gd name="T47" fmla="*/ 0 h 860"/>
                  <a:gd name="T48" fmla="*/ 0 w 2564"/>
                  <a:gd name="T49" fmla="*/ 0 h 860"/>
                  <a:gd name="T50" fmla="*/ 0 w 2564"/>
                  <a:gd name="T51" fmla="*/ 0 h 860"/>
                  <a:gd name="T52" fmla="*/ 0 w 2564"/>
                  <a:gd name="T53" fmla="*/ 0 h 860"/>
                  <a:gd name="T54" fmla="*/ 0 w 2564"/>
                  <a:gd name="T55" fmla="*/ 0 h 860"/>
                  <a:gd name="T56" fmla="*/ 0 w 2564"/>
                  <a:gd name="T57" fmla="*/ 0 h 860"/>
                  <a:gd name="T58" fmla="*/ 0 w 2564"/>
                  <a:gd name="T59" fmla="*/ 0 h 860"/>
                  <a:gd name="T60" fmla="*/ 0 w 2564"/>
                  <a:gd name="T61" fmla="*/ 0 h 860"/>
                  <a:gd name="T62" fmla="*/ 0 w 2564"/>
                  <a:gd name="T63" fmla="*/ 0 h 860"/>
                  <a:gd name="T64" fmla="*/ 0 w 2564"/>
                  <a:gd name="T65" fmla="*/ 0 h 860"/>
                  <a:gd name="T66" fmla="*/ 0 w 2564"/>
                  <a:gd name="T67" fmla="*/ 0 h 860"/>
                  <a:gd name="T68" fmla="*/ 0 w 2564"/>
                  <a:gd name="T69" fmla="*/ 0 h 860"/>
                  <a:gd name="T70" fmla="*/ 0 w 2564"/>
                  <a:gd name="T71" fmla="*/ 0 h 860"/>
                  <a:gd name="T72" fmla="*/ 0 w 2564"/>
                  <a:gd name="T73" fmla="*/ 0 h 860"/>
                  <a:gd name="T74" fmla="*/ 0 w 2564"/>
                  <a:gd name="T75" fmla="*/ 0 h 860"/>
                  <a:gd name="T76" fmla="*/ 0 w 2564"/>
                  <a:gd name="T77" fmla="*/ 0 h 860"/>
                  <a:gd name="T78" fmla="*/ 0 w 2564"/>
                  <a:gd name="T79" fmla="*/ 0 h 860"/>
                  <a:gd name="T80" fmla="*/ 0 w 2564"/>
                  <a:gd name="T81" fmla="*/ 0 h 860"/>
                  <a:gd name="T82" fmla="*/ 0 w 2564"/>
                  <a:gd name="T83" fmla="*/ 0 h 860"/>
                  <a:gd name="T84" fmla="*/ 0 w 2564"/>
                  <a:gd name="T85" fmla="*/ 0 h 860"/>
                  <a:gd name="T86" fmla="*/ 0 w 2564"/>
                  <a:gd name="T87" fmla="*/ 0 h 860"/>
                  <a:gd name="T88" fmla="*/ 0 w 2564"/>
                  <a:gd name="T89" fmla="*/ 0 h 860"/>
                  <a:gd name="T90" fmla="*/ 0 w 2564"/>
                  <a:gd name="T91" fmla="*/ 0 h 860"/>
                  <a:gd name="T92" fmla="*/ 0 w 2564"/>
                  <a:gd name="T93" fmla="*/ 0 h 860"/>
                  <a:gd name="T94" fmla="*/ 0 w 2564"/>
                  <a:gd name="T95" fmla="*/ 0 h 860"/>
                  <a:gd name="T96" fmla="*/ 0 w 2564"/>
                  <a:gd name="T97" fmla="*/ 0 h 860"/>
                  <a:gd name="T98" fmla="*/ 0 w 2564"/>
                  <a:gd name="T99" fmla="*/ 0 h 860"/>
                  <a:gd name="T100" fmla="*/ 0 w 2564"/>
                  <a:gd name="T101" fmla="*/ 0 h 860"/>
                  <a:gd name="T102" fmla="*/ 0 w 2564"/>
                  <a:gd name="T103" fmla="*/ 0 h 860"/>
                  <a:gd name="T104" fmla="*/ 0 w 2564"/>
                  <a:gd name="T105" fmla="*/ 0 h 860"/>
                  <a:gd name="T106" fmla="*/ 0 w 2564"/>
                  <a:gd name="T107" fmla="*/ 0 h 860"/>
                  <a:gd name="T108" fmla="*/ 0 w 2564"/>
                  <a:gd name="T109" fmla="*/ 0 h 860"/>
                  <a:gd name="T110" fmla="*/ 0 w 2564"/>
                  <a:gd name="T111" fmla="*/ 0 h 860"/>
                  <a:gd name="T112" fmla="*/ 0 w 2564"/>
                  <a:gd name="T113" fmla="*/ 0 h 860"/>
                  <a:gd name="T114" fmla="*/ 0 w 2564"/>
                  <a:gd name="T115" fmla="*/ 0 h 860"/>
                  <a:gd name="T116" fmla="*/ 0 w 2564"/>
                  <a:gd name="T117" fmla="*/ 0 h 860"/>
                  <a:gd name="T118" fmla="*/ 0 w 2564"/>
                  <a:gd name="T119" fmla="*/ 0 h 8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64"/>
                  <a:gd name="T181" fmla="*/ 0 h 860"/>
                  <a:gd name="T182" fmla="*/ 2564 w 2564"/>
                  <a:gd name="T183" fmla="*/ 860 h 8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64" h="860">
                    <a:moveTo>
                      <a:pt x="1255" y="775"/>
                    </a:moveTo>
                    <a:lnTo>
                      <a:pt x="1266" y="773"/>
                    </a:lnTo>
                    <a:lnTo>
                      <a:pt x="1278" y="773"/>
                    </a:lnTo>
                    <a:lnTo>
                      <a:pt x="1290" y="773"/>
                    </a:lnTo>
                    <a:lnTo>
                      <a:pt x="1301" y="773"/>
                    </a:lnTo>
                    <a:lnTo>
                      <a:pt x="1313" y="771"/>
                    </a:lnTo>
                    <a:lnTo>
                      <a:pt x="1325" y="771"/>
                    </a:lnTo>
                    <a:lnTo>
                      <a:pt x="1336" y="771"/>
                    </a:lnTo>
                    <a:lnTo>
                      <a:pt x="1350" y="771"/>
                    </a:lnTo>
                    <a:lnTo>
                      <a:pt x="1361" y="769"/>
                    </a:lnTo>
                    <a:lnTo>
                      <a:pt x="1373" y="769"/>
                    </a:lnTo>
                    <a:lnTo>
                      <a:pt x="1385" y="769"/>
                    </a:lnTo>
                    <a:lnTo>
                      <a:pt x="1396" y="769"/>
                    </a:lnTo>
                    <a:lnTo>
                      <a:pt x="1408" y="769"/>
                    </a:lnTo>
                    <a:lnTo>
                      <a:pt x="1420" y="769"/>
                    </a:lnTo>
                    <a:lnTo>
                      <a:pt x="1431" y="769"/>
                    </a:lnTo>
                    <a:lnTo>
                      <a:pt x="1443" y="769"/>
                    </a:lnTo>
                    <a:lnTo>
                      <a:pt x="1453" y="767"/>
                    </a:lnTo>
                    <a:lnTo>
                      <a:pt x="1464" y="767"/>
                    </a:lnTo>
                    <a:lnTo>
                      <a:pt x="1474" y="765"/>
                    </a:lnTo>
                    <a:lnTo>
                      <a:pt x="1486" y="765"/>
                    </a:lnTo>
                    <a:lnTo>
                      <a:pt x="1495" y="763"/>
                    </a:lnTo>
                    <a:lnTo>
                      <a:pt x="1507" y="763"/>
                    </a:lnTo>
                    <a:lnTo>
                      <a:pt x="1518" y="763"/>
                    </a:lnTo>
                    <a:lnTo>
                      <a:pt x="1530" y="763"/>
                    </a:lnTo>
                    <a:lnTo>
                      <a:pt x="1540" y="761"/>
                    </a:lnTo>
                    <a:lnTo>
                      <a:pt x="1550" y="761"/>
                    </a:lnTo>
                    <a:lnTo>
                      <a:pt x="1561" y="760"/>
                    </a:lnTo>
                    <a:lnTo>
                      <a:pt x="1573" y="760"/>
                    </a:lnTo>
                    <a:lnTo>
                      <a:pt x="1582" y="758"/>
                    </a:lnTo>
                    <a:lnTo>
                      <a:pt x="1592" y="758"/>
                    </a:lnTo>
                    <a:lnTo>
                      <a:pt x="1604" y="758"/>
                    </a:lnTo>
                    <a:lnTo>
                      <a:pt x="1615" y="758"/>
                    </a:lnTo>
                    <a:lnTo>
                      <a:pt x="1635" y="754"/>
                    </a:lnTo>
                    <a:lnTo>
                      <a:pt x="1654" y="752"/>
                    </a:lnTo>
                    <a:lnTo>
                      <a:pt x="1674" y="748"/>
                    </a:lnTo>
                    <a:lnTo>
                      <a:pt x="1695" y="746"/>
                    </a:lnTo>
                    <a:lnTo>
                      <a:pt x="1714" y="742"/>
                    </a:lnTo>
                    <a:lnTo>
                      <a:pt x="1734" y="740"/>
                    </a:lnTo>
                    <a:lnTo>
                      <a:pt x="1753" y="738"/>
                    </a:lnTo>
                    <a:lnTo>
                      <a:pt x="1774" y="736"/>
                    </a:lnTo>
                    <a:lnTo>
                      <a:pt x="1792" y="732"/>
                    </a:lnTo>
                    <a:lnTo>
                      <a:pt x="1811" y="729"/>
                    </a:lnTo>
                    <a:lnTo>
                      <a:pt x="1831" y="725"/>
                    </a:lnTo>
                    <a:lnTo>
                      <a:pt x="1852" y="723"/>
                    </a:lnTo>
                    <a:lnTo>
                      <a:pt x="1870" y="717"/>
                    </a:lnTo>
                    <a:lnTo>
                      <a:pt x="1889" y="715"/>
                    </a:lnTo>
                    <a:lnTo>
                      <a:pt x="1908" y="709"/>
                    </a:lnTo>
                    <a:lnTo>
                      <a:pt x="1930" y="707"/>
                    </a:lnTo>
                    <a:lnTo>
                      <a:pt x="1939" y="703"/>
                    </a:lnTo>
                    <a:lnTo>
                      <a:pt x="1951" y="701"/>
                    </a:lnTo>
                    <a:lnTo>
                      <a:pt x="1963" y="698"/>
                    </a:lnTo>
                    <a:lnTo>
                      <a:pt x="1974" y="696"/>
                    </a:lnTo>
                    <a:lnTo>
                      <a:pt x="1984" y="692"/>
                    </a:lnTo>
                    <a:lnTo>
                      <a:pt x="1996" y="690"/>
                    </a:lnTo>
                    <a:lnTo>
                      <a:pt x="2007" y="686"/>
                    </a:lnTo>
                    <a:lnTo>
                      <a:pt x="2019" y="684"/>
                    </a:lnTo>
                    <a:lnTo>
                      <a:pt x="2038" y="676"/>
                    </a:lnTo>
                    <a:lnTo>
                      <a:pt x="2060" y="670"/>
                    </a:lnTo>
                    <a:lnTo>
                      <a:pt x="2079" y="665"/>
                    </a:lnTo>
                    <a:lnTo>
                      <a:pt x="2100" y="659"/>
                    </a:lnTo>
                    <a:lnTo>
                      <a:pt x="2118" y="651"/>
                    </a:lnTo>
                    <a:lnTo>
                      <a:pt x="2135" y="643"/>
                    </a:lnTo>
                    <a:lnTo>
                      <a:pt x="2153" y="636"/>
                    </a:lnTo>
                    <a:lnTo>
                      <a:pt x="2170" y="630"/>
                    </a:lnTo>
                    <a:lnTo>
                      <a:pt x="2184" y="620"/>
                    </a:lnTo>
                    <a:lnTo>
                      <a:pt x="2199" y="614"/>
                    </a:lnTo>
                    <a:lnTo>
                      <a:pt x="2213" y="604"/>
                    </a:lnTo>
                    <a:lnTo>
                      <a:pt x="2228" y="599"/>
                    </a:lnTo>
                    <a:lnTo>
                      <a:pt x="2238" y="589"/>
                    </a:lnTo>
                    <a:lnTo>
                      <a:pt x="2250" y="581"/>
                    </a:lnTo>
                    <a:lnTo>
                      <a:pt x="2259" y="572"/>
                    </a:lnTo>
                    <a:lnTo>
                      <a:pt x="2271" y="564"/>
                    </a:lnTo>
                    <a:lnTo>
                      <a:pt x="2286" y="546"/>
                    </a:lnTo>
                    <a:lnTo>
                      <a:pt x="2300" y="531"/>
                    </a:lnTo>
                    <a:lnTo>
                      <a:pt x="2304" y="519"/>
                    </a:lnTo>
                    <a:lnTo>
                      <a:pt x="2308" y="511"/>
                    </a:lnTo>
                    <a:lnTo>
                      <a:pt x="2310" y="502"/>
                    </a:lnTo>
                    <a:lnTo>
                      <a:pt x="2314" y="494"/>
                    </a:lnTo>
                    <a:lnTo>
                      <a:pt x="2314" y="475"/>
                    </a:lnTo>
                    <a:lnTo>
                      <a:pt x="2312" y="457"/>
                    </a:lnTo>
                    <a:lnTo>
                      <a:pt x="2306" y="446"/>
                    </a:lnTo>
                    <a:lnTo>
                      <a:pt x="2300" y="434"/>
                    </a:lnTo>
                    <a:lnTo>
                      <a:pt x="2290" y="422"/>
                    </a:lnTo>
                    <a:lnTo>
                      <a:pt x="2283" y="411"/>
                    </a:lnTo>
                    <a:lnTo>
                      <a:pt x="2271" y="399"/>
                    </a:lnTo>
                    <a:lnTo>
                      <a:pt x="2259" y="389"/>
                    </a:lnTo>
                    <a:lnTo>
                      <a:pt x="2244" y="380"/>
                    </a:lnTo>
                    <a:lnTo>
                      <a:pt x="2230" y="370"/>
                    </a:lnTo>
                    <a:lnTo>
                      <a:pt x="2213" y="358"/>
                    </a:lnTo>
                    <a:lnTo>
                      <a:pt x="2195" y="351"/>
                    </a:lnTo>
                    <a:lnTo>
                      <a:pt x="2176" y="341"/>
                    </a:lnTo>
                    <a:lnTo>
                      <a:pt x="2157" y="333"/>
                    </a:lnTo>
                    <a:lnTo>
                      <a:pt x="2145" y="327"/>
                    </a:lnTo>
                    <a:lnTo>
                      <a:pt x="2135" y="323"/>
                    </a:lnTo>
                    <a:lnTo>
                      <a:pt x="2124" y="320"/>
                    </a:lnTo>
                    <a:lnTo>
                      <a:pt x="2114" y="316"/>
                    </a:lnTo>
                    <a:lnTo>
                      <a:pt x="2102" y="312"/>
                    </a:lnTo>
                    <a:lnTo>
                      <a:pt x="2091" y="308"/>
                    </a:lnTo>
                    <a:lnTo>
                      <a:pt x="2079" y="304"/>
                    </a:lnTo>
                    <a:lnTo>
                      <a:pt x="2067" y="302"/>
                    </a:lnTo>
                    <a:lnTo>
                      <a:pt x="2054" y="296"/>
                    </a:lnTo>
                    <a:lnTo>
                      <a:pt x="2040" y="294"/>
                    </a:lnTo>
                    <a:lnTo>
                      <a:pt x="2027" y="289"/>
                    </a:lnTo>
                    <a:lnTo>
                      <a:pt x="2015" y="287"/>
                    </a:lnTo>
                    <a:lnTo>
                      <a:pt x="2001" y="283"/>
                    </a:lnTo>
                    <a:lnTo>
                      <a:pt x="1988" y="281"/>
                    </a:lnTo>
                    <a:lnTo>
                      <a:pt x="1974" y="277"/>
                    </a:lnTo>
                    <a:lnTo>
                      <a:pt x="1963" y="277"/>
                    </a:lnTo>
                    <a:lnTo>
                      <a:pt x="1947" y="273"/>
                    </a:lnTo>
                    <a:lnTo>
                      <a:pt x="1934" y="271"/>
                    </a:lnTo>
                    <a:lnTo>
                      <a:pt x="1918" y="267"/>
                    </a:lnTo>
                    <a:lnTo>
                      <a:pt x="1904" y="265"/>
                    </a:lnTo>
                    <a:lnTo>
                      <a:pt x="1889" y="263"/>
                    </a:lnTo>
                    <a:lnTo>
                      <a:pt x="1875" y="261"/>
                    </a:lnTo>
                    <a:lnTo>
                      <a:pt x="1862" y="260"/>
                    </a:lnTo>
                    <a:lnTo>
                      <a:pt x="1848" y="260"/>
                    </a:lnTo>
                    <a:lnTo>
                      <a:pt x="1831" y="258"/>
                    </a:lnTo>
                    <a:lnTo>
                      <a:pt x="1817" y="256"/>
                    </a:lnTo>
                    <a:lnTo>
                      <a:pt x="1800" y="254"/>
                    </a:lnTo>
                    <a:lnTo>
                      <a:pt x="1786" y="254"/>
                    </a:lnTo>
                    <a:lnTo>
                      <a:pt x="1769" y="252"/>
                    </a:lnTo>
                    <a:lnTo>
                      <a:pt x="1755" y="252"/>
                    </a:lnTo>
                    <a:lnTo>
                      <a:pt x="1738" y="252"/>
                    </a:lnTo>
                    <a:lnTo>
                      <a:pt x="1724" y="252"/>
                    </a:lnTo>
                    <a:lnTo>
                      <a:pt x="1707" y="250"/>
                    </a:lnTo>
                    <a:lnTo>
                      <a:pt x="1691" y="250"/>
                    </a:lnTo>
                    <a:lnTo>
                      <a:pt x="1676" y="250"/>
                    </a:lnTo>
                    <a:lnTo>
                      <a:pt x="1662" y="250"/>
                    </a:lnTo>
                    <a:lnTo>
                      <a:pt x="1645" y="250"/>
                    </a:lnTo>
                    <a:lnTo>
                      <a:pt x="1629" y="252"/>
                    </a:lnTo>
                    <a:lnTo>
                      <a:pt x="1614" y="252"/>
                    </a:lnTo>
                    <a:lnTo>
                      <a:pt x="1600" y="254"/>
                    </a:lnTo>
                    <a:lnTo>
                      <a:pt x="1584" y="254"/>
                    </a:lnTo>
                    <a:lnTo>
                      <a:pt x="1571" y="254"/>
                    </a:lnTo>
                    <a:lnTo>
                      <a:pt x="1557" y="254"/>
                    </a:lnTo>
                    <a:lnTo>
                      <a:pt x="1546" y="254"/>
                    </a:lnTo>
                    <a:lnTo>
                      <a:pt x="1532" y="254"/>
                    </a:lnTo>
                    <a:lnTo>
                      <a:pt x="1518" y="256"/>
                    </a:lnTo>
                    <a:lnTo>
                      <a:pt x="1507" y="258"/>
                    </a:lnTo>
                    <a:lnTo>
                      <a:pt x="1495" y="260"/>
                    </a:lnTo>
                    <a:lnTo>
                      <a:pt x="1482" y="260"/>
                    </a:lnTo>
                    <a:lnTo>
                      <a:pt x="1470" y="261"/>
                    </a:lnTo>
                    <a:lnTo>
                      <a:pt x="1458" y="263"/>
                    </a:lnTo>
                    <a:lnTo>
                      <a:pt x="1447" y="265"/>
                    </a:lnTo>
                    <a:lnTo>
                      <a:pt x="1435" y="265"/>
                    </a:lnTo>
                    <a:lnTo>
                      <a:pt x="1423" y="267"/>
                    </a:lnTo>
                    <a:lnTo>
                      <a:pt x="1412" y="269"/>
                    </a:lnTo>
                    <a:lnTo>
                      <a:pt x="1402" y="273"/>
                    </a:lnTo>
                    <a:lnTo>
                      <a:pt x="1390" y="273"/>
                    </a:lnTo>
                    <a:lnTo>
                      <a:pt x="1379" y="275"/>
                    </a:lnTo>
                    <a:lnTo>
                      <a:pt x="1367" y="277"/>
                    </a:lnTo>
                    <a:lnTo>
                      <a:pt x="1358" y="279"/>
                    </a:lnTo>
                    <a:lnTo>
                      <a:pt x="1336" y="283"/>
                    </a:lnTo>
                    <a:lnTo>
                      <a:pt x="1317" y="289"/>
                    </a:lnTo>
                    <a:lnTo>
                      <a:pt x="1297" y="294"/>
                    </a:lnTo>
                    <a:lnTo>
                      <a:pt x="1278" y="300"/>
                    </a:lnTo>
                    <a:lnTo>
                      <a:pt x="1261" y="306"/>
                    </a:lnTo>
                    <a:lnTo>
                      <a:pt x="1245" y="312"/>
                    </a:lnTo>
                    <a:lnTo>
                      <a:pt x="1228" y="316"/>
                    </a:lnTo>
                    <a:lnTo>
                      <a:pt x="1212" y="322"/>
                    </a:lnTo>
                    <a:lnTo>
                      <a:pt x="1197" y="327"/>
                    </a:lnTo>
                    <a:lnTo>
                      <a:pt x="1183" y="333"/>
                    </a:lnTo>
                    <a:lnTo>
                      <a:pt x="1169" y="339"/>
                    </a:lnTo>
                    <a:lnTo>
                      <a:pt x="1158" y="347"/>
                    </a:lnTo>
                    <a:lnTo>
                      <a:pt x="1146" y="354"/>
                    </a:lnTo>
                    <a:lnTo>
                      <a:pt x="1138" y="362"/>
                    </a:lnTo>
                    <a:lnTo>
                      <a:pt x="1127" y="368"/>
                    </a:lnTo>
                    <a:lnTo>
                      <a:pt x="1121" y="376"/>
                    </a:lnTo>
                    <a:lnTo>
                      <a:pt x="1113" y="384"/>
                    </a:lnTo>
                    <a:lnTo>
                      <a:pt x="1109" y="393"/>
                    </a:lnTo>
                    <a:lnTo>
                      <a:pt x="1100" y="411"/>
                    </a:lnTo>
                    <a:lnTo>
                      <a:pt x="1098" y="428"/>
                    </a:lnTo>
                    <a:lnTo>
                      <a:pt x="1055" y="409"/>
                    </a:lnTo>
                    <a:lnTo>
                      <a:pt x="1038" y="399"/>
                    </a:lnTo>
                    <a:lnTo>
                      <a:pt x="1026" y="389"/>
                    </a:lnTo>
                    <a:lnTo>
                      <a:pt x="1016" y="380"/>
                    </a:lnTo>
                    <a:lnTo>
                      <a:pt x="1010" y="370"/>
                    </a:lnTo>
                    <a:lnTo>
                      <a:pt x="1005" y="351"/>
                    </a:lnTo>
                    <a:lnTo>
                      <a:pt x="1010" y="333"/>
                    </a:lnTo>
                    <a:lnTo>
                      <a:pt x="1014" y="322"/>
                    </a:lnTo>
                    <a:lnTo>
                      <a:pt x="1024" y="312"/>
                    </a:lnTo>
                    <a:lnTo>
                      <a:pt x="1034" y="302"/>
                    </a:lnTo>
                    <a:lnTo>
                      <a:pt x="1049" y="292"/>
                    </a:lnTo>
                    <a:lnTo>
                      <a:pt x="1063" y="283"/>
                    </a:lnTo>
                    <a:lnTo>
                      <a:pt x="1080" y="275"/>
                    </a:lnTo>
                    <a:lnTo>
                      <a:pt x="1088" y="269"/>
                    </a:lnTo>
                    <a:lnTo>
                      <a:pt x="1100" y="265"/>
                    </a:lnTo>
                    <a:lnTo>
                      <a:pt x="1111" y="261"/>
                    </a:lnTo>
                    <a:lnTo>
                      <a:pt x="1123" y="258"/>
                    </a:lnTo>
                    <a:lnTo>
                      <a:pt x="1133" y="252"/>
                    </a:lnTo>
                    <a:lnTo>
                      <a:pt x="1144" y="248"/>
                    </a:lnTo>
                    <a:lnTo>
                      <a:pt x="1156" y="244"/>
                    </a:lnTo>
                    <a:lnTo>
                      <a:pt x="1169" y="240"/>
                    </a:lnTo>
                    <a:lnTo>
                      <a:pt x="1181" y="234"/>
                    </a:lnTo>
                    <a:lnTo>
                      <a:pt x="1195" y="230"/>
                    </a:lnTo>
                    <a:lnTo>
                      <a:pt x="1208" y="227"/>
                    </a:lnTo>
                    <a:lnTo>
                      <a:pt x="1224" y="225"/>
                    </a:lnTo>
                    <a:lnTo>
                      <a:pt x="1237" y="219"/>
                    </a:lnTo>
                    <a:lnTo>
                      <a:pt x="1253" y="215"/>
                    </a:lnTo>
                    <a:lnTo>
                      <a:pt x="1266" y="211"/>
                    </a:lnTo>
                    <a:lnTo>
                      <a:pt x="1284" y="209"/>
                    </a:lnTo>
                    <a:lnTo>
                      <a:pt x="1299" y="205"/>
                    </a:lnTo>
                    <a:lnTo>
                      <a:pt x="1317" y="203"/>
                    </a:lnTo>
                    <a:lnTo>
                      <a:pt x="1334" y="199"/>
                    </a:lnTo>
                    <a:lnTo>
                      <a:pt x="1352" y="197"/>
                    </a:lnTo>
                    <a:lnTo>
                      <a:pt x="1367" y="194"/>
                    </a:lnTo>
                    <a:lnTo>
                      <a:pt x="1385" y="192"/>
                    </a:lnTo>
                    <a:lnTo>
                      <a:pt x="1402" y="188"/>
                    </a:lnTo>
                    <a:lnTo>
                      <a:pt x="1422" y="186"/>
                    </a:lnTo>
                    <a:lnTo>
                      <a:pt x="1439" y="184"/>
                    </a:lnTo>
                    <a:lnTo>
                      <a:pt x="1458" y="182"/>
                    </a:lnTo>
                    <a:lnTo>
                      <a:pt x="1478" y="180"/>
                    </a:lnTo>
                    <a:lnTo>
                      <a:pt x="1497" y="180"/>
                    </a:lnTo>
                    <a:lnTo>
                      <a:pt x="1515" y="178"/>
                    </a:lnTo>
                    <a:lnTo>
                      <a:pt x="1536" y="176"/>
                    </a:lnTo>
                    <a:lnTo>
                      <a:pt x="1555" y="174"/>
                    </a:lnTo>
                    <a:lnTo>
                      <a:pt x="1577" y="174"/>
                    </a:lnTo>
                    <a:lnTo>
                      <a:pt x="1596" y="174"/>
                    </a:lnTo>
                    <a:lnTo>
                      <a:pt x="1619" y="174"/>
                    </a:lnTo>
                    <a:lnTo>
                      <a:pt x="1639" y="174"/>
                    </a:lnTo>
                    <a:lnTo>
                      <a:pt x="1662" y="174"/>
                    </a:lnTo>
                    <a:lnTo>
                      <a:pt x="1683" y="172"/>
                    </a:lnTo>
                    <a:lnTo>
                      <a:pt x="1705" y="172"/>
                    </a:lnTo>
                    <a:lnTo>
                      <a:pt x="1726" y="172"/>
                    </a:lnTo>
                    <a:lnTo>
                      <a:pt x="1747" y="172"/>
                    </a:lnTo>
                    <a:lnTo>
                      <a:pt x="1769" y="172"/>
                    </a:lnTo>
                    <a:lnTo>
                      <a:pt x="1790" y="174"/>
                    </a:lnTo>
                    <a:lnTo>
                      <a:pt x="1811" y="176"/>
                    </a:lnTo>
                    <a:lnTo>
                      <a:pt x="1835" y="178"/>
                    </a:lnTo>
                    <a:lnTo>
                      <a:pt x="1854" y="178"/>
                    </a:lnTo>
                    <a:lnTo>
                      <a:pt x="1873" y="180"/>
                    </a:lnTo>
                    <a:lnTo>
                      <a:pt x="1893" y="182"/>
                    </a:lnTo>
                    <a:lnTo>
                      <a:pt x="1914" y="184"/>
                    </a:lnTo>
                    <a:lnTo>
                      <a:pt x="1934" y="186"/>
                    </a:lnTo>
                    <a:lnTo>
                      <a:pt x="1955" y="190"/>
                    </a:lnTo>
                    <a:lnTo>
                      <a:pt x="1974" y="192"/>
                    </a:lnTo>
                    <a:lnTo>
                      <a:pt x="1996" y="196"/>
                    </a:lnTo>
                    <a:lnTo>
                      <a:pt x="2013" y="196"/>
                    </a:lnTo>
                    <a:lnTo>
                      <a:pt x="2032" y="199"/>
                    </a:lnTo>
                    <a:lnTo>
                      <a:pt x="2052" y="201"/>
                    </a:lnTo>
                    <a:lnTo>
                      <a:pt x="2071" y="205"/>
                    </a:lnTo>
                    <a:lnTo>
                      <a:pt x="2089" y="207"/>
                    </a:lnTo>
                    <a:lnTo>
                      <a:pt x="2106" y="213"/>
                    </a:lnTo>
                    <a:lnTo>
                      <a:pt x="2124" y="215"/>
                    </a:lnTo>
                    <a:lnTo>
                      <a:pt x="2143" y="221"/>
                    </a:lnTo>
                    <a:lnTo>
                      <a:pt x="2158" y="225"/>
                    </a:lnTo>
                    <a:lnTo>
                      <a:pt x="2176" y="229"/>
                    </a:lnTo>
                    <a:lnTo>
                      <a:pt x="2191" y="232"/>
                    </a:lnTo>
                    <a:lnTo>
                      <a:pt x="2209" y="238"/>
                    </a:lnTo>
                    <a:lnTo>
                      <a:pt x="2224" y="242"/>
                    </a:lnTo>
                    <a:lnTo>
                      <a:pt x="2240" y="248"/>
                    </a:lnTo>
                    <a:lnTo>
                      <a:pt x="2255" y="254"/>
                    </a:lnTo>
                    <a:lnTo>
                      <a:pt x="2271" y="260"/>
                    </a:lnTo>
                    <a:lnTo>
                      <a:pt x="2285" y="263"/>
                    </a:lnTo>
                    <a:lnTo>
                      <a:pt x="2298" y="269"/>
                    </a:lnTo>
                    <a:lnTo>
                      <a:pt x="2312" y="273"/>
                    </a:lnTo>
                    <a:lnTo>
                      <a:pt x="2325" y="279"/>
                    </a:lnTo>
                    <a:lnTo>
                      <a:pt x="2337" y="285"/>
                    </a:lnTo>
                    <a:lnTo>
                      <a:pt x="2350" y="291"/>
                    </a:lnTo>
                    <a:lnTo>
                      <a:pt x="2362" y="296"/>
                    </a:lnTo>
                    <a:lnTo>
                      <a:pt x="2376" y="304"/>
                    </a:lnTo>
                    <a:lnTo>
                      <a:pt x="2385" y="310"/>
                    </a:lnTo>
                    <a:lnTo>
                      <a:pt x="2397" y="316"/>
                    </a:lnTo>
                    <a:lnTo>
                      <a:pt x="2407" y="322"/>
                    </a:lnTo>
                    <a:lnTo>
                      <a:pt x="2416" y="329"/>
                    </a:lnTo>
                    <a:lnTo>
                      <a:pt x="2424" y="335"/>
                    </a:lnTo>
                    <a:lnTo>
                      <a:pt x="2434" y="343"/>
                    </a:lnTo>
                    <a:lnTo>
                      <a:pt x="2444" y="351"/>
                    </a:lnTo>
                    <a:lnTo>
                      <a:pt x="2453" y="358"/>
                    </a:lnTo>
                    <a:lnTo>
                      <a:pt x="2467" y="370"/>
                    </a:lnTo>
                    <a:lnTo>
                      <a:pt x="2480" y="385"/>
                    </a:lnTo>
                    <a:lnTo>
                      <a:pt x="2490" y="399"/>
                    </a:lnTo>
                    <a:lnTo>
                      <a:pt x="2502" y="417"/>
                    </a:lnTo>
                    <a:lnTo>
                      <a:pt x="2506" y="432"/>
                    </a:lnTo>
                    <a:lnTo>
                      <a:pt x="2511" y="448"/>
                    </a:lnTo>
                    <a:lnTo>
                      <a:pt x="2513" y="465"/>
                    </a:lnTo>
                    <a:lnTo>
                      <a:pt x="2515" y="482"/>
                    </a:lnTo>
                    <a:lnTo>
                      <a:pt x="2511" y="496"/>
                    </a:lnTo>
                    <a:lnTo>
                      <a:pt x="2508" y="511"/>
                    </a:lnTo>
                    <a:lnTo>
                      <a:pt x="2500" y="527"/>
                    </a:lnTo>
                    <a:lnTo>
                      <a:pt x="2494" y="542"/>
                    </a:lnTo>
                    <a:lnTo>
                      <a:pt x="2484" y="556"/>
                    </a:lnTo>
                    <a:lnTo>
                      <a:pt x="2475" y="572"/>
                    </a:lnTo>
                    <a:lnTo>
                      <a:pt x="2463" y="587"/>
                    </a:lnTo>
                    <a:lnTo>
                      <a:pt x="2451" y="603"/>
                    </a:lnTo>
                    <a:lnTo>
                      <a:pt x="2436" y="616"/>
                    </a:lnTo>
                    <a:lnTo>
                      <a:pt x="2420" y="630"/>
                    </a:lnTo>
                    <a:lnTo>
                      <a:pt x="2411" y="636"/>
                    </a:lnTo>
                    <a:lnTo>
                      <a:pt x="2401" y="643"/>
                    </a:lnTo>
                    <a:lnTo>
                      <a:pt x="2391" y="651"/>
                    </a:lnTo>
                    <a:lnTo>
                      <a:pt x="2383" y="659"/>
                    </a:lnTo>
                    <a:lnTo>
                      <a:pt x="2372" y="665"/>
                    </a:lnTo>
                    <a:lnTo>
                      <a:pt x="2362" y="670"/>
                    </a:lnTo>
                    <a:lnTo>
                      <a:pt x="2352" y="678"/>
                    </a:lnTo>
                    <a:lnTo>
                      <a:pt x="2343" y="686"/>
                    </a:lnTo>
                    <a:lnTo>
                      <a:pt x="2331" y="692"/>
                    </a:lnTo>
                    <a:lnTo>
                      <a:pt x="2319" y="698"/>
                    </a:lnTo>
                    <a:lnTo>
                      <a:pt x="2308" y="705"/>
                    </a:lnTo>
                    <a:lnTo>
                      <a:pt x="2298" y="713"/>
                    </a:lnTo>
                    <a:lnTo>
                      <a:pt x="2285" y="719"/>
                    </a:lnTo>
                    <a:lnTo>
                      <a:pt x="2271" y="725"/>
                    </a:lnTo>
                    <a:lnTo>
                      <a:pt x="2257" y="730"/>
                    </a:lnTo>
                    <a:lnTo>
                      <a:pt x="2246" y="736"/>
                    </a:lnTo>
                    <a:lnTo>
                      <a:pt x="2230" y="742"/>
                    </a:lnTo>
                    <a:lnTo>
                      <a:pt x="2217" y="748"/>
                    </a:lnTo>
                    <a:lnTo>
                      <a:pt x="2203" y="754"/>
                    </a:lnTo>
                    <a:lnTo>
                      <a:pt x="2190" y="760"/>
                    </a:lnTo>
                    <a:lnTo>
                      <a:pt x="2174" y="763"/>
                    </a:lnTo>
                    <a:lnTo>
                      <a:pt x="2158" y="769"/>
                    </a:lnTo>
                    <a:lnTo>
                      <a:pt x="2143" y="773"/>
                    </a:lnTo>
                    <a:lnTo>
                      <a:pt x="2129" y="779"/>
                    </a:lnTo>
                    <a:lnTo>
                      <a:pt x="2112" y="783"/>
                    </a:lnTo>
                    <a:lnTo>
                      <a:pt x="2098" y="789"/>
                    </a:lnTo>
                    <a:lnTo>
                      <a:pt x="2081" y="794"/>
                    </a:lnTo>
                    <a:lnTo>
                      <a:pt x="2067" y="800"/>
                    </a:lnTo>
                    <a:lnTo>
                      <a:pt x="2050" y="804"/>
                    </a:lnTo>
                    <a:lnTo>
                      <a:pt x="2032" y="808"/>
                    </a:lnTo>
                    <a:lnTo>
                      <a:pt x="2015" y="812"/>
                    </a:lnTo>
                    <a:lnTo>
                      <a:pt x="1998" y="816"/>
                    </a:lnTo>
                    <a:lnTo>
                      <a:pt x="1980" y="820"/>
                    </a:lnTo>
                    <a:lnTo>
                      <a:pt x="1963" y="824"/>
                    </a:lnTo>
                    <a:lnTo>
                      <a:pt x="1945" y="827"/>
                    </a:lnTo>
                    <a:lnTo>
                      <a:pt x="1928" y="833"/>
                    </a:lnTo>
                    <a:lnTo>
                      <a:pt x="1908" y="835"/>
                    </a:lnTo>
                    <a:lnTo>
                      <a:pt x="1889" y="839"/>
                    </a:lnTo>
                    <a:lnTo>
                      <a:pt x="1870" y="843"/>
                    </a:lnTo>
                    <a:lnTo>
                      <a:pt x="1852" y="847"/>
                    </a:lnTo>
                    <a:lnTo>
                      <a:pt x="1833" y="849"/>
                    </a:lnTo>
                    <a:lnTo>
                      <a:pt x="1813" y="853"/>
                    </a:lnTo>
                    <a:lnTo>
                      <a:pt x="1794" y="856"/>
                    </a:lnTo>
                    <a:lnTo>
                      <a:pt x="1776" y="860"/>
                    </a:lnTo>
                    <a:lnTo>
                      <a:pt x="1796" y="856"/>
                    </a:lnTo>
                    <a:lnTo>
                      <a:pt x="1817" y="853"/>
                    </a:lnTo>
                    <a:lnTo>
                      <a:pt x="1837" y="849"/>
                    </a:lnTo>
                    <a:lnTo>
                      <a:pt x="1858" y="847"/>
                    </a:lnTo>
                    <a:lnTo>
                      <a:pt x="1877" y="843"/>
                    </a:lnTo>
                    <a:lnTo>
                      <a:pt x="1897" y="841"/>
                    </a:lnTo>
                    <a:lnTo>
                      <a:pt x="1916" y="837"/>
                    </a:lnTo>
                    <a:lnTo>
                      <a:pt x="1937" y="835"/>
                    </a:lnTo>
                    <a:lnTo>
                      <a:pt x="1955" y="829"/>
                    </a:lnTo>
                    <a:lnTo>
                      <a:pt x="1974" y="825"/>
                    </a:lnTo>
                    <a:lnTo>
                      <a:pt x="1994" y="822"/>
                    </a:lnTo>
                    <a:lnTo>
                      <a:pt x="2013" y="818"/>
                    </a:lnTo>
                    <a:lnTo>
                      <a:pt x="2030" y="814"/>
                    </a:lnTo>
                    <a:lnTo>
                      <a:pt x="2050" y="810"/>
                    </a:lnTo>
                    <a:lnTo>
                      <a:pt x="2069" y="806"/>
                    </a:lnTo>
                    <a:lnTo>
                      <a:pt x="2089" y="802"/>
                    </a:lnTo>
                    <a:lnTo>
                      <a:pt x="2104" y="796"/>
                    </a:lnTo>
                    <a:lnTo>
                      <a:pt x="2122" y="791"/>
                    </a:lnTo>
                    <a:lnTo>
                      <a:pt x="2139" y="785"/>
                    </a:lnTo>
                    <a:lnTo>
                      <a:pt x="2157" y="781"/>
                    </a:lnTo>
                    <a:lnTo>
                      <a:pt x="2172" y="775"/>
                    </a:lnTo>
                    <a:lnTo>
                      <a:pt x="2190" y="769"/>
                    </a:lnTo>
                    <a:lnTo>
                      <a:pt x="2205" y="763"/>
                    </a:lnTo>
                    <a:lnTo>
                      <a:pt x="2222" y="760"/>
                    </a:lnTo>
                    <a:lnTo>
                      <a:pt x="2236" y="754"/>
                    </a:lnTo>
                    <a:lnTo>
                      <a:pt x="2252" y="748"/>
                    </a:lnTo>
                    <a:lnTo>
                      <a:pt x="2267" y="742"/>
                    </a:lnTo>
                    <a:lnTo>
                      <a:pt x="2283" y="736"/>
                    </a:lnTo>
                    <a:lnTo>
                      <a:pt x="2296" y="730"/>
                    </a:lnTo>
                    <a:lnTo>
                      <a:pt x="2312" y="725"/>
                    </a:lnTo>
                    <a:lnTo>
                      <a:pt x="2325" y="719"/>
                    </a:lnTo>
                    <a:lnTo>
                      <a:pt x="2341" y="713"/>
                    </a:lnTo>
                    <a:lnTo>
                      <a:pt x="2352" y="705"/>
                    </a:lnTo>
                    <a:lnTo>
                      <a:pt x="2364" y="698"/>
                    </a:lnTo>
                    <a:lnTo>
                      <a:pt x="2376" y="690"/>
                    </a:lnTo>
                    <a:lnTo>
                      <a:pt x="2389" y="684"/>
                    </a:lnTo>
                    <a:lnTo>
                      <a:pt x="2399" y="676"/>
                    </a:lnTo>
                    <a:lnTo>
                      <a:pt x="2411" y="670"/>
                    </a:lnTo>
                    <a:lnTo>
                      <a:pt x="2422" y="663"/>
                    </a:lnTo>
                    <a:lnTo>
                      <a:pt x="2434" y="657"/>
                    </a:lnTo>
                    <a:lnTo>
                      <a:pt x="2442" y="649"/>
                    </a:lnTo>
                    <a:lnTo>
                      <a:pt x="2453" y="641"/>
                    </a:lnTo>
                    <a:lnTo>
                      <a:pt x="2461" y="634"/>
                    </a:lnTo>
                    <a:lnTo>
                      <a:pt x="2473" y="628"/>
                    </a:lnTo>
                    <a:lnTo>
                      <a:pt x="2488" y="612"/>
                    </a:lnTo>
                    <a:lnTo>
                      <a:pt x="2506" y="599"/>
                    </a:lnTo>
                    <a:lnTo>
                      <a:pt x="2517" y="581"/>
                    </a:lnTo>
                    <a:lnTo>
                      <a:pt x="2529" y="566"/>
                    </a:lnTo>
                    <a:lnTo>
                      <a:pt x="2539" y="550"/>
                    </a:lnTo>
                    <a:lnTo>
                      <a:pt x="2548" y="535"/>
                    </a:lnTo>
                    <a:lnTo>
                      <a:pt x="2554" y="519"/>
                    </a:lnTo>
                    <a:lnTo>
                      <a:pt x="2560" y="504"/>
                    </a:lnTo>
                    <a:lnTo>
                      <a:pt x="2562" y="488"/>
                    </a:lnTo>
                    <a:lnTo>
                      <a:pt x="2564" y="473"/>
                    </a:lnTo>
                    <a:lnTo>
                      <a:pt x="2560" y="453"/>
                    </a:lnTo>
                    <a:lnTo>
                      <a:pt x="2556" y="434"/>
                    </a:lnTo>
                    <a:lnTo>
                      <a:pt x="2548" y="417"/>
                    </a:lnTo>
                    <a:lnTo>
                      <a:pt x="2541" y="399"/>
                    </a:lnTo>
                    <a:lnTo>
                      <a:pt x="2527" y="382"/>
                    </a:lnTo>
                    <a:lnTo>
                      <a:pt x="2515" y="366"/>
                    </a:lnTo>
                    <a:lnTo>
                      <a:pt x="2502" y="351"/>
                    </a:lnTo>
                    <a:lnTo>
                      <a:pt x="2486" y="337"/>
                    </a:lnTo>
                    <a:lnTo>
                      <a:pt x="2477" y="327"/>
                    </a:lnTo>
                    <a:lnTo>
                      <a:pt x="2467" y="320"/>
                    </a:lnTo>
                    <a:lnTo>
                      <a:pt x="2455" y="312"/>
                    </a:lnTo>
                    <a:lnTo>
                      <a:pt x="2446" y="306"/>
                    </a:lnTo>
                    <a:lnTo>
                      <a:pt x="2434" y="298"/>
                    </a:lnTo>
                    <a:lnTo>
                      <a:pt x="2422" y="292"/>
                    </a:lnTo>
                    <a:lnTo>
                      <a:pt x="2411" y="287"/>
                    </a:lnTo>
                    <a:lnTo>
                      <a:pt x="2401" y="281"/>
                    </a:lnTo>
                    <a:lnTo>
                      <a:pt x="2387" y="273"/>
                    </a:lnTo>
                    <a:lnTo>
                      <a:pt x="2376" y="267"/>
                    </a:lnTo>
                    <a:lnTo>
                      <a:pt x="2362" y="261"/>
                    </a:lnTo>
                    <a:lnTo>
                      <a:pt x="2349" y="256"/>
                    </a:lnTo>
                    <a:lnTo>
                      <a:pt x="2333" y="250"/>
                    </a:lnTo>
                    <a:lnTo>
                      <a:pt x="2319" y="244"/>
                    </a:lnTo>
                    <a:lnTo>
                      <a:pt x="2306" y="238"/>
                    </a:lnTo>
                    <a:lnTo>
                      <a:pt x="2292" y="234"/>
                    </a:lnTo>
                    <a:lnTo>
                      <a:pt x="2275" y="229"/>
                    </a:lnTo>
                    <a:lnTo>
                      <a:pt x="2259" y="223"/>
                    </a:lnTo>
                    <a:lnTo>
                      <a:pt x="2242" y="217"/>
                    </a:lnTo>
                    <a:lnTo>
                      <a:pt x="2226" y="211"/>
                    </a:lnTo>
                    <a:lnTo>
                      <a:pt x="2209" y="205"/>
                    </a:lnTo>
                    <a:lnTo>
                      <a:pt x="2191" y="201"/>
                    </a:lnTo>
                    <a:lnTo>
                      <a:pt x="2174" y="197"/>
                    </a:lnTo>
                    <a:lnTo>
                      <a:pt x="2157" y="194"/>
                    </a:lnTo>
                    <a:lnTo>
                      <a:pt x="2137" y="188"/>
                    </a:lnTo>
                    <a:lnTo>
                      <a:pt x="2118" y="184"/>
                    </a:lnTo>
                    <a:lnTo>
                      <a:pt x="2098" y="180"/>
                    </a:lnTo>
                    <a:lnTo>
                      <a:pt x="2081" y="176"/>
                    </a:lnTo>
                    <a:lnTo>
                      <a:pt x="2062" y="172"/>
                    </a:lnTo>
                    <a:lnTo>
                      <a:pt x="2042" y="170"/>
                    </a:lnTo>
                    <a:lnTo>
                      <a:pt x="2023" y="166"/>
                    </a:lnTo>
                    <a:lnTo>
                      <a:pt x="2005" y="165"/>
                    </a:lnTo>
                    <a:lnTo>
                      <a:pt x="1984" y="161"/>
                    </a:lnTo>
                    <a:lnTo>
                      <a:pt x="1963" y="159"/>
                    </a:lnTo>
                    <a:lnTo>
                      <a:pt x="1941" y="155"/>
                    </a:lnTo>
                    <a:lnTo>
                      <a:pt x="1920" y="153"/>
                    </a:lnTo>
                    <a:lnTo>
                      <a:pt x="1899" y="149"/>
                    </a:lnTo>
                    <a:lnTo>
                      <a:pt x="1877" y="147"/>
                    </a:lnTo>
                    <a:lnTo>
                      <a:pt x="1856" y="143"/>
                    </a:lnTo>
                    <a:lnTo>
                      <a:pt x="1835" y="143"/>
                    </a:lnTo>
                    <a:lnTo>
                      <a:pt x="1811" y="139"/>
                    </a:lnTo>
                    <a:lnTo>
                      <a:pt x="1790" y="137"/>
                    </a:lnTo>
                    <a:lnTo>
                      <a:pt x="1767" y="135"/>
                    </a:lnTo>
                    <a:lnTo>
                      <a:pt x="1745" y="135"/>
                    </a:lnTo>
                    <a:lnTo>
                      <a:pt x="1722" y="134"/>
                    </a:lnTo>
                    <a:lnTo>
                      <a:pt x="1699" y="132"/>
                    </a:lnTo>
                    <a:lnTo>
                      <a:pt x="1676" y="132"/>
                    </a:lnTo>
                    <a:lnTo>
                      <a:pt x="1654" y="132"/>
                    </a:lnTo>
                    <a:lnTo>
                      <a:pt x="1427" y="134"/>
                    </a:lnTo>
                    <a:lnTo>
                      <a:pt x="1406" y="134"/>
                    </a:lnTo>
                    <a:lnTo>
                      <a:pt x="1387" y="134"/>
                    </a:lnTo>
                    <a:lnTo>
                      <a:pt x="1367" y="135"/>
                    </a:lnTo>
                    <a:lnTo>
                      <a:pt x="1350" y="137"/>
                    </a:lnTo>
                    <a:lnTo>
                      <a:pt x="1330" y="137"/>
                    </a:lnTo>
                    <a:lnTo>
                      <a:pt x="1313" y="139"/>
                    </a:lnTo>
                    <a:lnTo>
                      <a:pt x="1295" y="141"/>
                    </a:lnTo>
                    <a:lnTo>
                      <a:pt x="1278" y="145"/>
                    </a:lnTo>
                    <a:lnTo>
                      <a:pt x="1259" y="145"/>
                    </a:lnTo>
                    <a:lnTo>
                      <a:pt x="1241" y="147"/>
                    </a:lnTo>
                    <a:lnTo>
                      <a:pt x="1224" y="149"/>
                    </a:lnTo>
                    <a:lnTo>
                      <a:pt x="1206" y="153"/>
                    </a:lnTo>
                    <a:lnTo>
                      <a:pt x="1189" y="155"/>
                    </a:lnTo>
                    <a:lnTo>
                      <a:pt x="1171" y="159"/>
                    </a:lnTo>
                    <a:lnTo>
                      <a:pt x="1156" y="161"/>
                    </a:lnTo>
                    <a:lnTo>
                      <a:pt x="1140" y="165"/>
                    </a:lnTo>
                    <a:lnTo>
                      <a:pt x="1123" y="166"/>
                    </a:lnTo>
                    <a:lnTo>
                      <a:pt x="1105" y="170"/>
                    </a:lnTo>
                    <a:lnTo>
                      <a:pt x="1090" y="172"/>
                    </a:lnTo>
                    <a:lnTo>
                      <a:pt x="1074" y="176"/>
                    </a:lnTo>
                    <a:lnTo>
                      <a:pt x="1059" y="178"/>
                    </a:lnTo>
                    <a:lnTo>
                      <a:pt x="1045" y="182"/>
                    </a:lnTo>
                    <a:lnTo>
                      <a:pt x="1030" y="186"/>
                    </a:lnTo>
                    <a:lnTo>
                      <a:pt x="1016" y="192"/>
                    </a:lnTo>
                    <a:lnTo>
                      <a:pt x="1001" y="194"/>
                    </a:lnTo>
                    <a:lnTo>
                      <a:pt x="987" y="197"/>
                    </a:lnTo>
                    <a:lnTo>
                      <a:pt x="972" y="201"/>
                    </a:lnTo>
                    <a:lnTo>
                      <a:pt x="960" y="207"/>
                    </a:lnTo>
                    <a:lnTo>
                      <a:pt x="946" y="211"/>
                    </a:lnTo>
                    <a:lnTo>
                      <a:pt x="933" y="215"/>
                    </a:lnTo>
                    <a:lnTo>
                      <a:pt x="921" y="219"/>
                    </a:lnTo>
                    <a:lnTo>
                      <a:pt x="910" y="225"/>
                    </a:lnTo>
                    <a:lnTo>
                      <a:pt x="896" y="229"/>
                    </a:lnTo>
                    <a:lnTo>
                      <a:pt x="884" y="232"/>
                    </a:lnTo>
                    <a:lnTo>
                      <a:pt x="873" y="236"/>
                    </a:lnTo>
                    <a:lnTo>
                      <a:pt x="861" y="242"/>
                    </a:lnTo>
                    <a:lnTo>
                      <a:pt x="849" y="246"/>
                    </a:lnTo>
                    <a:lnTo>
                      <a:pt x="838" y="250"/>
                    </a:lnTo>
                    <a:lnTo>
                      <a:pt x="828" y="256"/>
                    </a:lnTo>
                    <a:lnTo>
                      <a:pt x="820" y="261"/>
                    </a:lnTo>
                    <a:lnTo>
                      <a:pt x="801" y="271"/>
                    </a:lnTo>
                    <a:lnTo>
                      <a:pt x="783" y="281"/>
                    </a:lnTo>
                    <a:lnTo>
                      <a:pt x="766" y="292"/>
                    </a:lnTo>
                    <a:lnTo>
                      <a:pt x="754" y="304"/>
                    </a:lnTo>
                    <a:lnTo>
                      <a:pt x="739" y="316"/>
                    </a:lnTo>
                    <a:lnTo>
                      <a:pt x="729" y="327"/>
                    </a:lnTo>
                    <a:lnTo>
                      <a:pt x="718" y="339"/>
                    </a:lnTo>
                    <a:lnTo>
                      <a:pt x="712" y="351"/>
                    </a:lnTo>
                    <a:lnTo>
                      <a:pt x="704" y="362"/>
                    </a:lnTo>
                    <a:lnTo>
                      <a:pt x="700" y="376"/>
                    </a:lnTo>
                    <a:lnTo>
                      <a:pt x="698" y="389"/>
                    </a:lnTo>
                    <a:lnTo>
                      <a:pt x="700" y="403"/>
                    </a:lnTo>
                    <a:lnTo>
                      <a:pt x="700" y="415"/>
                    </a:lnTo>
                    <a:lnTo>
                      <a:pt x="702" y="426"/>
                    </a:lnTo>
                    <a:lnTo>
                      <a:pt x="706" y="438"/>
                    </a:lnTo>
                    <a:lnTo>
                      <a:pt x="714" y="449"/>
                    </a:lnTo>
                    <a:lnTo>
                      <a:pt x="721" y="461"/>
                    </a:lnTo>
                    <a:lnTo>
                      <a:pt x="733" y="473"/>
                    </a:lnTo>
                    <a:lnTo>
                      <a:pt x="743" y="484"/>
                    </a:lnTo>
                    <a:lnTo>
                      <a:pt x="758" y="496"/>
                    </a:lnTo>
                    <a:lnTo>
                      <a:pt x="770" y="506"/>
                    </a:lnTo>
                    <a:lnTo>
                      <a:pt x="787" y="515"/>
                    </a:lnTo>
                    <a:lnTo>
                      <a:pt x="795" y="519"/>
                    </a:lnTo>
                    <a:lnTo>
                      <a:pt x="805" y="525"/>
                    </a:lnTo>
                    <a:lnTo>
                      <a:pt x="814" y="531"/>
                    </a:lnTo>
                    <a:lnTo>
                      <a:pt x="826" y="537"/>
                    </a:lnTo>
                    <a:lnTo>
                      <a:pt x="834" y="541"/>
                    </a:lnTo>
                    <a:lnTo>
                      <a:pt x="844" y="544"/>
                    </a:lnTo>
                    <a:lnTo>
                      <a:pt x="855" y="548"/>
                    </a:lnTo>
                    <a:lnTo>
                      <a:pt x="867" y="554"/>
                    </a:lnTo>
                    <a:lnTo>
                      <a:pt x="878" y="558"/>
                    </a:lnTo>
                    <a:lnTo>
                      <a:pt x="890" y="562"/>
                    </a:lnTo>
                    <a:lnTo>
                      <a:pt x="904" y="566"/>
                    </a:lnTo>
                    <a:lnTo>
                      <a:pt x="917" y="572"/>
                    </a:lnTo>
                    <a:lnTo>
                      <a:pt x="929" y="573"/>
                    </a:lnTo>
                    <a:lnTo>
                      <a:pt x="941" y="577"/>
                    </a:lnTo>
                    <a:lnTo>
                      <a:pt x="954" y="579"/>
                    </a:lnTo>
                    <a:lnTo>
                      <a:pt x="968" y="585"/>
                    </a:lnTo>
                    <a:lnTo>
                      <a:pt x="979" y="587"/>
                    </a:lnTo>
                    <a:lnTo>
                      <a:pt x="995" y="591"/>
                    </a:lnTo>
                    <a:lnTo>
                      <a:pt x="1008" y="593"/>
                    </a:lnTo>
                    <a:lnTo>
                      <a:pt x="1024" y="599"/>
                    </a:lnTo>
                    <a:lnTo>
                      <a:pt x="1038" y="601"/>
                    </a:lnTo>
                    <a:lnTo>
                      <a:pt x="1053" y="603"/>
                    </a:lnTo>
                    <a:lnTo>
                      <a:pt x="1067" y="604"/>
                    </a:lnTo>
                    <a:lnTo>
                      <a:pt x="1084" y="608"/>
                    </a:lnTo>
                    <a:lnTo>
                      <a:pt x="1100" y="610"/>
                    </a:lnTo>
                    <a:lnTo>
                      <a:pt x="1115" y="614"/>
                    </a:lnTo>
                    <a:lnTo>
                      <a:pt x="1133" y="616"/>
                    </a:lnTo>
                    <a:lnTo>
                      <a:pt x="1150" y="620"/>
                    </a:lnTo>
                    <a:lnTo>
                      <a:pt x="1166" y="620"/>
                    </a:lnTo>
                    <a:lnTo>
                      <a:pt x="1181" y="622"/>
                    </a:lnTo>
                    <a:lnTo>
                      <a:pt x="1198" y="624"/>
                    </a:lnTo>
                    <a:lnTo>
                      <a:pt x="1216" y="626"/>
                    </a:lnTo>
                    <a:lnTo>
                      <a:pt x="1233" y="626"/>
                    </a:lnTo>
                    <a:lnTo>
                      <a:pt x="1251" y="628"/>
                    </a:lnTo>
                    <a:lnTo>
                      <a:pt x="1268" y="630"/>
                    </a:lnTo>
                    <a:lnTo>
                      <a:pt x="1286" y="632"/>
                    </a:lnTo>
                    <a:lnTo>
                      <a:pt x="1303" y="632"/>
                    </a:lnTo>
                    <a:lnTo>
                      <a:pt x="1321" y="634"/>
                    </a:lnTo>
                    <a:lnTo>
                      <a:pt x="1340" y="634"/>
                    </a:lnTo>
                    <a:lnTo>
                      <a:pt x="1359" y="636"/>
                    </a:lnTo>
                    <a:lnTo>
                      <a:pt x="1377" y="636"/>
                    </a:lnTo>
                    <a:lnTo>
                      <a:pt x="1396" y="637"/>
                    </a:lnTo>
                    <a:lnTo>
                      <a:pt x="1416" y="637"/>
                    </a:lnTo>
                    <a:lnTo>
                      <a:pt x="1435" y="639"/>
                    </a:lnTo>
                    <a:lnTo>
                      <a:pt x="1449" y="637"/>
                    </a:lnTo>
                    <a:lnTo>
                      <a:pt x="1464" y="637"/>
                    </a:lnTo>
                    <a:lnTo>
                      <a:pt x="1478" y="637"/>
                    </a:lnTo>
                    <a:lnTo>
                      <a:pt x="1493" y="637"/>
                    </a:lnTo>
                    <a:lnTo>
                      <a:pt x="1507" y="636"/>
                    </a:lnTo>
                    <a:lnTo>
                      <a:pt x="1522" y="636"/>
                    </a:lnTo>
                    <a:lnTo>
                      <a:pt x="1536" y="634"/>
                    </a:lnTo>
                    <a:lnTo>
                      <a:pt x="1551" y="634"/>
                    </a:lnTo>
                    <a:lnTo>
                      <a:pt x="1565" y="632"/>
                    </a:lnTo>
                    <a:lnTo>
                      <a:pt x="1579" y="630"/>
                    </a:lnTo>
                    <a:lnTo>
                      <a:pt x="1592" y="628"/>
                    </a:lnTo>
                    <a:lnTo>
                      <a:pt x="1608" y="628"/>
                    </a:lnTo>
                    <a:lnTo>
                      <a:pt x="1621" y="626"/>
                    </a:lnTo>
                    <a:lnTo>
                      <a:pt x="1635" y="626"/>
                    </a:lnTo>
                    <a:lnTo>
                      <a:pt x="1648" y="624"/>
                    </a:lnTo>
                    <a:lnTo>
                      <a:pt x="1664" y="624"/>
                    </a:lnTo>
                    <a:lnTo>
                      <a:pt x="1676" y="620"/>
                    </a:lnTo>
                    <a:lnTo>
                      <a:pt x="1689" y="620"/>
                    </a:lnTo>
                    <a:lnTo>
                      <a:pt x="1703" y="616"/>
                    </a:lnTo>
                    <a:lnTo>
                      <a:pt x="1716" y="616"/>
                    </a:lnTo>
                    <a:lnTo>
                      <a:pt x="1728" y="612"/>
                    </a:lnTo>
                    <a:lnTo>
                      <a:pt x="1742" y="612"/>
                    </a:lnTo>
                    <a:lnTo>
                      <a:pt x="1755" y="608"/>
                    </a:lnTo>
                    <a:lnTo>
                      <a:pt x="1769" y="608"/>
                    </a:lnTo>
                    <a:lnTo>
                      <a:pt x="1780" y="604"/>
                    </a:lnTo>
                    <a:lnTo>
                      <a:pt x="1792" y="603"/>
                    </a:lnTo>
                    <a:lnTo>
                      <a:pt x="1804" y="599"/>
                    </a:lnTo>
                    <a:lnTo>
                      <a:pt x="1817" y="597"/>
                    </a:lnTo>
                    <a:lnTo>
                      <a:pt x="1829" y="593"/>
                    </a:lnTo>
                    <a:lnTo>
                      <a:pt x="1840" y="591"/>
                    </a:lnTo>
                    <a:lnTo>
                      <a:pt x="1852" y="589"/>
                    </a:lnTo>
                    <a:lnTo>
                      <a:pt x="1866" y="587"/>
                    </a:lnTo>
                    <a:lnTo>
                      <a:pt x="1875" y="581"/>
                    </a:lnTo>
                    <a:lnTo>
                      <a:pt x="1887" y="579"/>
                    </a:lnTo>
                    <a:lnTo>
                      <a:pt x="1897" y="573"/>
                    </a:lnTo>
                    <a:lnTo>
                      <a:pt x="1908" y="572"/>
                    </a:lnTo>
                    <a:lnTo>
                      <a:pt x="1928" y="564"/>
                    </a:lnTo>
                    <a:lnTo>
                      <a:pt x="1949" y="558"/>
                    </a:lnTo>
                    <a:lnTo>
                      <a:pt x="1966" y="550"/>
                    </a:lnTo>
                    <a:lnTo>
                      <a:pt x="1984" y="542"/>
                    </a:lnTo>
                    <a:lnTo>
                      <a:pt x="2001" y="535"/>
                    </a:lnTo>
                    <a:lnTo>
                      <a:pt x="2019" y="529"/>
                    </a:lnTo>
                    <a:lnTo>
                      <a:pt x="2032" y="519"/>
                    </a:lnTo>
                    <a:lnTo>
                      <a:pt x="2048" y="511"/>
                    </a:lnTo>
                    <a:lnTo>
                      <a:pt x="2062" y="502"/>
                    </a:lnTo>
                    <a:lnTo>
                      <a:pt x="2075" y="494"/>
                    </a:lnTo>
                    <a:lnTo>
                      <a:pt x="2085" y="484"/>
                    </a:lnTo>
                    <a:lnTo>
                      <a:pt x="2096" y="475"/>
                    </a:lnTo>
                    <a:lnTo>
                      <a:pt x="2104" y="465"/>
                    </a:lnTo>
                    <a:lnTo>
                      <a:pt x="2114" y="457"/>
                    </a:lnTo>
                    <a:lnTo>
                      <a:pt x="2120" y="461"/>
                    </a:lnTo>
                    <a:lnTo>
                      <a:pt x="2137" y="473"/>
                    </a:lnTo>
                    <a:lnTo>
                      <a:pt x="2145" y="479"/>
                    </a:lnTo>
                    <a:lnTo>
                      <a:pt x="2153" y="488"/>
                    </a:lnTo>
                    <a:lnTo>
                      <a:pt x="2158" y="498"/>
                    </a:lnTo>
                    <a:lnTo>
                      <a:pt x="2162" y="510"/>
                    </a:lnTo>
                    <a:lnTo>
                      <a:pt x="2157" y="523"/>
                    </a:lnTo>
                    <a:lnTo>
                      <a:pt x="2151" y="539"/>
                    </a:lnTo>
                    <a:lnTo>
                      <a:pt x="2137" y="552"/>
                    </a:lnTo>
                    <a:lnTo>
                      <a:pt x="2124" y="568"/>
                    </a:lnTo>
                    <a:lnTo>
                      <a:pt x="2112" y="573"/>
                    </a:lnTo>
                    <a:lnTo>
                      <a:pt x="2100" y="581"/>
                    </a:lnTo>
                    <a:lnTo>
                      <a:pt x="2089" y="587"/>
                    </a:lnTo>
                    <a:lnTo>
                      <a:pt x="2077" y="595"/>
                    </a:lnTo>
                    <a:lnTo>
                      <a:pt x="2063" y="601"/>
                    </a:lnTo>
                    <a:lnTo>
                      <a:pt x="2050" y="608"/>
                    </a:lnTo>
                    <a:lnTo>
                      <a:pt x="2034" y="616"/>
                    </a:lnTo>
                    <a:lnTo>
                      <a:pt x="2021" y="624"/>
                    </a:lnTo>
                    <a:lnTo>
                      <a:pt x="2003" y="630"/>
                    </a:lnTo>
                    <a:lnTo>
                      <a:pt x="1986" y="636"/>
                    </a:lnTo>
                    <a:lnTo>
                      <a:pt x="1966" y="641"/>
                    </a:lnTo>
                    <a:lnTo>
                      <a:pt x="1949" y="649"/>
                    </a:lnTo>
                    <a:lnTo>
                      <a:pt x="1928" y="655"/>
                    </a:lnTo>
                    <a:lnTo>
                      <a:pt x="1908" y="661"/>
                    </a:lnTo>
                    <a:lnTo>
                      <a:pt x="1889" y="667"/>
                    </a:lnTo>
                    <a:lnTo>
                      <a:pt x="1870" y="672"/>
                    </a:lnTo>
                    <a:lnTo>
                      <a:pt x="1858" y="674"/>
                    </a:lnTo>
                    <a:lnTo>
                      <a:pt x="1846" y="676"/>
                    </a:lnTo>
                    <a:lnTo>
                      <a:pt x="1835" y="678"/>
                    </a:lnTo>
                    <a:lnTo>
                      <a:pt x="1823" y="682"/>
                    </a:lnTo>
                    <a:lnTo>
                      <a:pt x="1811" y="684"/>
                    </a:lnTo>
                    <a:lnTo>
                      <a:pt x="1800" y="686"/>
                    </a:lnTo>
                    <a:lnTo>
                      <a:pt x="1788" y="688"/>
                    </a:lnTo>
                    <a:lnTo>
                      <a:pt x="1778" y="692"/>
                    </a:lnTo>
                    <a:lnTo>
                      <a:pt x="1765" y="694"/>
                    </a:lnTo>
                    <a:lnTo>
                      <a:pt x="1753" y="696"/>
                    </a:lnTo>
                    <a:lnTo>
                      <a:pt x="1742" y="698"/>
                    </a:lnTo>
                    <a:lnTo>
                      <a:pt x="1730" y="701"/>
                    </a:lnTo>
                    <a:lnTo>
                      <a:pt x="1718" y="703"/>
                    </a:lnTo>
                    <a:lnTo>
                      <a:pt x="1707" y="705"/>
                    </a:lnTo>
                    <a:lnTo>
                      <a:pt x="1695" y="707"/>
                    </a:lnTo>
                    <a:lnTo>
                      <a:pt x="1683" y="711"/>
                    </a:lnTo>
                    <a:lnTo>
                      <a:pt x="1668" y="711"/>
                    </a:lnTo>
                    <a:lnTo>
                      <a:pt x="1654" y="713"/>
                    </a:lnTo>
                    <a:lnTo>
                      <a:pt x="1641" y="715"/>
                    </a:lnTo>
                    <a:lnTo>
                      <a:pt x="1627" y="717"/>
                    </a:lnTo>
                    <a:lnTo>
                      <a:pt x="1614" y="719"/>
                    </a:lnTo>
                    <a:lnTo>
                      <a:pt x="1600" y="721"/>
                    </a:lnTo>
                    <a:lnTo>
                      <a:pt x="1586" y="723"/>
                    </a:lnTo>
                    <a:lnTo>
                      <a:pt x="1575" y="725"/>
                    </a:lnTo>
                    <a:lnTo>
                      <a:pt x="1561" y="725"/>
                    </a:lnTo>
                    <a:lnTo>
                      <a:pt x="1548" y="725"/>
                    </a:lnTo>
                    <a:lnTo>
                      <a:pt x="1536" y="727"/>
                    </a:lnTo>
                    <a:lnTo>
                      <a:pt x="1524" y="729"/>
                    </a:lnTo>
                    <a:lnTo>
                      <a:pt x="1513" y="729"/>
                    </a:lnTo>
                    <a:lnTo>
                      <a:pt x="1501" y="729"/>
                    </a:lnTo>
                    <a:lnTo>
                      <a:pt x="1491" y="730"/>
                    </a:lnTo>
                    <a:lnTo>
                      <a:pt x="1482" y="732"/>
                    </a:lnTo>
                    <a:lnTo>
                      <a:pt x="1460" y="732"/>
                    </a:lnTo>
                    <a:lnTo>
                      <a:pt x="1443" y="734"/>
                    </a:lnTo>
                    <a:lnTo>
                      <a:pt x="1427" y="734"/>
                    </a:lnTo>
                    <a:lnTo>
                      <a:pt x="1416" y="736"/>
                    </a:lnTo>
                    <a:lnTo>
                      <a:pt x="1404" y="736"/>
                    </a:lnTo>
                    <a:lnTo>
                      <a:pt x="1398" y="736"/>
                    </a:lnTo>
                    <a:lnTo>
                      <a:pt x="1392" y="736"/>
                    </a:lnTo>
                    <a:lnTo>
                      <a:pt x="1392" y="738"/>
                    </a:lnTo>
                    <a:lnTo>
                      <a:pt x="1358" y="738"/>
                    </a:lnTo>
                    <a:lnTo>
                      <a:pt x="1326" y="738"/>
                    </a:lnTo>
                    <a:lnTo>
                      <a:pt x="1294" y="738"/>
                    </a:lnTo>
                    <a:lnTo>
                      <a:pt x="1262" y="738"/>
                    </a:lnTo>
                    <a:lnTo>
                      <a:pt x="1231" y="736"/>
                    </a:lnTo>
                    <a:lnTo>
                      <a:pt x="1200" y="736"/>
                    </a:lnTo>
                    <a:lnTo>
                      <a:pt x="1169" y="734"/>
                    </a:lnTo>
                    <a:lnTo>
                      <a:pt x="1140" y="734"/>
                    </a:lnTo>
                    <a:lnTo>
                      <a:pt x="1109" y="730"/>
                    </a:lnTo>
                    <a:lnTo>
                      <a:pt x="1078" y="730"/>
                    </a:lnTo>
                    <a:lnTo>
                      <a:pt x="1049" y="727"/>
                    </a:lnTo>
                    <a:lnTo>
                      <a:pt x="1020" y="727"/>
                    </a:lnTo>
                    <a:lnTo>
                      <a:pt x="991" y="723"/>
                    </a:lnTo>
                    <a:lnTo>
                      <a:pt x="962" y="721"/>
                    </a:lnTo>
                    <a:lnTo>
                      <a:pt x="933" y="719"/>
                    </a:lnTo>
                    <a:lnTo>
                      <a:pt x="906" y="717"/>
                    </a:lnTo>
                    <a:lnTo>
                      <a:pt x="877" y="713"/>
                    </a:lnTo>
                    <a:lnTo>
                      <a:pt x="847" y="709"/>
                    </a:lnTo>
                    <a:lnTo>
                      <a:pt x="820" y="705"/>
                    </a:lnTo>
                    <a:lnTo>
                      <a:pt x="795" y="701"/>
                    </a:lnTo>
                    <a:lnTo>
                      <a:pt x="768" y="698"/>
                    </a:lnTo>
                    <a:lnTo>
                      <a:pt x="743" y="694"/>
                    </a:lnTo>
                    <a:lnTo>
                      <a:pt x="716" y="690"/>
                    </a:lnTo>
                    <a:lnTo>
                      <a:pt x="692" y="686"/>
                    </a:lnTo>
                    <a:lnTo>
                      <a:pt x="667" y="680"/>
                    </a:lnTo>
                    <a:lnTo>
                      <a:pt x="642" y="674"/>
                    </a:lnTo>
                    <a:lnTo>
                      <a:pt x="619" y="668"/>
                    </a:lnTo>
                    <a:lnTo>
                      <a:pt x="595" y="665"/>
                    </a:lnTo>
                    <a:lnTo>
                      <a:pt x="572" y="659"/>
                    </a:lnTo>
                    <a:lnTo>
                      <a:pt x="549" y="653"/>
                    </a:lnTo>
                    <a:lnTo>
                      <a:pt x="527" y="647"/>
                    </a:lnTo>
                    <a:lnTo>
                      <a:pt x="508" y="643"/>
                    </a:lnTo>
                    <a:lnTo>
                      <a:pt x="485" y="636"/>
                    </a:lnTo>
                    <a:lnTo>
                      <a:pt x="465" y="630"/>
                    </a:lnTo>
                    <a:lnTo>
                      <a:pt x="444" y="622"/>
                    </a:lnTo>
                    <a:lnTo>
                      <a:pt x="425" y="616"/>
                    </a:lnTo>
                    <a:lnTo>
                      <a:pt x="405" y="608"/>
                    </a:lnTo>
                    <a:lnTo>
                      <a:pt x="388" y="603"/>
                    </a:lnTo>
                    <a:lnTo>
                      <a:pt x="370" y="595"/>
                    </a:lnTo>
                    <a:lnTo>
                      <a:pt x="353" y="589"/>
                    </a:lnTo>
                    <a:lnTo>
                      <a:pt x="335" y="581"/>
                    </a:lnTo>
                    <a:lnTo>
                      <a:pt x="318" y="573"/>
                    </a:lnTo>
                    <a:lnTo>
                      <a:pt x="302" y="566"/>
                    </a:lnTo>
                    <a:lnTo>
                      <a:pt x="289" y="558"/>
                    </a:lnTo>
                    <a:lnTo>
                      <a:pt x="275" y="550"/>
                    </a:lnTo>
                    <a:lnTo>
                      <a:pt x="262" y="542"/>
                    </a:lnTo>
                    <a:lnTo>
                      <a:pt x="250" y="535"/>
                    </a:lnTo>
                    <a:lnTo>
                      <a:pt x="238" y="529"/>
                    </a:lnTo>
                    <a:lnTo>
                      <a:pt x="225" y="519"/>
                    </a:lnTo>
                    <a:lnTo>
                      <a:pt x="213" y="511"/>
                    </a:lnTo>
                    <a:lnTo>
                      <a:pt x="204" y="502"/>
                    </a:lnTo>
                    <a:lnTo>
                      <a:pt x="194" y="494"/>
                    </a:lnTo>
                    <a:lnTo>
                      <a:pt x="184" y="484"/>
                    </a:lnTo>
                    <a:lnTo>
                      <a:pt x="176" y="477"/>
                    </a:lnTo>
                    <a:lnTo>
                      <a:pt x="169" y="467"/>
                    </a:lnTo>
                    <a:lnTo>
                      <a:pt x="163" y="459"/>
                    </a:lnTo>
                    <a:lnTo>
                      <a:pt x="149" y="440"/>
                    </a:lnTo>
                    <a:lnTo>
                      <a:pt x="143" y="422"/>
                    </a:lnTo>
                    <a:lnTo>
                      <a:pt x="138" y="405"/>
                    </a:lnTo>
                    <a:lnTo>
                      <a:pt x="138" y="387"/>
                    </a:lnTo>
                    <a:lnTo>
                      <a:pt x="136" y="368"/>
                    </a:lnTo>
                    <a:lnTo>
                      <a:pt x="142" y="351"/>
                    </a:lnTo>
                    <a:lnTo>
                      <a:pt x="147" y="333"/>
                    </a:lnTo>
                    <a:lnTo>
                      <a:pt x="159" y="316"/>
                    </a:lnTo>
                    <a:lnTo>
                      <a:pt x="165" y="306"/>
                    </a:lnTo>
                    <a:lnTo>
                      <a:pt x="171" y="298"/>
                    </a:lnTo>
                    <a:lnTo>
                      <a:pt x="178" y="289"/>
                    </a:lnTo>
                    <a:lnTo>
                      <a:pt x="188" y="281"/>
                    </a:lnTo>
                    <a:lnTo>
                      <a:pt x="196" y="271"/>
                    </a:lnTo>
                    <a:lnTo>
                      <a:pt x="206" y="265"/>
                    </a:lnTo>
                    <a:lnTo>
                      <a:pt x="217" y="256"/>
                    </a:lnTo>
                    <a:lnTo>
                      <a:pt x="229" y="250"/>
                    </a:lnTo>
                    <a:lnTo>
                      <a:pt x="238" y="240"/>
                    </a:lnTo>
                    <a:lnTo>
                      <a:pt x="250" y="232"/>
                    </a:lnTo>
                    <a:lnTo>
                      <a:pt x="264" y="223"/>
                    </a:lnTo>
                    <a:lnTo>
                      <a:pt x="277" y="215"/>
                    </a:lnTo>
                    <a:lnTo>
                      <a:pt x="291" y="207"/>
                    </a:lnTo>
                    <a:lnTo>
                      <a:pt x="306" y="199"/>
                    </a:lnTo>
                    <a:lnTo>
                      <a:pt x="322" y="192"/>
                    </a:lnTo>
                    <a:lnTo>
                      <a:pt x="339" y="186"/>
                    </a:lnTo>
                    <a:lnTo>
                      <a:pt x="355" y="178"/>
                    </a:lnTo>
                    <a:lnTo>
                      <a:pt x="372" y="170"/>
                    </a:lnTo>
                    <a:lnTo>
                      <a:pt x="390" y="163"/>
                    </a:lnTo>
                    <a:lnTo>
                      <a:pt x="407" y="157"/>
                    </a:lnTo>
                    <a:lnTo>
                      <a:pt x="425" y="149"/>
                    </a:lnTo>
                    <a:lnTo>
                      <a:pt x="446" y="143"/>
                    </a:lnTo>
                    <a:lnTo>
                      <a:pt x="465" y="137"/>
                    </a:lnTo>
                    <a:lnTo>
                      <a:pt x="487" y="132"/>
                    </a:lnTo>
                    <a:lnTo>
                      <a:pt x="504" y="124"/>
                    </a:lnTo>
                    <a:lnTo>
                      <a:pt x="526" y="118"/>
                    </a:lnTo>
                    <a:lnTo>
                      <a:pt x="545" y="110"/>
                    </a:lnTo>
                    <a:lnTo>
                      <a:pt x="568" y="104"/>
                    </a:lnTo>
                    <a:lnTo>
                      <a:pt x="590" y="99"/>
                    </a:lnTo>
                    <a:lnTo>
                      <a:pt x="613" y="93"/>
                    </a:lnTo>
                    <a:lnTo>
                      <a:pt x="636" y="87"/>
                    </a:lnTo>
                    <a:lnTo>
                      <a:pt x="661" y="81"/>
                    </a:lnTo>
                    <a:lnTo>
                      <a:pt x="685" y="75"/>
                    </a:lnTo>
                    <a:lnTo>
                      <a:pt x="708" y="70"/>
                    </a:lnTo>
                    <a:lnTo>
                      <a:pt x="731" y="64"/>
                    </a:lnTo>
                    <a:lnTo>
                      <a:pt x="758" y="60"/>
                    </a:lnTo>
                    <a:lnTo>
                      <a:pt x="782" y="54"/>
                    </a:lnTo>
                    <a:lnTo>
                      <a:pt x="809" y="50"/>
                    </a:lnTo>
                    <a:lnTo>
                      <a:pt x="834" y="46"/>
                    </a:lnTo>
                    <a:lnTo>
                      <a:pt x="863" y="44"/>
                    </a:lnTo>
                    <a:lnTo>
                      <a:pt x="888" y="39"/>
                    </a:lnTo>
                    <a:lnTo>
                      <a:pt x="915" y="35"/>
                    </a:lnTo>
                    <a:lnTo>
                      <a:pt x="941" y="31"/>
                    </a:lnTo>
                    <a:lnTo>
                      <a:pt x="970" y="27"/>
                    </a:lnTo>
                    <a:lnTo>
                      <a:pt x="997" y="23"/>
                    </a:lnTo>
                    <a:lnTo>
                      <a:pt x="1024" y="21"/>
                    </a:lnTo>
                    <a:lnTo>
                      <a:pt x="1053" y="17"/>
                    </a:lnTo>
                    <a:lnTo>
                      <a:pt x="1082" y="15"/>
                    </a:lnTo>
                    <a:lnTo>
                      <a:pt x="1109" y="11"/>
                    </a:lnTo>
                    <a:lnTo>
                      <a:pt x="1138" y="10"/>
                    </a:lnTo>
                    <a:lnTo>
                      <a:pt x="1167" y="8"/>
                    </a:lnTo>
                    <a:lnTo>
                      <a:pt x="1197" y="6"/>
                    </a:lnTo>
                    <a:lnTo>
                      <a:pt x="1226" y="4"/>
                    </a:lnTo>
                    <a:lnTo>
                      <a:pt x="1257" y="2"/>
                    </a:lnTo>
                    <a:lnTo>
                      <a:pt x="1286" y="2"/>
                    </a:lnTo>
                    <a:lnTo>
                      <a:pt x="1317" y="2"/>
                    </a:lnTo>
                    <a:lnTo>
                      <a:pt x="1294" y="0"/>
                    </a:lnTo>
                    <a:lnTo>
                      <a:pt x="1259" y="0"/>
                    </a:lnTo>
                    <a:lnTo>
                      <a:pt x="1228" y="0"/>
                    </a:lnTo>
                    <a:lnTo>
                      <a:pt x="1195" y="0"/>
                    </a:lnTo>
                    <a:lnTo>
                      <a:pt x="1164" y="2"/>
                    </a:lnTo>
                    <a:lnTo>
                      <a:pt x="1131" y="2"/>
                    </a:lnTo>
                    <a:lnTo>
                      <a:pt x="1100" y="4"/>
                    </a:lnTo>
                    <a:lnTo>
                      <a:pt x="1069" y="6"/>
                    </a:lnTo>
                    <a:lnTo>
                      <a:pt x="1039" y="10"/>
                    </a:lnTo>
                    <a:lnTo>
                      <a:pt x="1006" y="10"/>
                    </a:lnTo>
                    <a:lnTo>
                      <a:pt x="975" y="13"/>
                    </a:lnTo>
                    <a:lnTo>
                      <a:pt x="944" y="15"/>
                    </a:lnTo>
                    <a:lnTo>
                      <a:pt x="915" y="19"/>
                    </a:lnTo>
                    <a:lnTo>
                      <a:pt x="886" y="23"/>
                    </a:lnTo>
                    <a:lnTo>
                      <a:pt x="857" y="27"/>
                    </a:lnTo>
                    <a:lnTo>
                      <a:pt x="828" y="31"/>
                    </a:lnTo>
                    <a:lnTo>
                      <a:pt x="799" y="37"/>
                    </a:lnTo>
                    <a:lnTo>
                      <a:pt x="770" y="39"/>
                    </a:lnTo>
                    <a:lnTo>
                      <a:pt x="741" y="42"/>
                    </a:lnTo>
                    <a:lnTo>
                      <a:pt x="712" y="46"/>
                    </a:lnTo>
                    <a:lnTo>
                      <a:pt x="685" y="52"/>
                    </a:lnTo>
                    <a:lnTo>
                      <a:pt x="655" y="58"/>
                    </a:lnTo>
                    <a:lnTo>
                      <a:pt x="630" y="64"/>
                    </a:lnTo>
                    <a:lnTo>
                      <a:pt x="603" y="70"/>
                    </a:lnTo>
                    <a:lnTo>
                      <a:pt x="580" y="75"/>
                    </a:lnTo>
                    <a:lnTo>
                      <a:pt x="553" y="79"/>
                    </a:lnTo>
                    <a:lnTo>
                      <a:pt x="527" y="85"/>
                    </a:lnTo>
                    <a:lnTo>
                      <a:pt x="502" y="91"/>
                    </a:lnTo>
                    <a:lnTo>
                      <a:pt x="479" y="97"/>
                    </a:lnTo>
                    <a:lnTo>
                      <a:pt x="454" y="103"/>
                    </a:lnTo>
                    <a:lnTo>
                      <a:pt x="430" y="110"/>
                    </a:lnTo>
                    <a:lnTo>
                      <a:pt x="409" y="118"/>
                    </a:lnTo>
                    <a:lnTo>
                      <a:pt x="388" y="126"/>
                    </a:lnTo>
                    <a:lnTo>
                      <a:pt x="365" y="132"/>
                    </a:lnTo>
                    <a:lnTo>
                      <a:pt x="341" y="137"/>
                    </a:lnTo>
                    <a:lnTo>
                      <a:pt x="320" y="145"/>
                    </a:lnTo>
                    <a:lnTo>
                      <a:pt x="301" y="153"/>
                    </a:lnTo>
                    <a:lnTo>
                      <a:pt x="279" y="159"/>
                    </a:lnTo>
                    <a:lnTo>
                      <a:pt x="260" y="166"/>
                    </a:lnTo>
                    <a:lnTo>
                      <a:pt x="242" y="174"/>
                    </a:lnTo>
                    <a:lnTo>
                      <a:pt x="225" y="184"/>
                    </a:lnTo>
                    <a:lnTo>
                      <a:pt x="206" y="190"/>
                    </a:lnTo>
                    <a:lnTo>
                      <a:pt x="188" y="199"/>
                    </a:lnTo>
                    <a:lnTo>
                      <a:pt x="173" y="207"/>
                    </a:lnTo>
                    <a:lnTo>
                      <a:pt x="157" y="217"/>
                    </a:lnTo>
                    <a:lnTo>
                      <a:pt x="142" y="225"/>
                    </a:lnTo>
                    <a:lnTo>
                      <a:pt x="128" y="234"/>
                    </a:lnTo>
                    <a:lnTo>
                      <a:pt x="114" y="242"/>
                    </a:lnTo>
                    <a:lnTo>
                      <a:pt x="103" y="252"/>
                    </a:lnTo>
                    <a:lnTo>
                      <a:pt x="89" y="260"/>
                    </a:lnTo>
                    <a:lnTo>
                      <a:pt x="78" y="269"/>
                    </a:lnTo>
                    <a:lnTo>
                      <a:pt x="66" y="277"/>
                    </a:lnTo>
                    <a:lnTo>
                      <a:pt x="58" y="287"/>
                    </a:lnTo>
                    <a:lnTo>
                      <a:pt x="46" y="294"/>
                    </a:lnTo>
                    <a:lnTo>
                      <a:pt x="39" y="306"/>
                    </a:lnTo>
                    <a:lnTo>
                      <a:pt x="31" y="314"/>
                    </a:lnTo>
                    <a:lnTo>
                      <a:pt x="25" y="325"/>
                    </a:lnTo>
                    <a:lnTo>
                      <a:pt x="19" y="333"/>
                    </a:lnTo>
                    <a:lnTo>
                      <a:pt x="14" y="343"/>
                    </a:lnTo>
                    <a:lnTo>
                      <a:pt x="8" y="353"/>
                    </a:lnTo>
                    <a:lnTo>
                      <a:pt x="6" y="364"/>
                    </a:lnTo>
                    <a:lnTo>
                      <a:pt x="0" y="384"/>
                    </a:lnTo>
                    <a:lnTo>
                      <a:pt x="2" y="405"/>
                    </a:lnTo>
                    <a:lnTo>
                      <a:pt x="2" y="422"/>
                    </a:lnTo>
                    <a:lnTo>
                      <a:pt x="8" y="442"/>
                    </a:lnTo>
                    <a:lnTo>
                      <a:pt x="10" y="449"/>
                    </a:lnTo>
                    <a:lnTo>
                      <a:pt x="14" y="461"/>
                    </a:lnTo>
                    <a:lnTo>
                      <a:pt x="19" y="469"/>
                    </a:lnTo>
                    <a:lnTo>
                      <a:pt x="27" y="480"/>
                    </a:lnTo>
                    <a:lnTo>
                      <a:pt x="33" y="488"/>
                    </a:lnTo>
                    <a:lnTo>
                      <a:pt x="41" y="498"/>
                    </a:lnTo>
                    <a:lnTo>
                      <a:pt x="48" y="506"/>
                    </a:lnTo>
                    <a:lnTo>
                      <a:pt x="58" y="515"/>
                    </a:lnTo>
                    <a:lnTo>
                      <a:pt x="68" y="523"/>
                    </a:lnTo>
                    <a:lnTo>
                      <a:pt x="78" y="533"/>
                    </a:lnTo>
                    <a:lnTo>
                      <a:pt x="89" y="542"/>
                    </a:lnTo>
                    <a:lnTo>
                      <a:pt x="103" y="552"/>
                    </a:lnTo>
                    <a:lnTo>
                      <a:pt x="114" y="558"/>
                    </a:lnTo>
                    <a:lnTo>
                      <a:pt x="126" y="568"/>
                    </a:lnTo>
                    <a:lnTo>
                      <a:pt x="140" y="573"/>
                    </a:lnTo>
                    <a:lnTo>
                      <a:pt x="153" y="583"/>
                    </a:lnTo>
                    <a:lnTo>
                      <a:pt x="167" y="589"/>
                    </a:lnTo>
                    <a:lnTo>
                      <a:pt x="182" y="599"/>
                    </a:lnTo>
                    <a:lnTo>
                      <a:pt x="200" y="604"/>
                    </a:lnTo>
                    <a:lnTo>
                      <a:pt x="217" y="614"/>
                    </a:lnTo>
                    <a:lnTo>
                      <a:pt x="235" y="620"/>
                    </a:lnTo>
                    <a:lnTo>
                      <a:pt x="252" y="628"/>
                    </a:lnTo>
                    <a:lnTo>
                      <a:pt x="270" y="636"/>
                    </a:lnTo>
                    <a:lnTo>
                      <a:pt x="289" y="643"/>
                    </a:lnTo>
                    <a:lnTo>
                      <a:pt x="308" y="649"/>
                    </a:lnTo>
                    <a:lnTo>
                      <a:pt x="330" y="657"/>
                    </a:lnTo>
                    <a:lnTo>
                      <a:pt x="349" y="663"/>
                    </a:lnTo>
                    <a:lnTo>
                      <a:pt x="372" y="670"/>
                    </a:lnTo>
                    <a:lnTo>
                      <a:pt x="392" y="674"/>
                    </a:lnTo>
                    <a:lnTo>
                      <a:pt x="413" y="680"/>
                    </a:lnTo>
                    <a:lnTo>
                      <a:pt x="436" y="686"/>
                    </a:lnTo>
                    <a:lnTo>
                      <a:pt x="460" y="692"/>
                    </a:lnTo>
                    <a:lnTo>
                      <a:pt x="483" y="698"/>
                    </a:lnTo>
                    <a:lnTo>
                      <a:pt x="506" y="703"/>
                    </a:lnTo>
                    <a:lnTo>
                      <a:pt x="531" y="709"/>
                    </a:lnTo>
                    <a:lnTo>
                      <a:pt x="557" y="715"/>
                    </a:lnTo>
                    <a:lnTo>
                      <a:pt x="580" y="719"/>
                    </a:lnTo>
                    <a:lnTo>
                      <a:pt x="605" y="723"/>
                    </a:lnTo>
                    <a:lnTo>
                      <a:pt x="630" y="727"/>
                    </a:lnTo>
                    <a:lnTo>
                      <a:pt x="659" y="730"/>
                    </a:lnTo>
                    <a:lnTo>
                      <a:pt x="685" y="734"/>
                    </a:lnTo>
                    <a:lnTo>
                      <a:pt x="712" y="738"/>
                    </a:lnTo>
                    <a:lnTo>
                      <a:pt x="741" y="742"/>
                    </a:lnTo>
                    <a:lnTo>
                      <a:pt x="770" y="748"/>
                    </a:lnTo>
                    <a:lnTo>
                      <a:pt x="797" y="750"/>
                    </a:lnTo>
                    <a:lnTo>
                      <a:pt x="824" y="752"/>
                    </a:lnTo>
                    <a:lnTo>
                      <a:pt x="853" y="754"/>
                    </a:lnTo>
                    <a:lnTo>
                      <a:pt x="882" y="758"/>
                    </a:lnTo>
                    <a:lnTo>
                      <a:pt x="911" y="760"/>
                    </a:lnTo>
                    <a:lnTo>
                      <a:pt x="941" y="761"/>
                    </a:lnTo>
                    <a:lnTo>
                      <a:pt x="972" y="763"/>
                    </a:lnTo>
                    <a:lnTo>
                      <a:pt x="1003" y="767"/>
                    </a:lnTo>
                    <a:lnTo>
                      <a:pt x="1032" y="767"/>
                    </a:lnTo>
                    <a:lnTo>
                      <a:pt x="1063" y="769"/>
                    </a:lnTo>
                    <a:lnTo>
                      <a:pt x="1094" y="769"/>
                    </a:lnTo>
                    <a:lnTo>
                      <a:pt x="1125" y="771"/>
                    </a:lnTo>
                    <a:lnTo>
                      <a:pt x="1156" y="771"/>
                    </a:lnTo>
                    <a:lnTo>
                      <a:pt x="1189" y="773"/>
                    </a:lnTo>
                    <a:lnTo>
                      <a:pt x="1220" y="773"/>
                    </a:lnTo>
                    <a:lnTo>
                      <a:pt x="1255" y="775"/>
                    </a:lnTo>
                    <a:close/>
                  </a:path>
                </a:pathLst>
              </a:custGeom>
              <a:solidFill>
                <a:srgbClr val="D90000"/>
              </a:solidFill>
              <a:ln w="7938">
                <a:solidFill>
                  <a:srgbClr val="D90000"/>
                </a:solidFill>
                <a:round/>
                <a:headEnd/>
                <a:tailEnd/>
              </a:ln>
            </p:spPr>
            <p:txBody>
              <a:bodyPr/>
              <a:lstStyle/>
              <a:p>
                <a:endParaRPr lang="fr-FR"/>
              </a:p>
            </p:txBody>
          </p:sp>
          <p:sp>
            <p:nvSpPr>
              <p:cNvPr id="65582" name="Freeform 30"/>
              <p:cNvSpPr>
                <a:spLocks/>
              </p:cNvSpPr>
              <p:nvPr/>
            </p:nvSpPr>
            <p:spPr bwMode="auto">
              <a:xfrm>
                <a:off x="4339" y="99"/>
                <a:ext cx="763" cy="290"/>
              </a:xfrm>
              <a:custGeom>
                <a:avLst/>
                <a:gdLst>
                  <a:gd name="T0" fmla="*/ 0 w 5853"/>
                  <a:gd name="T1" fmla="*/ 0 h 2227"/>
                  <a:gd name="T2" fmla="*/ 0 w 5853"/>
                  <a:gd name="T3" fmla="*/ 0 h 2227"/>
                  <a:gd name="T4" fmla="*/ 0 w 5853"/>
                  <a:gd name="T5" fmla="*/ 0 h 2227"/>
                  <a:gd name="T6" fmla="*/ 0 w 5853"/>
                  <a:gd name="T7" fmla="*/ 0 h 2227"/>
                  <a:gd name="T8" fmla="*/ 0 w 5853"/>
                  <a:gd name="T9" fmla="*/ 0 h 2227"/>
                  <a:gd name="T10" fmla="*/ 0 w 5853"/>
                  <a:gd name="T11" fmla="*/ 0 h 2227"/>
                  <a:gd name="T12" fmla="*/ 0 w 5853"/>
                  <a:gd name="T13" fmla="*/ 0 h 2227"/>
                  <a:gd name="T14" fmla="*/ 0 w 5853"/>
                  <a:gd name="T15" fmla="*/ 0 h 2227"/>
                  <a:gd name="T16" fmla="*/ 0 w 5853"/>
                  <a:gd name="T17" fmla="*/ 0 h 2227"/>
                  <a:gd name="T18" fmla="*/ 0 w 5853"/>
                  <a:gd name="T19" fmla="*/ 0 h 2227"/>
                  <a:gd name="T20" fmla="*/ 0 w 5853"/>
                  <a:gd name="T21" fmla="*/ 0 h 2227"/>
                  <a:gd name="T22" fmla="*/ 0 w 5853"/>
                  <a:gd name="T23" fmla="*/ 0 h 2227"/>
                  <a:gd name="T24" fmla="*/ 0 w 5853"/>
                  <a:gd name="T25" fmla="*/ 0 h 2227"/>
                  <a:gd name="T26" fmla="*/ 0 w 5853"/>
                  <a:gd name="T27" fmla="*/ 0 h 2227"/>
                  <a:gd name="T28" fmla="*/ 0 w 5853"/>
                  <a:gd name="T29" fmla="*/ 0 h 2227"/>
                  <a:gd name="T30" fmla="*/ 0 w 5853"/>
                  <a:gd name="T31" fmla="*/ 0 h 2227"/>
                  <a:gd name="T32" fmla="*/ 0 w 5853"/>
                  <a:gd name="T33" fmla="*/ 0 h 2227"/>
                  <a:gd name="T34" fmla="*/ 0 w 5853"/>
                  <a:gd name="T35" fmla="*/ 0 h 2227"/>
                  <a:gd name="T36" fmla="*/ 0 w 5853"/>
                  <a:gd name="T37" fmla="*/ 0 h 2227"/>
                  <a:gd name="T38" fmla="*/ 0 w 5853"/>
                  <a:gd name="T39" fmla="*/ 0 h 2227"/>
                  <a:gd name="T40" fmla="*/ 0 w 5853"/>
                  <a:gd name="T41" fmla="*/ 0 h 2227"/>
                  <a:gd name="T42" fmla="*/ 0 w 5853"/>
                  <a:gd name="T43" fmla="*/ 0 h 2227"/>
                  <a:gd name="T44" fmla="*/ 0 w 5853"/>
                  <a:gd name="T45" fmla="*/ 0 h 2227"/>
                  <a:gd name="T46" fmla="*/ 0 w 5853"/>
                  <a:gd name="T47" fmla="*/ 0 h 2227"/>
                  <a:gd name="T48" fmla="*/ 0 w 5853"/>
                  <a:gd name="T49" fmla="*/ 0 h 2227"/>
                  <a:gd name="T50" fmla="*/ 0 w 5853"/>
                  <a:gd name="T51" fmla="*/ 0 h 2227"/>
                  <a:gd name="T52" fmla="*/ 0 w 5853"/>
                  <a:gd name="T53" fmla="*/ 0 h 2227"/>
                  <a:gd name="T54" fmla="*/ 0 w 5853"/>
                  <a:gd name="T55" fmla="*/ 0 h 2227"/>
                  <a:gd name="T56" fmla="*/ 0 w 5853"/>
                  <a:gd name="T57" fmla="*/ 0 h 2227"/>
                  <a:gd name="T58" fmla="*/ 0 w 5853"/>
                  <a:gd name="T59" fmla="*/ 0 h 2227"/>
                  <a:gd name="T60" fmla="*/ 0 w 5853"/>
                  <a:gd name="T61" fmla="*/ 0 h 2227"/>
                  <a:gd name="T62" fmla="*/ 0 w 5853"/>
                  <a:gd name="T63" fmla="*/ 0 h 2227"/>
                  <a:gd name="T64" fmla="*/ 0 w 5853"/>
                  <a:gd name="T65" fmla="*/ 0 h 2227"/>
                  <a:gd name="T66" fmla="*/ 0 w 5853"/>
                  <a:gd name="T67" fmla="*/ 0 h 2227"/>
                  <a:gd name="T68" fmla="*/ 0 w 5853"/>
                  <a:gd name="T69" fmla="*/ 0 h 2227"/>
                  <a:gd name="T70" fmla="*/ 0 w 5853"/>
                  <a:gd name="T71" fmla="*/ 0 h 2227"/>
                  <a:gd name="T72" fmla="*/ 0 w 5853"/>
                  <a:gd name="T73" fmla="*/ 0 h 2227"/>
                  <a:gd name="T74" fmla="*/ 0 w 5853"/>
                  <a:gd name="T75" fmla="*/ 0 h 2227"/>
                  <a:gd name="T76" fmla="*/ 0 w 5853"/>
                  <a:gd name="T77" fmla="*/ 0 h 2227"/>
                  <a:gd name="T78" fmla="*/ 0 w 5853"/>
                  <a:gd name="T79" fmla="*/ 0 h 2227"/>
                  <a:gd name="T80" fmla="*/ 0 w 5853"/>
                  <a:gd name="T81" fmla="*/ 0 h 2227"/>
                  <a:gd name="T82" fmla="*/ 0 w 5853"/>
                  <a:gd name="T83" fmla="*/ 0 h 2227"/>
                  <a:gd name="T84" fmla="*/ 0 w 5853"/>
                  <a:gd name="T85" fmla="*/ 0 h 2227"/>
                  <a:gd name="T86" fmla="*/ 0 w 5853"/>
                  <a:gd name="T87" fmla="*/ 0 h 2227"/>
                  <a:gd name="T88" fmla="*/ 0 w 5853"/>
                  <a:gd name="T89" fmla="*/ 0 h 2227"/>
                  <a:gd name="T90" fmla="*/ 0 w 5853"/>
                  <a:gd name="T91" fmla="*/ 0 h 2227"/>
                  <a:gd name="T92" fmla="*/ 0 w 5853"/>
                  <a:gd name="T93" fmla="*/ 0 h 2227"/>
                  <a:gd name="T94" fmla="*/ 0 w 5853"/>
                  <a:gd name="T95" fmla="*/ 0 h 2227"/>
                  <a:gd name="T96" fmla="*/ 0 w 5853"/>
                  <a:gd name="T97" fmla="*/ 0 h 2227"/>
                  <a:gd name="T98" fmla="*/ 0 w 5853"/>
                  <a:gd name="T99" fmla="*/ 0 h 2227"/>
                  <a:gd name="T100" fmla="*/ 0 w 5853"/>
                  <a:gd name="T101" fmla="*/ 0 h 2227"/>
                  <a:gd name="T102" fmla="*/ 0 w 5853"/>
                  <a:gd name="T103" fmla="*/ 0 h 2227"/>
                  <a:gd name="T104" fmla="*/ 0 w 5853"/>
                  <a:gd name="T105" fmla="*/ 0 h 2227"/>
                  <a:gd name="T106" fmla="*/ 0 w 5853"/>
                  <a:gd name="T107" fmla="*/ 0 h 2227"/>
                  <a:gd name="T108" fmla="*/ 0 w 5853"/>
                  <a:gd name="T109" fmla="*/ 0 h 22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53"/>
                  <a:gd name="T166" fmla="*/ 0 h 2227"/>
                  <a:gd name="T167" fmla="*/ 5853 w 5853"/>
                  <a:gd name="T168" fmla="*/ 2227 h 22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53" h="2227">
                    <a:moveTo>
                      <a:pt x="3120" y="2"/>
                    </a:moveTo>
                    <a:lnTo>
                      <a:pt x="3099" y="0"/>
                    </a:lnTo>
                    <a:lnTo>
                      <a:pt x="3081" y="0"/>
                    </a:lnTo>
                    <a:lnTo>
                      <a:pt x="3060" y="0"/>
                    </a:lnTo>
                    <a:lnTo>
                      <a:pt x="3043" y="0"/>
                    </a:lnTo>
                    <a:lnTo>
                      <a:pt x="3111" y="0"/>
                    </a:lnTo>
                    <a:lnTo>
                      <a:pt x="3180" y="4"/>
                    </a:lnTo>
                    <a:lnTo>
                      <a:pt x="3250" y="6"/>
                    </a:lnTo>
                    <a:lnTo>
                      <a:pt x="3320" y="10"/>
                    </a:lnTo>
                    <a:lnTo>
                      <a:pt x="3388" y="13"/>
                    </a:lnTo>
                    <a:lnTo>
                      <a:pt x="3458" y="19"/>
                    </a:lnTo>
                    <a:lnTo>
                      <a:pt x="3526" y="25"/>
                    </a:lnTo>
                    <a:lnTo>
                      <a:pt x="3593" y="31"/>
                    </a:lnTo>
                    <a:lnTo>
                      <a:pt x="3657" y="37"/>
                    </a:lnTo>
                    <a:lnTo>
                      <a:pt x="3723" y="42"/>
                    </a:lnTo>
                    <a:lnTo>
                      <a:pt x="3787" y="50"/>
                    </a:lnTo>
                    <a:lnTo>
                      <a:pt x="3853" y="58"/>
                    </a:lnTo>
                    <a:lnTo>
                      <a:pt x="3915" y="66"/>
                    </a:lnTo>
                    <a:lnTo>
                      <a:pt x="3979" y="75"/>
                    </a:lnTo>
                    <a:lnTo>
                      <a:pt x="4041" y="85"/>
                    </a:lnTo>
                    <a:lnTo>
                      <a:pt x="4104" y="97"/>
                    </a:lnTo>
                    <a:lnTo>
                      <a:pt x="4162" y="106"/>
                    </a:lnTo>
                    <a:lnTo>
                      <a:pt x="4222" y="116"/>
                    </a:lnTo>
                    <a:lnTo>
                      <a:pt x="4280" y="128"/>
                    </a:lnTo>
                    <a:lnTo>
                      <a:pt x="4338" y="139"/>
                    </a:lnTo>
                    <a:lnTo>
                      <a:pt x="4394" y="151"/>
                    </a:lnTo>
                    <a:lnTo>
                      <a:pt x="4451" y="163"/>
                    </a:lnTo>
                    <a:lnTo>
                      <a:pt x="4505" y="176"/>
                    </a:lnTo>
                    <a:lnTo>
                      <a:pt x="4561" y="192"/>
                    </a:lnTo>
                    <a:lnTo>
                      <a:pt x="4612" y="203"/>
                    </a:lnTo>
                    <a:lnTo>
                      <a:pt x="4664" y="219"/>
                    </a:lnTo>
                    <a:lnTo>
                      <a:pt x="4714" y="232"/>
                    </a:lnTo>
                    <a:lnTo>
                      <a:pt x="4767" y="250"/>
                    </a:lnTo>
                    <a:lnTo>
                      <a:pt x="4815" y="263"/>
                    </a:lnTo>
                    <a:lnTo>
                      <a:pt x="4864" y="279"/>
                    </a:lnTo>
                    <a:lnTo>
                      <a:pt x="4910" y="296"/>
                    </a:lnTo>
                    <a:lnTo>
                      <a:pt x="4957" y="314"/>
                    </a:lnTo>
                    <a:lnTo>
                      <a:pt x="5000" y="329"/>
                    </a:lnTo>
                    <a:lnTo>
                      <a:pt x="5044" y="345"/>
                    </a:lnTo>
                    <a:lnTo>
                      <a:pt x="5085" y="362"/>
                    </a:lnTo>
                    <a:lnTo>
                      <a:pt x="5128" y="382"/>
                    </a:lnTo>
                    <a:lnTo>
                      <a:pt x="5166" y="399"/>
                    </a:lnTo>
                    <a:lnTo>
                      <a:pt x="5205" y="417"/>
                    </a:lnTo>
                    <a:lnTo>
                      <a:pt x="5242" y="436"/>
                    </a:lnTo>
                    <a:lnTo>
                      <a:pt x="5279" y="455"/>
                    </a:lnTo>
                    <a:lnTo>
                      <a:pt x="5312" y="473"/>
                    </a:lnTo>
                    <a:lnTo>
                      <a:pt x="5347" y="494"/>
                    </a:lnTo>
                    <a:lnTo>
                      <a:pt x="5378" y="513"/>
                    </a:lnTo>
                    <a:lnTo>
                      <a:pt x="5411" y="535"/>
                    </a:lnTo>
                    <a:lnTo>
                      <a:pt x="5440" y="554"/>
                    </a:lnTo>
                    <a:lnTo>
                      <a:pt x="5469" y="575"/>
                    </a:lnTo>
                    <a:lnTo>
                      <a:pt x="5494" y="597"/>
                    </a:lnTo>
                    <a:lnTo>
                      <a:pt x="5521" y="620"/>
                    </a:lnTo>
                    <a:lnTo>
                      <a:pt x="5543" y="641"/>
                    </a:lnTo>
                    <a:lnTo>
                      <a:pt x="5566" y="663"/>
                    </a:lnTo>
                    <a:lnTo>
                      <a:pt x="5585" y="684"/>
                    </a:lnTo>
                    <a:lnTo>
                      <a:pt x="5607" y="707"/>
                    </a:lnTo>
                    <a:lnTo>
                      <a:pt x="5622" y="730"/>
                    </a:lnTo>
                    <a:lnTo>
                      <a:pt x="5640" y="754"/>
                    </a:lnTo>
                    <a:lnTo>
                      <a:pt x="5653" y="777"/>
                    </a:lnTo>
                    <a:lnTo>
                      <a:pt x="5669" y="800"/>
                    </a:lnTo>
                    <a:lnTo>
                      <a:pt x="5678" y="824"/>
                    </a:lnTo>
                    <a:lnTo>
                      <a:pt x="5688" y="847"/>
                    </a:lnTo>
                    <a:lnTo>
                      <a:pt x="5696" y="870"/>
                    </a:lnTo>
                    <a:lnTo>
                      <a:pt x="5704" y="895"/>
                    </a:lnTo>
                    <a:lnTo>
                      <a:pt x="5707" y="918"/>
                    </a:lnTo>
                    <a:lnTo>
                      <a:pt x="5711" y="944"/>
                    </a:lnTo>
                    <a:lnTo>
                      <a:pt x="5713" y="969"/>
                    </a:lnTo>
                    <a:lnTo>
                      <a:pt x="5715" y="996"/>
                    </a:lnTo>
                    <a:lnTo>
                      <a:pt x="5711" y="1021"/>
                    </a:lnTo>
                    <a:lnTo>
                      <a:pt x="5707" y="1048"/>
                    </a:lnTo>
                    <a:lnTo>
                      <a:pt x="5700" y="1075"/>
                    </a:lnTo>
                    <a:lnTo>
                      <a:pt x="5692" y="1103"/>
                    </a:lnTo>
                    <a:lnTo>
                      <a:pt x="5678" y="1128"/>
                    </a:lnTo>
                    <a:lnTo>
                      <a:pt x="5667" y="1155"/>
                    </a:lnTo>
                    <a:lnTo>
                      <a:pt x="5651" y="1182"/>
                    </a:lnTo>
                    <a:lnTo>
                      <a:pt x="5636" y="1209"/>
                    </a:lnTo>
                    <a:lnTo>
                      <a:pt x="5616" y="1234"/>
                    </a:lnTo>
                    <a:lnTo>
                      <a:pt x="5595" y="1260"/>
                    </a:lnTo>
                    <a:lnTo>
                      <a:pt x="5572" y="1285"/>
                    </a:lnTo>
                    <a:lnTo>
                      <a:pt x="5550" y="1312"/>
                    </a:lnTo>
                    <a:lnTo>
                      <a:pt x="5523" y="1335"/>
                    </a:lnTo>
                    <a:lnTo>
                      <a:pt x="5496" y="1360"/>
                    </a:lnTo>
                    <a:lnTo>
                      <a:pt x="5465" y="1386"/>
                    </a:lnTo>
                    <a:lnTo>
                      <a:pt x="5436" y="1411"/>
                    </a:lnTo>
                    <a:lnTo>
                      <a:pt x="5401" y="1434"/>
                    </a:lnTo>
                    <a:lnTo>
                      <a:pt x="5366" y="1457"/>
                    </a:lnTo>
                    <a:lnTo>
                      <a:pt x="5329" y="1481"/>
                    </a:lnTo>
                    <a:lnTo>
                      <a:pt x="5292" y="1504"/>
                    </a:lnTo>
                    <a:lnTo>
                      <a:pt x="5252" y="1525"/>
                    </a:lnTo>
                    <a:lnTo>
                      <a:pt x="5211" y="1548"/>
                    </a:lnTo>
                    <a:lnTo>
                      <a:pt x="5168" y="1572"/>
                    </a:lnTo>
                    <a:lnTo>
                      <a:pt x="5126" y="1595"/>
                    </a:lnTo>
                    <a:lnTo>
                      <a:pt x="5079" y="1614"/>
                    </a:lnTo>
                    <a:lnTo>
                      <a:pt x="5032" y="1636"/>
                    </a:lnTo>
                    <a:lnTo>
                      <a:pt x="4982" y="1655"/>
                    </a:lnTo>
                    <a:lnTo>
                      <a:pt x="4934" y="1676"/>
                    </a:lnTo>
                    <a:lnTo>
                      <a:pt x="4881" y="1696"/>
                    </a:lnTo>
                    <a:lnTo>
                      <a:pt x="4829" y="1715"/>
                    </a:lnTo>
                    <a:lnTo>
                      <a:pt x="4775" y="1734"/>
                    </a:lnTo>
                    <a:lnTo>
                      <a:pt x="4720" y="1756"/>
                    </a:lnTo>
                    <a:lnTo>
                      <a:pt x="4662" y="1771"/>
                    </a:lnTo>
                    <a:lnTo>
                      <a:pt x="4604" y="1789"/>
                    </a:lnTo>
                    <a:lnTo>
                      <a:pt x="4544" y="1806"/>
                    </a:lnTo>
                    <a:lnTo>
                      <a:pt x="4484" y="1824"/>
                    </a:lnTo>
                    <a:lnTo>
                      <a:pt x="4420" y="1839"/>
                    </a:lnTo>
                    <a:lnTo>
                      <a:pt x="4358" y="1855"/>
                    </a:lnTo>
                    <a:lnTo>
                      <a:pt x="4294" y="1870"/>
                    </a:lnTo>
                    <a:lnTo>
                      <a:pt x="4230" y="1886"/>
                    </a:lnTo>
                    <a:lnTo>
                      <a:pt x="4162" y="1899"/>
                    </a:lnTo>
                    <a:lnTo>
                      <a:pt x="4096" y="1913"/>
                    </a:lnTo>
                    <a:lnTo>
                      <a:pt x="4026" y="1924"/>
                    </a:lnTo>
                    <a:lnTo>
                      <a:pt x="3958" y="1938"/>
                    </a:lnTo>
                    <a:lnTo>
                      <a:pt x="3886" y="1950"/>
                    </a:lnTo>
                    <a:lnTo>
                      <a:pt x="3815" y="1961"/>
                    </a:lnTo>
                    <a:lnTo>
                      <a:pt x="3743" y="1973"/>
                    </a:lnTo>
                    <a:lnTo>
                      <a:pt x="3671" y="1984"/>
                    </a:lnTo>
                    <a:lnTo>
                      <a:pt x="3595" y="1992"/>
                    </a:lnTo>
                    <a:lnTo>
                      <a:pt x="3520" y="2000"/>
                    </a:lnTo>
                    <a:lnTo>
                      <a:pt x="3444" y="2008"/>
                    </a:lnTo>
                    <a:lnTo>
                      <a:pt x="3369" y="2017"/>
                    </a:lnTo>
                    <a:lnTo>
                      <a:pt x="3289" y="2023"/>
                    </a:lnTo>
                    <a:lnTo>
                      <a:pt x="3211" y="2031"/>
                    </a:lnTo>
                    <a:lnTo>
                      <a:pt x="3132" y="2037"/>
                    </a:lnTo>
                    <a:lnTo>
                      <a:pt x="3054" y="2043"/>
                    </a:lnTo>
                    <a:lnTo>
                      <a:pt x="2973" y="2046"/>
                    </a:lnTo>
                    <a:lnTo>
                      <a:pt x="2891" y="2050"/>
                    </a:lnTo>
                    <a:lnTo>
                      <a:pt x="2810" y="2054"/>
                    </a:lnTo>
                    <a:lnTo>
                      <a:pt x="2729" y="2058"/>
                    </a:lnTo>
                    <a:lnTo>
                      <a:pt x="2645" y="2058"/>
                    </a:lnTo>
                    <a:lnTo>
                      <a:pt x="2562" y="2060"/>
                    </a:lnTo>
                    <a:lnTo>
                      <a:pt x="2478" y="2060"/>
                    </a:lnTo>
                    <a:lnTo>
                      <a:pt x="2395" y="2062"/>
                    </a:lnTo>
                    <a:lnTo>
                      <a:pt x="2345" y="2060"/>
                    </a:lnTo>
                    <a:lnTo>
                      <a:pt x="2296" y="2058"/>
                    </a:lnTo>
                    <a:lnTo>
                      <a:pt x="2248" y="2056"/>
                    </a:lnTo>
                    <a:lnTo>
                      <a:pt x="2201" y="2056"/>
                    </a:lnTo>
                    <a:lnTo>
                      <a:pt x="2153" y="2052"/>
                    </a:lnTo>
                    <a:lnTo>
                      <a:pt x="2106" y="2052"/>
                    </a:lnTo>
                    <a:lnTo>
                      <a:pt x="2059" y="2048"/>
                    </a:lnTo>
                    <a:lnTo>
                      <a:pt x="2013" y="2048"/>
                    </a:lnTo>
                    <a:lnTo>
                      <a:pt x="1966" y="2045"/>
                    </a:lnTo>
                    <a:lnTo>
                      <a:pt x="1920" y="2041"/>
                    </a:lnTo>
                    <a:lnTo>
                      <a:pt x="1873" y="2037"/>
                    </a:lnTo>
                    <a:lnTo>
                      <a:pt x="1829" y="2035"/>
                    </a:lnTo>
                    <a:lnTo>
                      <a:pt x="1782" y="2031"/>
                    </a:lnTo>
                    <a:lnTo>
                      <a:pt x="1737" y="2027"/>
                    </a:lnTo>
                    <a:lnTo>
                      <a:pt x="1693" y="2023"/>
                    </a:lnTo>
                    <a:lnTo>
                      <a:pt x="1650" y="2021"/>
                    </a:lnTo>
                    <a:lnTo>
                      <a:pt x="1604" y="2015"/>
                    </a:lnTo>
                    <a:lnTo>
                      <a:pt x="1561" y="2012"/>
                    </a:lnTo>
                    <a:lnTo>
                      <a:pt x="1516" y="2006"/>
                    </a:lnTo>
                    <a:lnTo>
                      <a:pt x="1476" y="2002"/>
                    </a:lnTo>
                    <a:lnTo>
                      <a:pt x="1431" y="1996"/>
                    </a:lnTo>
                    <a:lnTo>
                      <a:pt x="1390" y="1990"/>
                    </a:lnTo>
                    <a:lnTo>
                      <a:pt x="1350" y="1984"/>
                    </a:lnTo>
                    <a:lnTo>
                      <a:pt x="1309" y="1981"/>
                    </a:lnTo>
                    <a:lnTo>
                      <a:pt x="1266" y="1973"/>
                    </a:lnTo>
                    <a:lnTo>
                      <a:pt x="1226" y="1967"/>
                    </a:lnTo>
                    <a:lnTo>
                      <a:pt x="1185" y="1961"/>
                    </a:lnTo>
                    <a:lnTo>
                      <a:pt x="1146" y="1955"/>
                    </a:lnTo>
                    <a:lnTo>
                      <a:pt x="1105" y="1948"/>
                    </a:lnTo>
                    <a:lnTo>
                      <a:pt x="1066" y="1942"/>
                    </a:lnTo>
                    <a:lnTo>
                      <a:pt x="1028" y="1934"/>
                    </a:lnTo>
                    <a:lnTo>
                      <a:pt x="991" y="1928"/>
                    </a:lnTo>
                    <a:lnTo>
                      <a:pt x="950" y="1919"/>
                    </a:lnTo>
                    <a:lnTo>
                      <a:pt x="913" y="1911"/>
                    </a:lnTo>
                    <a:lnTo>
                      <a:pt x="874" y="1903"/>
                    </a:lnTo>
                    <a:lnTo>
                      <a:pt x="840" y="1895"/>
                    </a:lnTo>
                    <a:lnTo>
                      <a:pt x="803" y="1886"/>
                    </a:lnTo>
                    <a:lnTo>
                      <a:pt x="768" y="1878"/>
                    </a:lnTo>
                    <a:lnTo>
                      <a:pt x="733" y="1868"/>
                    </a:lnTo>
                    <a:lnTo>
                      <a:pt x="698" y="1860"/>
                    </a:lnTo>
                    <a:lnTo>
                      <a:pt x="663" y="1851"/>
                    </a:lnTo>
                    <a:lnTo>
                      <a:pt x="628" y="1841"/>
                    </a:lnTo>
                    <a:lnTo>
                      <a:pt x="593" y="1831"/>
                    </a:lnTo>
                    <a:lnTo>
                      <a:pt x="560" y="1822"/>
                    </a:lnTo>
                    <a:lnTo>
                      <a:pt x="527" y="1812"/>
                    </a:lnTo>
                    <a:lnTo>
                      <a:pt x="496" y="1802"/>
                    </a:lnTo>
                    <a:lnTo>
                      <a:pt x="463" y="1793"/>
                    </a:lnTo>
                    <a:lnTo>
                      <a:pt x="434" y="1783"/>
                    </a:lnTo>
                    <a:lnTo>
                      <a:pt x="401" y="1771"/>
                    </a:lnTo>
                    <a:lnTo>
                      <a:pt x="370" y="1762"/>
                    </a:lnTo>
                    <a:lnTo>
                      <a:pt x="341" y="1750"/>
                    </a:lnTo>
                    <a:lnTo>
                      <a:pt x="312" y="1740"/>
                    </a:lnTo>
                    <a:lnTo>
                      <a:pt x="283" y="1729"/>
                    </a:lnTo>
                    <a:lnTo>
                      <a:pt x="254" y="1717"/>
                    </a:lnTo>
                    <a:lnTo>
                      <a:pt x="225" y="1705"/>
                    </a:lnTo>
                    <a:lnTo>
                      <a:pt x="200" y="1696"/>
                    </a:lnTo>
                    <a:lnTo>
                      <a:pt x="170" y="1682"/>
                    </a:lnTo>
                    <a:lnTo>
                      <a:pt x="145" y="1670"/>
                    </a:lnTo>
                    <a:lnTo>
                      <a:pt x="118" y="1659"/>
                    </a:lnTo>
                    <a:lnTo>
                      <a:pt x="95" y="1647"/>
                    </a:lnTo>
                    <a:lnTo>
                      <a:pt x="70" y="1636"/>
                    </a:lnTo>
                    <a:lnTo>
                      <a:pt x="44" y="1624"/>
                    </a:lnTo>
                    <a:lnTo>
                      <a:pt x="21" y="1612"/>
                    </a:lnTo>
                    <a:lnTo>
                      <a:pt x="0" y="1601"/>
                    </a:lnTo>
                    <a:lnTo>
                      <a:pt x="17" y="1616"/>
                    </a:lnTo>
                    <a:lnTo>
                      <a:pt x="39" y="1632"/>
                    </a:lnTo>
                    <a:lnTo>
                      <a:pt x="60" y="1647"/>
                    </a:lnTo>
                    <a:lnTo>
                      <a:pt x="83" y="1665"/>
                    </a:lnTo>
                    <a:lnTo>
                      <a:pt x="106" y="1680"/>
                    </a:lnTo>
                    <a:lnTo>
                      <a:pt x="130" y="1696"/>
                    </a:lnTo>
                    <a:lnTo>
                      <a:pt x="155" y="1711"/>
                    </a:lnTo>
                    <a:lnTo>
                      <a:pt x="182" y="1729"/>
                    </a:lnTo>
                    <a:lnTo>
                      <a:pt x="205" y="1742"/>
                    </a:lnTo>
                    <a:lnTo>
                      <a:pt x="233" y="1758"/>
                    </a:lnTo>
                    <a:lnTo>
                      <a:pt x="262" y="1771"/>
                    </a:lnTo>
                    <a:lnTo>
                      <a:pt x="291" y="1787"/>
                    </a:lnTo>
                    <a:lnTo>
                      <a:pt x="318" y="1800"/>
                    </a:lnTo>
                    <a:lnTo>
                      <a:pt x="347" y="1816"/>
                    </a:lnTo>
                    <a:lnTo>
                      <a:pt x="378" y="1831"/>
                    </a:lnTo>
                    <a:lnTo>
                      <a:pt x="411" y="1847"/>
                    </a:lnTo>
                    <a:lnTo>
                      <a:pt x="440" y="1858"/>
                    </a:lnTo>
                    <a:lnTo>
                      <a:pt x="473" y="1872"/>
                    </a:lnTo>
                    <a:lnTo>
                      <a:pt x="504" y="1886"/>
                    </a:lnTo>
                    <a:lnTo>
                      <a:pt x="539" y="1899"/>
                    </a:lnTo>
                    <a:lnTo>
                      <a:pt x="574" y="1911"/>
                    </a:lnTo>
                    <a:lnTo>
                      <a:pt x="609" y="1924"/>
                    </a:lnTo>
                    <a:lnTo>
                      <a:pt x="644" y="1936"/>
                    </a:lnTo>
                    <a:lnTo>
                      <a:pt x="681" y="1950"/>
                    </a:lnTo>
                    <a:lnTo>
                      <a:pt x="715" y="1961"/>
                    </a:lnTo>
                    <a:lnTo>
                      <a:pt x="752" y="1973"/>
                    </a:lnTo>
                    <a:lnTo>
                      <a:pt x="789" y="1984"/>
                    </a:lnTo>
                    <a:lnTo>
                      <a:pt x="830" y="1996"/>
                    </a:lnTo>
                    <a:lnTo>
                      <a:pt x="869" y="2008"/>
                    </a:lnTo>
                    <a:lnTo>
                      <a:pt x="907" y="2019"/>
                    </a:lnTo>
                    <a:lnTo>
                      <a:pt x="948" y="2031"/>
                    </a:lnTo>
                    <a:lnTo>
                      <a:pt x="991" y="2043"/>
                    </a:lnTo>
                    <a:lnTo>
                      <a:pt x="1032" y="2050"/>
                    </a:lnTo>
                    <a:lnTo>
                      <a:pt x="1072" y="2060"/>
                    </a:lnTo>
                    <a:lnTo>
                      <a:pt x="1113" y="2070"/>
                    </a:lnTo>
                    <a:lnTo>
                      <a:pt x="1158" y="2079"/>
                    </a:lnTo>
                    <a:lnTo>
                      <a:pt x="1198" y="2087"/>
                    </a:lnTo>
                    <a:lnTo>
                      <a:pt x="1243" y="2097"/>
                    </a:lnTo>
                    <a:lnTo>
                      <a:pt x="1288" y="2107"/>
                    </a:lnTo>
                    <a:lnTo>
                      <a:pt x="1334" y="2116"/>
                    </a:lnTo>
                    <a:lnTo>
                      <a:pt x="1379" y="2122"/>
                    </a:lnTo>
                    <a:lnTo>
                      <a:pt x="1423" y="2130"/>
                    </a:lnTo>
                    <a:lnTo>
                      <a:pt x="1470" y="2138"/>
                    </a:lnTo>
                    <a:lnTo>
                      <a:pt x="1518" y="2145"/>
                    </a:lnTo>
                    <a:lnTo>
                      <a:pt x="1565" y="2151"/>
                    </a:lnTo>
                    <a:lnTo>
                      <a:pt x="1613" y="2159"/>
                    </a:lnTo>
                    <a:lnTo>
                      <a:pt x="1662" y="2165"/>
                    </a:lnTo>
                    <a:lnTo>
                      <a:pt x="1712" y="2172"/>
                    </a:lnTo>
                    <a:lnTo>
                      <a:pt x="1759" y="2176"/>
                    </a:lnTo>
                    <a:lnTo>
                      <a:pt x="1809" y="2182"/>
                    </a:lnTo>
                    <a:lnTo>
                      <a:pt x="1858" y="2188"/>
                    </a:lnTo>
                    <a:lnTo>
                      <a:pt x="1910" y="2194"/>
                    </a:lnTo>
                    <a:lnTo>
                      <a:pt x="1959" y="2198"/>
                    </a:lnTo>
                    <a:lnTo>
                      <a:pt x="2011" y="2201"/>
                    </a:lnTo>
                    <a:lnTo>
                      <a:pt x="2063" y="2205"/>
                    </a:lnTo>
                    <a:lnTo>
                      <a:pt x="2116" y="2209"/>
                    </a:lnTo>
                    <a:lnTo>
                      <a:pt x="2168" y="2211"/>
                    </a:lnTo>
                    <a:lnTo>
                      <a:pt x="2220" y="2215"/>
                    </a:lnTo>
                    <a:lnTo>
                      <a:pt x="2275" y="2217"/>
                    </a:lnTo>
                    <a:lnTo>
                      <a:pt x="2329" y="2221"/>
                    </a:lnTo>
                    <a:lnTo>
                      <a:pt x="2381" y="2221"/>
                    </a:lnTo>
                    <a:lnTo>
                      <a:pt x="2438" y="2223"/>
                    </a:lnTo>
                    <a:lnTo>
                      <a:pt x="2492" y="2225"/>
                    </a:lnTo>
                    <a:lnTo>
                      <a:pt x="2550" y="2227"/>
                    </a:lnTo>
                    <a:lnTo>
                      <a:pt x="2633" y="2225"/>
                    </a:lnTo>
                    <a:lnTo>
                      <a:pt x="2717" y="2225"/>
                    </a:lnTo>
                    <a:lnTo>
                      <a:pt x="2798" y="2223"/>
                    </a:lnTo>
                    <a:lnTo>
                      <a:pt x="2882" y="2223"/>
                    </a:lnTo>
                    <a:lnTo>
                      <a:pt x="2963" y="2219"/>
                    </a:lnTo>
                    <a:lnTo>
                      <a:pt x="3045" y="2215"/>
                    </a:lnTo>
                    <a:lnTo>
                      <a:pt x="3126" y="2211"/>
                    </a:lnTo>
                    <a:lnTo>
                      <a:pt x="3208" y="2207"/>
                    </a:lnTo>
                    <a:lnTo>
                      <a:pt x="3285" y="2200"/>
                    </a:lnTo>
                    <a:lnTo>
                      <a:pt x="3365" y="2194"/>
                    </a:lnTo>
                    <a:lnTo>
                      <a:pt x="3442" y="2186"/>
                    </a:lnTo>
                    <a:lnTo>
                      <a:pt x="3520" y="2180"/>
                    </a:lnTo>
                    <a:lnTo>
                      <a:pt x="3595" y="2170"/>
                    </a:lnTo>
                    <a:lnTo>
                      <a:pt x="3671" y="2163"/>
                    </a:lnTo>
                    <a:lnTo>
                      <a:pt x="3747" y="2153"/>
                    </a:lnTo>
                    <a:lnTo>
                      <a:pt x="3822" y="2143"/>
                    </a:lnTo>
                    <a:lnTo>
                      <a:pt x="3894" y="2130"/>
                    </a:lnTo>
                    <a:lnTo>
                      <a:pt x="3966" y="2118"/>
                    </a:lnTo>
                    <a:lnTo>
                      <a:pt x="4036" y="2105"/>
                    </a:lnTo>
                    <a:lnTo>
                      <a:pt x="4107" y="2093"/>
                    </a:lnTo>
                    <a:lnTo>
                      <a:pt x="4175" y="2077"/>
                    </a:lnTo>
                    <a:lnTo>
                      <a:pt x="4245" y="2064"/>
                    </a:lnTo>
                    <a:lnTo>
                      <a:pt x="4311" y="2048"/>
                    </a:lnTo>
                    <a:lnTo>
                      <a:pt x="4379" y="2035"/>
                    </a:lnTo>
                    <a:lnTo>
                      <a:pt x="4443" y="2017"/>
                    </a:lnTo>
                    <a:lnTo>
                      <a:pt x="4507" y="2002"/>
                    </a:lnTo>
                    <a:lnTo>
                      <a:pt x="4569" y="1984"/>
                    </a:lnTo>
                    <a:lnTo>
                      <a:pt x="4631" y="1967"/>
                    </a:lnTo>
                    <a:lnTo>
                      <a:pt x="4691" y="1948"/>
                    </a:lnTo>
                    <a:lnTo>
                      <a:pt x="4751" y="1930"/>
                    </a:lnTo>
                    <a:lnTo>
                      <a:pt x="4809" y="1911"/>
                    </a:lnTo>
                    <a:lnTo>
                      <a:pt x="4868" y="1893"/>
                    </a:lnTo>
                    <a:lnTo>
                      <a:pt x="4920" y="1872"/>
                    </a:lnTo>
                    <a:lnTo>
                      <a:pt x="4974" y="1851"/>
                    </a:lnTo>
                    <a:lnTo>
                      <a:pt x="5027" y="1829"/>
                    </a:lnTo>
                    <a:lnTo>
                      <a:pt x="5079" y="1808"/>
                    </a:lnTo>
                    <a:lnTo>
                      <a:pt x="5128" y="1785"/>
                    </a:lnTo>
                    <a:lnTo>
                      <a:pt x="5176" y="1763"/>
                    </a:lnTo>
                    <a:lnTo>
                      <a:pt x="5223" y="1740"/>
                    </a:lnTo>
                    <a:lnTo>
                      <a:pt x="5269" y="1719"/>
                    </a:lnTo>
                    <a:lnTo>
                      <a:pt x="5312" y="1694"/>
                    </a:lnTo>
                    <a:lnTo>
                      <a:pt x="5354" y="1670"/>
                    </a:lnTo>
                    <a:lnTo>
                      <a:pt x="5393" y="1645"/>
                    </a:lnTo>
                    <a:lnTo>
                      <a:pt x="5434" y="1622"/>
                    </a:lnTo>
                    <a:lnTo>
                      <a:pt x="5471" y="1597"/>
                    </a:lnTo>
                    <a:lnTo>
                      <a:pt x="5508" y="1572"/>
                    </a:lnTo>
                    <a:lnTo>
                      <a:pt x="5543" y="1546"/>
                    </a:lnTo>
                    <a:lnTo>
                      <a:pt x="5577" y="1521"/>
                    </a:lnTo>
                    <a:lnTo>
                      <a:pt x="5607" y="1494"/>
                    </a:lnTo>
                    <a:lnTo>
                      <a:pt x="5636" y="1467"/>
                    </a:lnTo>
                    <a:lnTo>
                      <a:pt x="5663" y="1440"/>
                    </a:lnTo>
                    <a:lnTo>
                      <a:pt x="5690" y="1413"/>
                    </a:lnTo>
                    <a:lnTo>
                      <a:pt x="5711" y="1384"/>
                    </a:lnTo>
                    <a:lnTo>
                      <a:pt x="5735" y="1356"/>
                    </a:lnTo>
                    <a:lnTo>
                      <a:pt x="5756" y="1329"/>
                    </a:lnTo>
                    <a:lnTo>
                      <a:pt x="5775" y="1302"/>
                    </a:lnTo>
                    <a:lnTo>
                      <a:pt x="5791" y="1273"/>
                    </a:lnTo>
                    <a:lnTo>
                      <a:pt x="5804" y="1244"/>
                    </a:lnTo>
                    <a:lnTo>
                      <a:pt x="5816" y="1215"/>
                    </a:lnTo>
                    <a:lnTo>
                      <a:pt x="5830" y="1186"/>
                    </a:lnTo>
                    <a:lnTo>
                      <a:pt x="5837" y="1157"/>
                    </a:lnTo>
                    <a:lnTo>
                      <a:pt x="5845" y="1128"/>
                    </a:lnTo>
                    <a:lnTo>
                      <a:pt x="5849" y="1099"/>
                    </a:lnTo>
                    <a:lnTo>
                      <a:pt x="5853" y="1072"/>
                    </a:lnTo>
                    <a:lnTo>
                      <a:pt x="5851" y="1043"/>
                    </a:lnTo>
                    <a:lnTo>
                      <a:pt x="5849" y="1015"/>
                    </a:lnTo>
                    <a:lnTo>
                      <a:pt x="5845" y="988"/>
                    </a:lnTo>
                    <a:lnTo>
                      <a:pt x="5841" y="961"/>
                    </a:lnTo>
                    <a:lnTo>
                      <a:pt x="5833" y="934"/>
                    </a:lnTo>
                    <a:lnTo>
                      <a:pt x="5826" y="909"/>
                    </a:lnTo>
                    <a:lnTo>
                      <a:pt x="5814" y="882"/>
                    </a:lnTo>
                    <a:lnTo>
                      <a:pt x="5804" y="856"/>
                    </a:lnTo>
                    <a:lnTo>
                      <a:pt x="5789" y="829"/>
                    </a:lnTo>
                    <a:lnTo>
                      <a:pt x="5773" y="804"/>
                    </a:lnTo>
                    <a:lnTo>
                      <a:pt x="5756" y="779"/>
                    </a:lnTo>
                    <a:lnTo>
                      <a:pt x="5738" y="756"/>
                    </a:lnTo>
                    <a:lnTo>
                      <a:pt x="5717" y="730"/>
                    </a:lnTo>
                    <a:lnTo>
                      <a:pt x="5698" y="707"/>
                    </a:lnTo>
                    <a:lnTo>
                      <a:pt x="5674" y="684"/>
                    </a:lnTo>
                    <a:lnTo>
                      <a:pt x="5651" y="661"/>
                    </a:lnTo>
                    <a:lnTo>
                      <a:pt x="5624" y="636"/>
                    </a:lnTo>
                    <a:lnTo>
                      <a:pt x="5597" y="612"/>
                    </a:lnTo>
                    <a:lnTo>
                      <a:pt x="5566" y="589"/>
                    </a:lnTo>
                    <a:lnTo>
                      <a:pt x="5537" y="568"/>
                    </a:lnTo>
                    <a:lnTo>
                      <a:pt x="5504" y="544"/>
                    </a:lnTo>
                    <a:lnTo>
                      <a:pt x="5473" y="523"/>
                    </a:lnTo>
                    <a:lnTo>
                      <a:pt x="5438" y="502"/>
                    </a:lnTo>
                    <a:lnTo>
                      <a:pt x="5403" y="482"/>
                    </a:lnTo>
                    <a:lnTo>
                      <a:pt x="5364" y="459"/>
                    </a:lnTo>
                    <a:lnTo>
                      <a:pt x="5327" y="440"/>
                    </a:lnTo>
                    <a:lnTo>
                      <a:pt x="5287" y="418"/>
                    </a:lnTo>
                    <a:lnTo>
                      <a:pt x="5246" y="401"/>
                    </a:lnTo>
                    <a:lnTo>
                      <a:pt x="5203" y="380"/>
                    </a:lnTo>
                    <a:lnTo>
                      <a:pt x="5160" y="362"/>
                    </a:lnTo>
                    <a:lnTo>
                      <a:pt x="5116" y="345"/>
                    </a:lnTo>
                    <a:lnTo>
                      <a:pt x="5073" y="327"/>
                    </a:lnTo>
                    <a:lnTo>
                      <a:pt x="5025" y="308"/>
                    </a:lnTo>
                    <a:lnTo>
                      <a:pt x="4976" y="291"/>
                    </a:lnTo>
                    <a:lnTo>
                      <a:pt x="4926" y="273"/>
                    </a:lnTo>
                    <a:lnTo>
                      <a:pt x="4877" y="258"/>
                    </a:lnTo>
                    <a:lnTo>
                      <a:pt x="4825" y="240"/>
                    </a:lnTo>
                    <a:lnTo>
                      <a:pt x="4773" y="225"/>
                    </a:lnTo>
                    <a:lnTo>
                      <a:pt x="4718" y="209"/>
                    </a:lnTo>
                    <a:lnTo>
                      <a:pt x="4666" y="196"/>
                    </a:lnTo>
                    <a:lnTo>
                      <a:pt x="4610" y="180"/>
                    </a:lnTo>
                    <a:lnTo>
                      <a:pt x="4553" y="166"/>
                    </a:lnTo>
                    <a:lnTo>
                      <a:pt x="4495" y="153"/>
                    </a:lnTo>
                    <a:lnTo>
                      <a:pt x="4439" y="141"/>
                    </a:lnTo>
                    <a:lnTo>
                      <a:pt x="4379" y="128"/>
                    </a:lnTo>
                    <a:lnTo>
                      <a:pt x="4319" y="116"/>
                    </a:lnTo>
                    <a:lnTo>
                      <a:pt x="4259" y="106"/>
                    </a:lnTo>
                    <a:lnTo>
                      <a:pt x="4199" y="97"/>
                    </a:lnTo>
                    <a:lnTo>
                      <a:pt x="4135" y="85"/>
                    </a:lnTo>
                    <a:lnTo>
                      <a:pt x="4071" y="75"/>
                    </a:lnTo>
                    <a:lnTo>
                      <a:pt x="4007" y="66"/>
                    </a:lnTo>
                    <a:lnTo>
                      <a:pt x="3945" y="58"/>
                    </a:lnTo>
                    <a:lnTo>
                      <a:pt x="3877" y="48"/>
                    </a:lnTo>
                    <a:lnTo>
                      <a:pt x="3811" y="41"/>
                    </a:lnTo>
                    <a:lnTo>
                      <a:pt x="3745" y="35"/>
                    </a:lnTo>
                    <a:lnTo>
                      <a:pt x="3679" y="29"/>
                    </a:lnTo>
                    <a:lnTo>
                      <a:pt x="3609" y="23"/>
                    </a:lnTo>
                    <a:lnTo>
                      <a:pt x="3541" y="17"/>
                    </a:lnTo>
                    <a:lnTo>
                      <a:pt x="3471" y="11"/>
                    </a:lnTo>
                    <a:lnTo>
                      <a:pt x="3403" y="10"/>
                    </a:lnTo>
                    <a:lnTo>
                      <a:pt x="3332" y="6"/>
                    </a:lnTo>
                    <a:lnTo>
                      <a:pt x="3262" y="4"/>
                    </a:lnTo>
                    <a:lnTo>
                      <a:pt x="3190" y="2"/>
                    </a:lnTo>
                    <a:lnTo>
                      <a:pt x="3120" y="2"/>
                    </a:lnTo>
                    <a:close/>
                  </a:path>
                </a:pathLst>
              </a:custGeom>
              <a:solidFill>
                <a:srgbClr val="D90000"/>
              </a:solidFill>
              <a:ln w="7938">
                <a:solidFill>
                  <a:srgbClr val="D90000"/>
                </a:solidFill>
                <a:round/>
                <a:headEnd/>
                <a:tailEnd/>
              </a:ln>
            </p:spPr>
            <p:txBody>
              <a:bodyPr/>
              <a:lstStyle/>
              <a:p>
                <a:endParaRPr lang="fr-FR"/>
              </a:p>
            </p:txBody>
          </p:sp>
        </p:grpSp>
        <p:sp>
          <p:nvSpPr>
            <p:cNvPr id="65579" name="Line 31"/>
            <p:cNvSpPr>
              <a:spLocks noChangeShapeType="1"/>
            </p:cNvSpPr>
            <p:nvPr/>
          </p:nvSpPr>
          <p:spPr bwMode="auto">
            <a:xfrm>
              <a:off x="81" y="298"/>
              <a:ext cx="4528" cy="0"/>
            </a:xfrm>
            <a:prstGeom prst="line">
              <a:avLst/>
            </a:prstGeom>
            <a:noFill/>
            <a:ln w="25400">
              <a:solidFill>
                <a:srgbClr val="2B2BAD"/>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5" name="Group 32"/>
          <p:cNvGrpSpPr>
            <a:grpSpLocks/>
          </p:cNvGrpSpPr>
          <p:nvPr/>
        </p:nvGrpSpPr>
        <p:grpSpPr bwMode="auto">
          <a:xfrm>
            <a:off x="2667000" y="4807745"/>
            <a:ext cx="6858000" cy="1201341"/>
            <a:chOff x="0" y="3283"/>
            <a:chExt cx="5760" cy="1009"/>
          </a:xfrm>
        </p:grpSpPr>
        <p:grpSp>
          <p:nvGrpSpPr>
            <p:cNvPr id="65554" name="Group 33"/>
            <p:cNvGrpSpPr>
              <a:grpSpLocks/>
            </p:cNvGrpSpPr>
            <p:nvPr/>
          </p:nvGrpSpPr>
          <p:grpSpPr bwMode="auto">
            <a:xfrm>
              <a:off x="78" y="4071"/>
              <a:ext cx="659" cy="162"/>
              <a:chOff x="1411" y="1599"/>
              <a:chExt cx="2926" cy="1113"/>
            </a:xfrm>
          </p:grpSpPr>
          <p:grpSp>
            <p:nvGrpSpPr>
              <p:cNvPr id="65563" name="Group 34"/>
              <p:cNvGrpSpPr>
                <a:grpSpLocks/>
              </p:cNvGrpSpPr>
              <p:nvPr/>
            </p:nvGrpSpPr>
            <p:grpSpPr bwMode="auto">
              <a:xfrm>
                <a:off x="1425" y="2098"/>
                <a:ext cx="2644" cy="248"/>
                <a:chOff x="1425" y="2098"/>
                <a:chExt cx="2644" cy="248"/>
              </a:xfrm>
            </p:grpSpPr>
            <p:sp>
              <p:nvSpPr>
                <p:cNvPr id="65566" name="Freeform 35"/>
                <p:cNvSpPr>
                  <a:spLocks/>
                </p:cNvSpPr>
                <p:nvPr/>
              </p:nvSpPr>
              <p:spPr bwMode="auto">
                <a:xfrm>
                  <a:off x="1623" y="2098"/>
                  <a:ext cx="218" cy="244"/>
                </a:xfrm>
                <a:custGeom>
                  <a:avLst/>
                  <a:gdLst>
                    <a:gd name="T0" fmla="*/ 0 w 436"/>
                    <a:gd name="T1" fmla="*/ 1 h 488"/>
                    <a:gd name="T2" fmla="*/ 2 w 436"/>
                    <a:gd name="T3" fmla="*/ 0 h 488"/>
                    <a:gd name="T4" fmla="*/ 3 w 436"/>
                    <a:gd name="T5" fmla="*/ 0 h 488"/>
                    <a:gd name="T6" fmla="*/ 3 w 436"/>
                    <a:gd name="T7" fmla="*/ 0 h 488"/>
                    <a:gd name="T8" fmla="*/ 4 w 436"/>
                    <a:gd name="T9" fmla="*/ 0 h 488"/>
                    <a:gd name="T10" fmla="*/ 6 w 436"/>
                    <a:gd name="T11" fmla="*/ 0 h 488"/>
                    <a:gd name="T12" fmla="*/ 7 w 436"/>
                    <a:gd name="T13" fmla="*/ 1 h 488"/>
                    <a:gd name="T14" fmla="*/ 8 w 436"/>
                    <a:gd name="T15" fmla="*/ 1 h 488"/>
                    <a:gd name="T16" fmla="*/ 9 w 436"/>
                    <a:gd name="T17" fmla="*/ 1 h 488"/>
                    <a:gd name="T18" fmla="*/ 10 w 436"/>
                    <a:gd name="T19" fmla="*/ 1 h 488"/>
                    <a:gd name="T20" fmla="*/ 11 w 436"/>
                    <a:gd name="T21" fmla="*/ 2 h 488"/>
                    <a:gd name="T22" fmla="*/ 12 w 436"/>
                    <a:gd name="T23" fmla="*/ 2 h 488"/>
                    <a:gd name="T24" fmla="*/ 12 w 436"/>
                    <a:gd name="T25" fmla="*/ 3 h 488"/>
                    <a:gd name="T26" fmla="*/ 13 w 436"/>
                    <a:gd name="T27" fmla="*/ 3 h 488"/>
                    <a:gd name="T28" fmla="*/ 13 w 436"/>
                    <a:gd name="T29" fmla="*/ 4 h 488"/>
                    <a:gd name="T30" fmla="*/ 14 w 436"/>
                    <a:gd name="T31" fmla="*/ 5 h 488"/>
                    <a:gd name="T32" fmla="*/ 14 w 436"/>
                    <a:gd name="T33" fmla="*/ 5 h 488"/>
                    <a:gd name="T34" fmla="*/ 14 w 436"/>
                    <a:gd name="T35" fmla="*/ 6 h 488"/>
                    <a:gd name="T36" fmla="*/ 14 w 436"/>
                    <a:gd name="T37" fmla="*/ 7 h 488"/>
                    <a:gd name="T38" fmla="*/ 14 w 436"/>
                    <a:gd name="T39" fmla="*/ 8 h 488"/>
                    <a:gd name="T40" fmla="*/ 14 w 436"/>
                    <a:gd name="T41" fmla="*/ 8 h 488"/>
                    <a:gd name="T42" fmla="*/ 13 w 436"/>
                    <a:gd name="T43" fmla="*/ 9 h 488"/>
                    <a:gd name="T44" fmla="*/ 13 w 436"/>
                    <a:gd name="T45" fmla="*/ 10 h 488"/>
                    <a:gd name="T46" fmla="*/ 13 w 436"/>
                    <a:gd name="T47" fmla="*/ 10 h 488"/>
                    <a:gd name="T48" fmla="*/ 12 w 436"/>
                    <a:gd name="T49" fmla="*/ 11 h 488"/>
                    <a:gd name="T50" fmla="*/ 11 w 436"/>
                    <a:gd name="T51" fmla="*/ 12 h 488"/>
                    <a:gd name="T52" fmla="*/ 11 w 436"/>
                    <a:gd name="T53" fmla="*/ 12 h 488"/>
                    <a:gd name="T54" fmla="*/ 10 w 436"/>
                    <a:gd name="T55" fmla="*/ 13 h 488"/>
                    <a:gd name="T56" fmla="*/ 9 w 436"/>
                    <a:gd name="T57" fmla="*/ 13 h 488"/>
                    <a:gd name="T58" fmla="*/ 9 w 436"/>
                    <a:gd name="T59" fmla="*/ 13 h 488"/>
                    <a:gd name="T60" fmla="*/ 8 w 436"/>
                    <a:gd name="T61" fmla="*/ 14 h 488"/>
                    <a:gd name="T62" fmla="*/ 8 w 436"/>
                    <a:gd name="T63" fmla="*/ 14 h 488"/>
                    <a:gd name="T64" fmla="*/ 7 w 436"/>
                    <a:gd name="T65" fmla="*/ 14 h 488"/>
                    <a:gd name="T66" fmla="*/ 6 w 436"/>
                    <a:gd name="T67" fmla="*/ 14 h 488"/>
                    <a:gd name="T68" fmla="*/ 5 w 436"/>
                    <a:gd name="T69" fmla="*/ 15 h 488"/>
                    <a:gd name="T70" fmla="*/ 5 w 436"/>
                    <a:gd name="T71" fmla="*/ 15 h 488"/>
                    <a:gd name="T72" fmla="*/ 4 w 436"/>
                    <a:gd name="T73" fmla="*/ 15 h 488"/>
                    <a:gd name="T74" fmla="*/ 3 w 436"/>
                    <a:gd name="T75" fmla="*/ 15 h 488"/>
                    <a:gd name="T76" fmla="*/ 3 w 436"/>
                    <a:gd name="T77" fmla="*/ 15 h 488"/>
                    <a:gd name="T78" fmla="*/ 2 w 436"/>
                    <a:gd name="T79" fmla="*/ 16 h 488"/>
                    <a:gd name="T80" fmla="*/ 1 w 436"/>
                    <a:gd name="T81" fmla="*/ 16 h 488"/>
                    <a:gd name="T82" fmla="*/ 0 w 436"/>
                    <a:gd name="T83" fmla="*/ 16 h 488"/>
                    <a:gd name="T84" fmla="*/ 1 w 436"/>
                    <a:gd name="T85" fmla="*/ 13 h 488"/>
                    <a:gd name="T86" fmla="*/ 2 w 436"/>
                    <a:gd name="T87" fmla="*/ 12 h 488"/>
                    <a:gd name="T88" fmla="*/ 2 w 436"/>
                    <a:gd name="T89" fmla="*/ 12 h 488"/>
                    <a:gd name="T90" fmla="*/ 4 w 436"/>
                    <a:gd name="T91" fmla="*/ 12 h 488"/>
                    <a:gd name="T92" fmla="*/ 5 w 436"/>
                    <a:gd name="T93" fmla="*/ 11 h 488"/>
                    <a:gd name="T94" fmla="*/ 6 w 436"/>
                    <a:gd name="T95" fmla="*/ 11 h 488"/>
                    <a:gd name="T96" fmla="*/ 7 w 436"/>
                    <a:gd name="T97" fmla="*/ 10 h 488"/>
                    <a:gd name="T98" fmla="*/ 7 w 436"/>
                    <a:gd name="T99" fmla="*/ 9 h 488"/>
                    <a:gd name="T100" fmla="*/ 8 w 436"/>
                    <a:gd name="T101" fmla="*/ 8 h 488"/>
                    <a:gd name="T102" fmla="*/ 8 w 436"/>
                    <a:gd name="T103" fmla="*/ 7 h 488"/>
                    <a:gd name="T104" fmla="*/ 8 w 436"/>
                    <a:gd name="T105" fmla="*/ 6 h 488"/>
                    <a:gd name="T106" fmla="*/ 7 w 436"/>
                    <a:gd name="T107" fmla="*/ 6 h 488"/>
                    <a:gd name="T108" fmla="*/ 7 w 436"/>
                    <a:gd name="T109" fmla="*/ 5 h 488"/>
                    <a:gd name="T110" fmla="*/ 6 w 436"/>
                    <a:gd name="T111" fmla="*/ 4 h 488"/>
                    <a:gd name="T112" fmla="*/ 5 w 436"/>
                    <a:gd name="T113" fmla="*/ 4 h 488"/>
                    <a:gd name="T114" fmla="*/ 4 w 436"/>
                    <a:gd name="T115" fmla="*/ 4 h 488"/>
                    <a:gd name="T116" fmla="*/ 3 w 436"/>
                    <a:gd name="T117" fmla="*/ 4 h 488"/>
                    <a:gd name="T118" fmla="*/ 2 w 436"/>
                    <a:gd name="T119" fmla="*/ 4 h 488"/>
                    <a:gd name="T120" fmla="*/ 1 w 436"/>
                    <a:gd name="T121" fmla="*/ 4 h 488"/>
                    <a:gd name="T122" fmla="*/ 1 w 436"/>
                    <a:gd name="T123" fmla="*/ 4 h 488"/>
                    <a:gd name="T124" fmla="*/ 0 w 436"/>
                    <a:gd name="T125" fmla="*/ 1 h 4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6"/>
                    <a:gd name="T190" fmla="*/ 0 h 488"/>
                    <a:gd name="T191" fmla="*/ 436 w 436"/>
                    <a:gd name="T192" fmla="*/ 488 h 4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6" h="488">
                      <a:moveTo>
                        <a:pt x="0" y="4"/>
                      </a:moveTo>
                      <a:lnTo>
                        <a:pt x="0" y="4"/>
                      </a:lnTo>
                      <a:lnTo>
                        <a:pt x="21" y="4"/>
                      </a:lnTo>
                      <a:lnTo>
                        <a:pt x="40" y="0"/>
                      </a:lnTo>
                      <a:lnTo>
                        <a:pt x="62" y="0"/>
                      </a:lnTo>
                      <a:lnTo>
                        <a:pt x="71" y="0"/>
                      </a:lnTo>
                      <a:lnTo>
                        <a:pt x="83" y="0"/>
                      </a:lnTo>
                      <a:lnTo>
                        <a:pt x="93" y="0"/>
                      </a:lnTo>
                      <a:lnTo>
                        <a:pt x="104" y="0"/>
                      </a:lnTo>
                      <a:lnTo>
                        <a:pt x="124" y="0"/>
                      </a:lnTo>
                      <a:lnTo>
                        <a:pt x="143" y="0"/>
                      </a:lnTo>
                      <a:lnTo>
                        <a:pt x="162" y="0"/>
                      </a:lnTo>
                      <a:lnTo>
                        <a:pt x="182" y="4"/>
                      </a:lnTo>
                      <a:lnTo>
                        <a:pt x="199" y="4"/>
                      </a:lnTo>
                      <a:lnTo>
                        <a:pt x="217" y="8"/>
                      </a:lnTo>
                      <a:lnTo>
                        <a:pt x="234" y="12"/>
                      </a:lnTo>
                      <a:lnTo>
                        <a:pt x="254" y="17"/>
                      </a:lnTo>
                      <a:lnTo>
                        <a:pt x="269" y="21"/>
                      </a:lnTo>
                      <a:lnTo>
                        <a:pt x="285" y="25"/>
                      </a:lnTo>
                      <a:lnTo>
                        <a:pt x="300" y="31"/>
                      </a:lnTo>
                      <a:lnTo>
                        <a:pt x="316" y="39"/>
                      </a:lnTo>
                      <a:lnTo>
                        <a:pt x="329" y="45"/>
                      </a:lnTo>
                      <a:lnTo>
                        <a:pt x="343" y="52"/>
                      </a:lnTo>
                      <a:lnTo>
                        <a:pt x="356" y="60"/>
                      </a:lnTo>
                      <a:lnTo>
                        <a:pt x="370" y="70"/>
                      </a:lnTo>
                      <a:lnTo>
                        <a:pt x="380" y="77"/>
                      </a:lnTo>
                      <a:lnTo>
                        <a:pt x="389" y="87"/>
                      </a:lnTo>
                      <a:lnTo>
                        <a:pt x="397" y="95"/>
                      </a:lnTo>
                      <a:lnTo>
                        <a:pt x="407" y="107"/>
                      </a:lnTo>
                      <a:lnTo>
                        <a:pt x="413" y="116"/>
                      </a:lnTo>
                      <a:lnTo>
                        <a:pt x="418" y="126"/>
                      </a:lnTo>
                      <a:lnTo>
                        <a:pt x="424" y="138"/>
                      </a:lnTo>
                      <a:lnTo>
                        <a:pt x="430" y="149"/>
                      </a:lnTo>
                      <a:lnTo>
                        <a:pt x="432" y="159"/>
                      </a:lnTo>
                      <a:lnTo>
                        <a:pt x="434" y="170"/>
                      </a:lnTo>
                      <a:lnTo>
                        <a:pt x="434" y="182"/>
                      </a:lnTo>
                      <a:lnTo>
                        <a:pt x="436" y="194"/>
                      </a:lnTo>
                      <a:lnTo>
                        <a:pt x="434" y="205"/>
                      </a:lnTo>
                      <a:lnTo>
                        <a:pt x="434" y="219"/>
                      </a:lnTo>
                      <a:lnTo>
                        <a:pt x="430" y="233"/>
                      </a:lnTo>
                      <a:lnTo>
                        <a:pt x="428" y="246"/>
                      </a:lnTo>
                      <a:lnTo>
                        <a:pt x="422" y="256"/>
                      </a:lnTo>
                      <a:lnTo>
                        <a:pt x="418" y="265"/>
                      </a:lnTo>
                      <a:lnTo>
                        <a:pt x="413" y="275"/>
                      </a:lnTo>
                      <a:lnTo>
                        <a:pt x="407" y="287"/>
                      </a:lnTo>
                      <a:lnTo>
                        <a:pt x="399" y="296"/>
                      </a:lnTo>
                      <a:lnTo>
                        <a:pt x="393" y="306"/>
                      </a:lnTo>
                      <a:lnTo>
                        <a:pt x="385" y="316"/>
                      </a:lnTo>
                      <a:lnTo>
                        <a:pt x="380" y="327"/>
                      </a:lnTo>
                      <a:lnTo>
                        <a:pt x="370" y="335"/>
                      </a:lnTo>
                      <a:lnTo>
                        <a:pt x="360" y="345"/>
                      </a:lnTo>
                      <a:lnTo>
                        <a:pt x="351" y="355"/>
                      </a:lnTo>
                      <a:lnTo>
                        <a:pt x="341" y="364"/>
                      </a:lnTo>
                      <a:lnTo>
                        <a:pt x="329" y="372"/>
                      </a:lnTo>
                      <a:lnTo>
                        <a:pt x="318" y="382"/>
                      </a:lnTo>
                      <a:lnTo>
                        <a:pt x="306" y="389"/>
                      </a:lnTo>
                      <a:lnTo>
                        <a:pt x="294" y="399"/>
                      </a:lnTo>
                      <a:lnTo>
                        <a:pt x="283" y="403"/>
                      </a:lnTo>
                      <a:lnTo>
                        <a:pt x="273" y="409"/>
                      </a:lnTo>
                      <a:lnTo>
                        <a:pt x="263" y="413"/>
                      </a:lnTo>
                      <a:lnTo>
                        <a:pt x="254" y="419"/>
                      </a:lnTo>
                      <a:lnTo>
                        <a:pt x="244" y="422"/>
                      </a:lnTo>
                      <a:lnTo>
                        <a:pt x="234" y="428"/>
                      </a:lnTo>
                      <a:lnTo>
                        <a:pt x="225" y="432"/>
                      </a:lnTo>
                      <a:lnTo>
                        <a:pt x="215" y="438"/>
                      </a:lnTo>
                      <a:lnTo>
                        <a:pt x="203" y="440"/>
                      </a:lnTo>
                      <a:lnTo>
                        <a:pt x="192" y="446"/>
                      </a:lnTo>
                      <a:lnTo>
                        <a:pt x="180" y="448"/>
                      </a:lnTo>
                      <a:lnTo>
                        <a:pt x="170" y="453"/>
                      </a:lnTo>
                      <a:lnTo>
                        <a:pt x="159" y="455"/>
                      </a:lnTo>
                      <a:lnTo>
                        <a:pt x="149" y="461"/>
                      </a:lnTo>
                      <a:lnTo>
                        <a:pt x="137" y="463"/>
                      </a:lnTo>
                      <a:lnTo>
                        <a:pt x="128" y="469"/>
                      </a:lnTo>
                      <a:lnTo>
                        <a:pt x="114" y="471"/>
                      </a:lnTo>
                      <a:lnTo>
                        <a:pt x="102" y="473"/>
                      </a:lnTo>
                      <a:lnTo>
                        <a:pt x="91" y="475"/>
                      </a:lnTo>
                      <a:lnTo>
                        <a:pt x="79" y="479"/>
                      </a:lnTo>
                      <a:lnTo>
                        <a:pt x="67" y="479"/>
                      </a:lnTo>
                      <a:lnTo>
                        <a:pt x="56" y="483"/>
                      </a:lnTo>
                      <a:lnTo>
                        <a:pt x="44" y="483"/>
                      </a:lnTo>
                      <a:lnTo>
                        <a:pt x="33" y="486"/>
                      </a:lnTo>
                      <a:lnTo>
                        <a:pt x="21" y="486"/>
                      </a:lnTo>
                      <a:lnTo>
                        <a:pt x="9" y="488"/>
                      </a:lnTo>
                      <a:lnTo>
                        <a:pt x="0" y="488"/>
                      </a:lnTo>
                      <a:lnTo>
                        <a:pt x="0" y="388"/>
                      </a:lnTo>
                      <a:lnTo>
                        <a:pt x="15" y="386"/>
                      </a:lnTo>
                      <a:lnTo>
                        <a:pt x="25" y="384"/>
                      </a:lnTo>
                      <a:lnTo>
                        <a:pt x="36" y="382"/>
                      </a:lnTo>
                      <a:lnTo>
                        <a:pt x="46" y="380"/>
                      </a:lnTo>
                      <a:lnTo>
                        <a:pt x="58" y="378"/>
                      </a:lnTo>
                      <a:lnTo>
                        <a:pt x="77" y="370"/>
                      </a:lnTo>
                      <a:lnTo>
                        <a:pt x="97" y="364"/>
                      </a:lnTo>
                      <a:lnTo>
                        <a:pt x="116" y="357"/>
                      </a:lnTo>
                      <a:lnTo>
                        <a:pt x="135" y="349"/>
                      </a:lnTo>
                      <a:lnTo>
                        <a:pt x="151" y="337"/>
                      </a:lnTo>
                      <a:lnTo>
                        <a:pt x="166" y="326"/>
                      </a:lnTo>
                      <a:lnTo>
                        <a:pt x="180" y="314"/>
                      </a:lnTo>
                      <a:lnTo>
                        <a:pt x="195" y="302"/>
                      </a:lnTo>
                      <a:lnTo>
                        <a:pt x="205" y="287"/>
                      </a:lnTo>
                      <a:lnTo>
                        <a:pt x="217" y="273"/>
                      </a:lnTo>
                      <a:lnTo>
                        <a:pt x="225" y="260"/>
                      </a:lnTo>
                      <a:lnTo>
                        <a:pt x="232" y="246"/>
                      </a:lnTo>
                      <a:lnTo>
                        <a:pt x="234" y="229"/>
                      </a:lnTo>
                      <a:lnTo>
                        <a:pt x="236" y="215"/>
                      </a:lnTo>
                      <a:lnTo>
                        <a:pt x="234" y="200"/>
                      </a:lnTo>
                      <a:lnTo>
                        <a:pt x="234" y="188"/>
                      </a:lnTo>
                      <a:lnTo>
                        <a:pt x="226" y="174"/>
                      </a:lnTo>
                      <a:lnTo>
                        <a:pt x="221" y="163"/>
                      </a:lnTo>
                      <a:lnTo>
                        <a:pt x="213" y="151"/>
                      </a:lnTo>
                      <a:lnTo>
                        <a:pt x="203" y="143"/>
                      </a:lnTo>
                      <a:lnTo>
                        <a:pt x="190" y="132"/>
                      </a:lnTo>
                      <a:lnTo>
                        <a:pt x="176" y="126"/>
                      </a:lnTo>
                      <a:lnTo>
                        <a:pt x="161" y="118"/>
                      </a:lnTo>
                      <a:lnTo>
                        <a:pt x="147" y="114"/>
                      </a:lnTo>
                      <a:lnTo>
                        <a:pt x="128" y="108"/>
                      </a:lnTo>
                      <a:lnTo>
                        <a:pt x="110" y="107"/>
                      </a:lnTo>
                      <a:lnTo>
                        <a:pt x="89" y="105"/>
                      </a:lnTo>
                      <a:lnTo>
                        <a:pt x="69" y="105"/>
                      </a:lnTo>
                      <a:lnTo>
                        <a:pt x="58" y="105"/>
                      </a:lnTo>
                      <a:lnTo>
                        <a:pt x="46" y="105"/>
                      </a:lnTo>
                      <a:lnTo>
                        <a:pt x="34" y="105"/>
                      </a:lnTo>
                      <a:lnTo>
                        <a:pt x="25" y="107"/>
                      </a:lnTo>
                      <a:lnTo>
                        <a:pt x="13" y="107"/>
                      </a:lnTo>
                      <a:lnTo>
                        <a:pt x="3" y="108"/>
                      </a:lnTo>
                      <a:lnTo>
                        <a:pt x="0" y="108"/>
                      </a:lnTo>
                      <a:lnTo>
                        <a:pt x="0" y="4"/>
                      </a:lnTo>
                      <a:close/>
                    </a:path>
                  </a:pathLst>
                </a:custGeom>
                <a:solidFill>
                  <a:srgbClr val="1B14A6"/>
                </a:solidFill>
                <a:ln w="8001">
                  <a:solidFill>
                    <a:srgbClr val="1B14A6"/>
                  </a:solidFill>
                  <a:round/>
                  <a:headEnd/>
                  <a:tailEnd/>
                </a:ln>
              </p:spPr>
              <p:txBody>
                <a:bodyPr/>
                <a:lstStyle/>
                <a:p>
                  <a:endParaRPr lang="fr-FR"/>
                </a:p>
              </p:txBody>
            </p:sp>
            <p:sp>
              <p:nvSpPr>
                <p:cNvPr id="65567" name="Freeform 36"/>
                <p:cNvSpPr>
                  <a:spLocks/>
                </p:cNvSpPr>
                <p:nvPr/>
              </p:nvSpPr>
              <p:spPr bwMode="auto">
                <a:xfrm>
                  <a:off x="1425" y="2100"/>
                  <a:ext cx="198" cy="245"/>
                </a:xfrm>
                <a:custGeom>
                  <a:avLst/>
                  <a:gdLst>
                    <a:gd name="T0" fmla="*/ 13 w 396"/>
                    <a:gd name="T1" fmla="*/ 4 h 490"/>
                    <a:gd name="T2" fmla="*/ 12 w 396"/>
                    <a:gd name="T3" fmla="*/ 4 h 490"/>
                    <a:gd name="T4" fmla="*/ 10 w 396"/>
                    <a:gd name="T5" fmla="*/ 4 h 490"/>
                    <a:gd name="T6" fmla="*/ 9 w 396"/>
                    <a:gd name="T7" fmla="*/ 5 h 490"/>
                    <a:gd name="T8" fmla="*/ 8 w 396"/>
                    <a:gd name="T9" fmla="*/ 6 h 490"/>
                    <a:gd name="T10" fmla="*/ 8 w 396"/>
                    <a:gd name="T11" fmla="*/ 7 h 490"/>
                    <a:gd name="T12" fmla="*/ 7 w 396"/>
                    <a:gd name="T13" fmla="*/ 8 h 490"/>
                    <a:gd name="T14" fmla="*/ 7 w 396"/>
                    <a:gd name="T15" fmla="*/ 8 h 490"/>
                    <a:gd name="T16" fmla="*/ 7 w 396"/>
                    <a:gd name="T17" fmla="*/ 9 h 490"/>
                    <a:gd name="T18" fmla="*/ 7 w 396"/>
                    <a:gd name="T19" fmla="*/ 10 h 490"/>
                    <a:gd name="T20" fmla="*/ 7 w 396"/>
                    <a:gd name="T21" fmla="*/ 11 h 490"/>
                    <a:gd name="T22" fmla="*/ 8 w 396"/>
                    <a:gd name="T23" fmla="*/ 12 h 490"/>
                    <a:gd name="T24" fmla="*/ 9 w 396"/>
                    <a:gd name="T25" fmla="*/ 12 h 490"/>
                    <a:gd name="T26" fmla="*/ 10 w 396"/>
                    <a:gd name="T27" fmla="*/ 12 h 490"/>
                    <a:gd name="T28" fmla="*/ 11 w 396"/>
                    <a:gd name="T29" fmla="*/ 12 h 490"/>
                    <a:gd name="T30" fmla="*/ 12 w 396"/>
                    <a:gd name="T31" fmla="*/ 12 h 490"/>
                    <a:gd name="T32" fmla="*/ 13 w 396"/>
                    <a:gd name="T33" fmla="*/ 12 h 490"/>
                    <a:gd name="T34" fmla="*/ 13 w 396"/>
                    <a:gd name="T35" fmla="*/ 16 h 490"/>
                    <a:gd name="T36" fmla="*/ 12 w 396"/>
                    <a:gd name="T37" fmla="*/ 16 h 490"/>
                    <a:gd name="T38" fmla="*/ 12 w 396"/>
                    <a:gd name="T39" fmla="*/ 16 h 490"/>
                    <a:gd name="T40" fmla="*/ 11 w 396"/>
                    <a:gd name="T41" fmla="*/ 16 h 490"/>
                    <a:gd name="T42" fmla="*/ 10 w 396"/>
                    <a:gd name="T43" fmla="*/ 16 h 490"/>
                    <a:gd name="T44" fmla="*/ 8 w 396"/>
                    <a:gd name="T45" fmla="*/ 16 h 490"/>
                    <a:gd name="T46" fmla="*/ 7 w 396"/>
                    <a:gd name="T47" fmla="*/ 15 h 490"/>
                    <a:gd name="T48" fmla="*/ 6 w 396"/>
                    <a:gd name="T49" fmla="*/ 15 h 490"/>
                    <a:gd name="T50" fmla="*/ 5 w 396"/>
                    <a:gd name="T51" fmla="*/ 15 h 490"/>
                    <a:gd name="T52" fmla="*/ 4 w 396"/>
                    <a:gd name="T53" fmla="*/ 14 h 490"/>
                    <a:gd name="T54" fmla="*/ 3 w 396"/>
                    <a:gd name="T55" fmla="*/ 14 h 490"/>
                    <a:gd name="T56" fmla="*/ 3 w 396"/>
                    <a:gd name="T57" fmla="*/ 14 h 490"/>
                    <a:gd name="T58" fmla="*/ 2 w 396"/>
                    <a:gd name="T59" fmla="*/ 13 h 490"/>
                    <a:gd name="T60" fmla="*/ 1 w 396"/>
                    <a:gd name="T61" fmla="*/ 12 h 490"/>
                    <a:gd name="T62" fmla="*/ 1 w 396"/>
                    <a:gd name="T63" fmla="*/ 12 h 490"/>
                    <a:gd name="T64" fmla="*/ 1 w 396"/>
                    <a:gd name="T65" fmla="*/ 11 h 490"/>
                    <a:gd name="T66" fmla="*/ 1 w 396"/>
                    <a:gd name="T67" fmla="*/ 10 h 490"/>
                    <a:gd name="T68" fmla="*/ 1 w 396"/>
                    <a:gd name="T69" fmla="*/ 10 h 490"/>
                    <a:gd name="T70" fmla="*/ 1 w 396"/>
                    <a:gd name="T71" fmla="*/ 9 h 490"/>
                    <a:gd name="T72" fmla="*/ 1 w 396"/>
                    <a:gd name="T73" fmla="*/ 8 h 490"/>
                    <a:gd name="T74" fmla="*/ 1 w 396"/>
                    <a:gd name="T75" fmla="*/ 7 h 490"/>
                    <a:gd name="T76" fmla="*/ 2 w 396"/>
                    <a:gd name="T77" fmla="*/ 6 h 490"/>
                    <a:gd name="T78" fmla="*/ 2 w 396"/>
                    <a:gd name="T79" fmla="*/ 6 h 490"/>
                    <a:gd name="T80" fmla="*/ 3 w 396"/>
                    <a:gd name="T81" fmla="*/ 5 h 490"/>
                    <a:gd name="T82" fmla="*/ 4 w 396"/>
                    <a:gd name="T83" fmla="*/ 4 h 490"/>
                    <a:gd name="T84" fmla="*/ 4 w 396"/>
                    <a:gd name="T85" fmla="*/ 4 h 490"/>
                    <a:gd name="T86" fmla="*/ 5 w 396"/>
                    <a:gd name="T87" fmla="*/ 3 h 490"/>
                    <a:gd name="T88" fmla="*/ 6 w 396"/>
                    <a:gd name="T89" fmla="*/ 3 h 490"/>
                    <a:gd name="T90" fmla="*/ 7 w 396"/>
                    <a:gd name="T91" fmla="*/ 2 h 490"/>
                    <a:gd name="T92" fmla="*/ 9 w 396"/>
                    <a:gd name="T93" fmla="*/ 2 h 490"/>
                    <a:gd name="T94" fmla="*/ 10 w 396"/>
                    <a:gd name="T95" fmla="*/ 1 h 490"/>
                    <a:gd name="T96" fmla="*/ 11 w 396"/>
                    <a:gd name="T97" fmla="*/ 1 h 490"/>
                    <a:gd name="T98" fmla="*/ 12 w 396"/>
                    <a:gd name="T99" fmla="*/ 1 h 490"/>
                    <a:gd name="T100" fmla="*/ 13 w 396"/>
                    <a:gd name="T101" fmla="*/ 4 h 4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6"/>
                    <a:gd name="T154" fmla="*/ 0 h 490"/>
                    <a:gd name="T155" fmla="*/ 396 w 396"/>
                    <a:gd name="T156" fmla="*/ 490 h 4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6" h="490">
                      <a:moveTo>
                        <a:pt x="396" y="104"/>
                      </a:moveTo>
                      <a:lnTo>
                        <a:pt x="388" y="106"/>
                      </a:lnTo>
                      <a:lnTo>
                        <a:pt x="378" y="110"/>
                      </a:lnTo>
                      <a:lnTo>
                        <a:pt x="357" y="114"/>
                      </a:lnTo>
                      <a:lnTo>
                        <a:pt x="337" y="122"/>
                      </a:lnTo>
                      <a:lnTo>
                        <a:pt x="320" y="128"/>
                      </a:lnTo>
                      <a:lnTo>
                        <a:pt x="302" y="139"/>
                      </a:lnTo>
                      <a:lnTo>
                        <a:pt x="285" y="147"/>
                      </a:lnTo>
                      <a:lnTo>
                        <a:pt x="269" y="159"/>
                      </a:lnTo>
                      <a:lnTo>
                        <a:pt x="254" y="170"/>
                      </a:lnTo>
                      <a:lnTo>
                        <a:pt x="242" y="184"/>
                      </a:lnTo>
                      <a:lnTo>
                        <a:pt x="229" y="196"/>
                      </a:lnTo>
                      <a:lnTo>
                        <a:pt x="219" y="211"/>
                      </a:lnTo>
                      <a:lnTo>
                        <a:pt x="211" y="225"/>
                      </a:lnTo>
                      <a:lnTo>
                        <a:pt x="207" y="242"/>
                      </a:lnTo>
                      <a:lnTo>
                        <a:pt x="202" y="256"/>
                      </a:lnTo>
                      <a:lnTo>
                        <a:pt x="200" y="269"/>
                      </a:lnTo>
                      <a:lnTo>
                        <a:pt x="200" y="283"/>
                      </a:lnTo>
                      <a:lnTo>
                        <a:pt x="204" y="298"/>
                      </a:lnTo>
                      <a:lnTo>
                        <a:pt x="207" y="310"/>
                      </a:lnTo>
                      <a:lnTo>
                        <a:pt x="215" y="322"/>
                      </a:lnTo>
                      <a:lnTo>
                        <a:pt x="223" y="333"/>
                      </a:lnTo>
                      <a:lnTo>
                        <a:pt x="235" y="345"/>
                      </a:lnTo>
                      <a:lnTo>
                        <a:pt x="244" y="353"/>
                      </a:lnTo>
                      <a:lnTo>
                        <a:pt x="258" y="360"/>
                      </a:lnTo>
                      <a:lnTo>
                        <a:pt x="273" y="366"/>
                      </a:lnTo>
                      <a:lnTo>
                        <a:pt x="291" y="374"/>
                      </a:lnTo>
                      <a:lnTo>
                        <a:pt x="308" y="378"/>
                      </a:lnTo>
                      <a:lnTo>
                        <a:pt x="328" y="382"/>
                      </a:lnTo>
                      <a:lnTo>
                        <a:pt x="337" y="382"/>
                      </a:lnTo>
                      <a:lnTo>
                        <a:pt x="347" y="384"/>
                      </a:lnTo>
                      <a:lnTo>
                        <a:pt x="359" y="384"/>
                      </a:lnTo>
                      <a:lnTo>
                        <a:pt x="370" y="385"/>
                      </a:lnTo>
                      <a:lnTo>
                        <a:pt x="390" y="384"/>
                      </a:lnTo>
                      <a:lnTo>
                        <a:pt x="396" y="384"/>
                      </a:lnTo>
                      <a:lnTo>
                        <a:pt x="396" y="484"/>
                      </a:lnTo>
                      <a:lnTo>
                        <a:pt x="394" y="484"/>
                      </a:lnTo>
                      <a:lnTo>
                        <a:pt x="382" y="486"/>
                      </a:lnTo>
                      <a:lnTo>
                        <a:pt x="370" y="486"/>
                      </a:lnTo>
                      <a:lnTo>
                        <a:pt x="359" y="488"/>
                      </a:lnTo>
                      <a:lnTo>
                        <a:pt x="347" y="488"/>
                      </a:lnTo>
                      <a:lnTo>
                        <a:pt x="335" y="490"/>
                      </a:lnTo>
                      <a:lnTo>
                        <a:pt x="314" y="488"/>
                      </a:lnTo>
                      <a:lnTo>
                        <a:pt x="295" y="488"/>
                      </a:lnTo>
                      <a:lnTo>
                        <a:pt x="273" y="486"/>
                      </a:lnTo>
                      <a:lnTo>
                        <a:pt x="256" y="484"/>
                      </a:lnTo>
                      <a:lnTo>
                        <a:pt x="237" y="480"/>
                      </a:lnTo>
                      <a:lnTo>
                        <a:pt x="219" y="477"/>
                      </a:lnTo>
                      <a:lnTo>
                        <a:pt x="202" y="473"/>
                      </a:lnTo>
                      <a:lnTo>
                        <a:pt x="186" y="471"/>
                      </a:lnTo>
                      <a:lnTo>
                        <a:pt x="169" y="465"/>
                      </a:lnTo>
                      <a:lnTo>
                        <a:pt x="151" y="459"/>
                      </a:lnTo>
                      <a:lnTo>
                        <a:pt x="136" y="453"/>
                      </a:lnTo>
                      <a:lnTo>
                        <a:pt x="122" y="448"/>
                      </a:lnTo>
                      <a:lnTo>
                        <a:pt x="109" y="440"/>
                      </a:lnTo>
                      <a:lnTo>
                        <a:pt x="95" y="434"/>
                      </a:lnTo>
                      <a:lnTo>
                        <a:pt x="83" y="426"/>
                      </a:lnTo>
                      <a:lnTo>
                        <a:pt x="72" y="418"/>
                      </a:lnTo>
                      <a:lnTo>
                        <a:pt x="60" y="409"/>
                      </a:lnTo>
                      <a:lnTo>
                        <a:pt x="48" y="399"/>
                      </a:lnTo>
                      <a:lnTo>
                        <a:pt x="39" y="389"/>
                      </a:lnTo>
                      <a:lnTo>
                        <a:pt x="31" y="380"/>
                      </a:lnTo>
                      <a:lnTo>
                        <a:pt x="23" y="368"/>
                      </a:lnTo>
                      <a:lnTo>
                        <a:pt x="17" y="358"/>
                      </a:lnTo>
                      <a:lnTo>
                        <a:pt x="12" y="349"/>
                      </a:lnTo>
                      <a:lnTo>
                        <a:pt x="10" y="339"/>
                      </a:lnTo>
                      <a:lnTo>
                        <a:pt x="4" y="325"/>
                      </a:lnTo>
                      <a:lnTo>
                        <a:pt x="2" y="314"/>
                      </a:lnTo>
                      <a:lnTo>
                        <a:pt x="0" y="302"/>
                      </a:lnTo>
                      <a:lnTo>
                        <a:pt x="2" y="291"/>
                      </a:lnTo>
                      <a:lnTo>
                        <a:pt x="2" y="277"/>
                      </a:lnTo>
                      <a:lnTo>
                        <a:pt x="4" y="265"/>
                      </a:lnTo>
                      <a:lnTo>
                        <a:pt x="6" y="254"/>
                      </a:lnTo>
                      <a:lnTo>
                        <a:pt x="12" y="242"/>
                      </a:lnTo>
                      <a:lnTo>
                        <a:pt x="15" y="229"/>
                      </a:lnTo>
                      <a:lnTo>
                        <a:pt x="21" y="215"/>
                      </a:lnTo>
                      <a:lnTo>
                        <a:pt x="27" y="201"/>
                      </a:lnTo>
                      <a:lnTo>
                        <a:pt x="35" y="190"/>
                      </a:lnTo>
                      <a:lnTo>
                        <a:pt x="43" y="178"/>
                      </a:lnTo>
                      <a:lnTo>
                        <a:pt x="52" y="166"/>
                      </a:lnTo>
                      <a:lnTo>
                        <a:pt x="62" y="155"/>
                      </a:lnTo>
                      <a:lnTo>
                        <a:pt x="74" y="145"/>
                      </a:lnTo>
                      <a:lnTo>
                        <a:pt x="85" y="134"/>
                      </a:lnTo>
                      <a:lnTo>
                        <a:pt x="97" y="122"/>
                      </a:lnTo>
                      <a:lnTo>
                        <a:pt x="110" y="112"/>
                      </a:lnTo>
                      <a:lnTo>
                        <a:pt x="126" y="103"/>
                      </a:lnTo>
                      <a:lnTo>
                        <a:pt x="140" y="91"/>
                      </a:lnTo>
                      <a:lnTo>
                        <a:pt x="155" y="83"/>
                      </a:lnTo>
                      <a:lnTo>
                        <a:pt x="173" y="73"/>
                      </a:lnTo>
                      <a:lnTo>
                        <a:pt x="190" y="66"/>
                      </a:lnTo>
                      <a:lnTo>
                        <a:pt x="205" y="56"/>
                      </a:lnTo>
                      <a:lnTo>
                        <a:pt x="223" y="48"/>
                      </a:lnTo>
                      <a:lnTo>
                        <a:pt x="240" y="41"/>
                      </a:lnTo>
                      <a:lnTo>
                        <a:pt x="260" y="35"/>
                      </a:lnTo>
                      <a:lnTo>
                        <a:pt x="277" y="27"/>
                      </a:lnTo>
                      <a:lnTo>
                        <a:pt x="297" y="21"/>
                      </a:lnTo>
                      <a:lnTo>
                        <a:pt x="316" y="17"/>
                      </a:lnTo>
                      <a:lnTo>
                        <a:pt x="337" y="13"/>
                      </a:lnTo>
                      <a:lnTo>
                        <a:pt x="355" y="8"/>
                      </a:lnTo>
                      <a:lnTo>
                        <a:pt x="376" y="4"/>
                      </a:lnTo>
                      <a:lnTo>
                        <a:pt x="396" y="0"/>
                      </a:lnTo>
                      <a:lnTo>
                        <a:pt x="396" y="104"/>
                      </a:lnTo>
                      <a:close/>
                    </a:path>
                  </a:pathLst>
                </a:custGeom>
                <a:solidFill>
                  <a:srgbClr val="1B14A6"/>
                </a:solidFill>
                <a:ln w="8001">
                  <a:solidFill>
                    <a:srgbClr val="1B14A6"/>
                  </a:solidFill>
                  <a:round/>
                  <a:headEnd/>
                  <a:tailEnd/>
                </a:ln>
              </p:spPr>
              <p:txBody>
                <a:bodyPr/>
                <a:lstStyle/>
                <a:p>
                  <a:endParaRPr lang="fr-FR"/>
                </a:p>
              </p:txBody>
            </p:sp>
            <p:sp>
              <p:nvSpPr>
                <p:cNvPr id="65568" name="Freeform 37"/>
                <p:cNvSpPr>
                  <a:spLocks/>
                </p:cNvSpPr>
                <p:nvPr/>
              </p:nvSpPr>
              <p:spPr bwMode="auto">
                <a:xfrm>
                  <a:off x="1864" y="2106"/>
                  <a:ext cx="386" cy="239"/>
                </a:xfrm>
                <a:custGeom>
                  <a:avLst/>
                  <a:gdLst>
                    <a:gd name="T0" fmla="*/ 7 w 771"/>
                    <a:gd name="T1" fmla="*/ 8 h 479"/>
                    <a:gd name="T2" fmla="*/ 7 w 771"/>
                    <a:gd name="T3" fmla="*/ 9 h 479"/>
                    <a:gd name="T4" fmla="*/ 7 w 771"/>
                    <a:gd name="T5" fmla="*/ 9 h 479"/>
                    <a:gd name="T6" fmla="*/ 7 w 771"/>
                    <a:gd name="T7" fmla="*/ 10 h 479"/>
                    <a:gd name="T8" fmla="*/ 7 w 771"/>
                    <a:gd name="T9" fmla="*/ 11 h 479"/>
                    <a:gd name="T10" fmla="*/ 8 w 771"/>
                    <a:gd name="T11" fmla="*/ 11 h 479"/>
                    <a:gd name="T12" fmla="*/ 9 w 771"/>
                    <a:gd name="T13" fmla="*/ 11 h 479"/>
                    <a:gd name="T14" fmla="*/ 10 w 771"/>
                    <a:gd name="T15" fmla="*/ 11 h 479"/>
                    <a:gd name="T16" fmla="*/ 11 w 771"/>
                    <a:gd name="T17" fmla="*/ 11 h 479"/>
                    <a:gd name="T18" fmla="*/ 12 w 771"/>
                    <a:gd name="T19" fmla="*/ 11 h 479"/>
                    <a:gd name="T20" fmla="*/ 13 w 771"/>
                    <a:gd name="T21" fmla="*/ 11 h 479"/>
                    <a:gd name="T22" fmla="*/ 14 w 771"/>
                    <a:gd name="T23" fmla="*/ 11 h 479"/>
                    <a:gd name="T24" fmla="*/ 15 w 771"/>
                    <a:gd name="T25" fmla="*/ 10 h 479"/>
                    <a:gd name="T26" fmla="*/ 15 w 771"/>
                    <a:gd name="T27" fmla="*/ 10 h 479"/>
                    <a:gd name="T28" fmla="*/ 16 w 771"/>
                    <a:gd name="T29" fmla="*/ 9 h 479"/>
                    <a:gd name="T30" fmla="*/ 16 w 771"/>
                    <a:gd name="T31" fmla="*/ 8 h 479"/>
                    <a:gd name="T32" fmla="*/ 19 w 771"/>
                    <a:gd name="T33" fmla="*/ 0 h 479"/>
                    <a:gd name="T34" fmla="*/ 22 w 771"/>
                    <a:gd name="T35" fmla="*/ 8 h 479"/>
                    <a:gd name="T36" fmla="*/ 21 w 771"/>
                    <a:gd name="T37" fmla="*/ 9 h 479"/>
                    <a:gd name="T38" fmla="*/ 21 w 771"/>
                    <a:gd name="T39" fmla="*/ 9 h 479"/>
                    <a:gd name="T40" fmla="*/ 21 w 771"/>
                    <a:gd name="T41" fmla="*/ 10 h 479"/>
                    <a:gd name="T42" fmla="*/ 20 w 771"/>
                    <a:gd name="T43" fmla="*/ 11 h 479"/>
                    <a:gd name="T44" fmla="*/ 19 w 771"/>
                    <a:gd name="T45" fmla="*/ 11 h 479"/>
                    <a:gd name="T46" fmla="*/ 19 w 771"/>
                    <a:gd name="T47" fmla="*/ 12 h 479"/>
                    <a:gd name="T48" fmla="*/ 18 w 771"/>
                    <a:gd name="T49" fmla="*/ 12 h 479"/>
                    <a:gd name="T50" fmla="*/ 17 w 771"/>
                    <a:gd name="T51" fmla="*/ 13 h 479"/>
                    <a:gd name="T52" fmla="*/ 16 w 771"/>
                    <a:gd name="T53" fmla="*/ 13 h 479"/>
                    <a:gd name="T54" fmla="*/ 15 w 771"/>
                    <a:gd name="T55" fmla="*/ 13 h 479"/>
                    <a:gd name="T56" fmla="*/ 15 w 771"/>
                    <a:gd name="T57" fmla="*/ 14 h 479"/>
                    <a:gd name="T58" fmla="*/ 14 w 771"/>
                    <a:gd name="T59" fmla="*/ 14 h 479"/>
                    <a:gd name="T60" fmla="*/ 12 w 771"/>
                    <a:gd name="T61" fmla="*/ 14 h 479"/>
                    <a:gd name="T62" fmla="*/ 11 w 771"/>
                    <a:gd name="T63" fmla="*/ 14 h 479"/>
                    <a:gd name="T64" fmla="*/ 10 w 771"/>
                    <a:gd name="T65" fmla="*/ 14 h 479"/>
                    <a:gd name="T66" fmla="*/ 9 w 771"/>
                    <a:gd name="T67" fmla="*/ 14 h 479"/>
                    <a:gd name="T68" fmla="*/ 8 w 771"/>
                    <a:gd name="T69" fmla="*/ 14 h 479"/>
                    <a:gd name="T70" fmla="*/ 7 w 771"/>
                    <a:gd name="T71" fmla="*/ 14 h 479"/>
                    <a:gd name="T72" fmla="*/ 6 w 771"/>
                    <a:gd name="T73" fmla="*/ 14 h 479"/>
                    <a:gd name="T74" fmla="*/ 5 w 771"/>
                    <a:gd name="T75" fmla="*/ 14 h 479"/>
                    <a:gd name="T76" fmla="*/ 4 w 771"/>
                    <a:gd name="T77" fmla="*/ 14 h 479"/>
                    <a:gd name="T78" fmla="*/ 3 w 771"/>
                    <a:gd name="T79" fmla="*/ 13 h 479"/>
                    <a:gd name="T80" fmla="*/ 3 w 771"/>
                    <a:gd name="T81" fmla="*/ 13 h 479"/>
                    <a:gd name="T82" fmla="*/ 2 w 771"/>
                    <a:gd name="T83" fmla="*/ 13 h 479"/>
                    <a:gd name="T84" fmla="*/ 1 w 771"/>
                    <a:gd name="T85" fmla="*/ 12 h 479"/>
                    <a:gd name="T86" fmla="*/ 1 w 771"/>
                    <a:gd name="T87" fmla="*/ 11 h 479"/>
                    <a:gd name="T88" fmla="*/ 0 w 771"/>
                    <a:gd name="T89" fmla="*/ 10 h 479"/>
                    <a:gd name="T90" fmla="*/ 0 w 771"/>
                    <a:gd name="T91" fmla="*/ 9 h 479"/>
                    <a:gd name="T92" fmla="*/ 1 w 771"/>
                    <a:gd name="T93" fmla="*/ 9 h 479"/>
                    <a:gd name="T94" fmla="*/ 1 w 771"/>
                    <a:gd name="T95" fmla="*/ 8 h 479"/>
                    <a:gd name="T96" fmla="*/ 9 w 771"/>
                    <a:gd name="T97" fmla="*/ 0 h 4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71"/>
                    <a:gd name="T148" fmla="*/ 0 h 479"/>
                    <a:gd name="T149" fmla="*/ 771 w 771"/>
                    <a:gd name="T150" fmla="*/ 479 h 4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71" h="479">
                      <a:moveTo>
                        <a:pt x="205" y="254"/>
                      </a:moveTo>
                      <a:lnTo>
                        <a:pt x="199" y="268"/>
                      </a:lnTo>
                      <a:lnTo>
                        <a:pt x="195" y="281"/>
                      </a:lnTo>
                      <a:lnTo>
                        <a:pt x="193" y="293"/>
                      </a:lnTo>
                      <a:lnTo>
                        <a:pt x="193" y="307"/>
                      </a:lnTo>
                      <a:lnTo>
                        <a:pt x="193" y="316"/>
                      </a:lnTo>
                      <a:lnTo>
                        <a:pt x="199" y="328"/>
                      </a:lnTo>
                      <a:lnTo>
                        <a:pt x="203" y="338"/>
                      </a:lnTo>
                      <a:lnTo>
                        <a:pt x="211" y="347"/>
                      </a:lnTo>
                      <a:lnTo>
                        <a:pt x="217" y="353"/>
                      </a:lnTo>
                      <a:lnTo>
                        <a:pt x="228" y="359"/>
                      </a:lnTo>
                      <a:lnTo>
                        <a:pt x="238" y="363"/>
                      </a:lnTo>
                      <a:lnTo>
                        <a:pt x="252" y="369"/>
                      </a:lnTo>
                      <a:lnTo>
                        <a:pt x="265" y="371"/>
                      </a:lnTo>
                      <a:lnTo>
                        <a:pt x="283" y="374"/>
                      </a:lnTo>
                      <a:lnTo>
                        <a:pt x="298" y="376"/>
                      </a:lnTo>
                      <a:lnTo>
                        <a:pt x="320" y="378"/>
                      </a:lnTo>
                      <a:lnTo>
                        <a:pt x="335" y="376"/>
                      </a:lnTo>
                      <a:lnTo>
                        <a:pt x="352" y="374"/>
                      </a:lnTo>
                      <a:lnTo>
                        <a:pt x="370" y="373"/>
                      </a:lnTo>
                      <a:lnTo>
                        <a:pt x="387" y="371"/>
                      </a:lnTo>
                      <a:lnTo>
                        <a:pt x="401" y="365"/>
                      </a:lnTo>
                      <a:lnTo>
                        <a:pt x="415" y="361"/>
                      </a:lnTo>
                      <a:lnTo>
                        <a:pt x="428" y="355"/>
                      </a:lnTo>
                      <a:lnTo>
                        <a:pt x="444" y="349"/>
                      </a:lnTo>
                      <a:lnTo>
                        <a:pt x="453" y="340"/>
                      </a:lnTo>
                      <a:lnTo>
                        <a:pt x="465" y="332"/>
                      </a:lnTo>
                      <a:lnTo>
                        <a:pt x="475" y="322"/>
                      </a:lnTo>
                      <a:lnTo>
                        <a:pt x="484" y="312"/>
                      </a:lnTo>
                      <a:lnTo>
                        <a:pt x="492" y="301"/>
                      </a:lnTo>
                      <a:lnTo>
                        <a:pt x="500" y="289"/>
                      </a:lnTo>
                      <a:lnTo>
                        <a:pt x="506" y="278"/>
                      </a:lnTo>
                      <a:lnTo>
                        <a:pt x="513" y="266"/>
                      </a:lnTo>
                      <a:lnTo>
                        <a:pt x="601" y="0"/>
                      </a:lnTo>
                      <a:lnTo>
                        <a:pt x="771" y="0"/>
                      </a:lnTo>
                      <a:lnTo>
                        <a:pt x="682" y="266"/>
                      </a:lnTo>
                      <a:lnTo>
                        <a:pt x="676" y="278"/>
                      </a:lnTo>
                      <a:lnTo>
                        <a:pt x="671" y="289"/>
                      </a:lnTo>
                      <a:lnTo>
                        <a:pt x="665" y="301"/>
                      </a:lnTo>
                      <a:lnTo>
                        <a:pt x="659" y="312"/>
                      </a:lnTo>
                      <a:lnTo>
                        <a:pt x="651" y="322"/>
                      </a:lnTo>
                      <a:lnTo>
                        <a:pt x="643" y="334"/>
                      </a:lnTo>
                      <a:lnTo>
                        <a:pt x="636" y="343"/>
                      </a:lnTo>
                      <a:lnTo>
                        <a:pt x="628" y="355"/>
                      </a:lnTo>
                      <a:lnTo>
                        <a:pt x="616" y="363"/>
                      </a:lnTo>
                      <a:lnTo>
                        <a:pt x="607" y="373"/>
                      </a:lnTo>
                      <a:lnTo>
                        <a:pt x="595" y="382"/>
                      </a:lnTo>
                      <a:lnTo>
                        <a:pt x="585" y="392"/>
                      </a:lnTo>
                      <a:lnTo>
                        <a:pt x="574" y="400"/>
                      </a:lnTo>
                      <a:lnTo>
                        <a:pt x="562" y="407"/>
                      </a:lnTo>
                      <a:lnTo>
                        <a:pt x="550" y="415"/>
                      </a:lnTo>
                      <a:lnTo>
                        <a:pt x="539" y="423"/>
                      </a:lnTo>
                      <a:lnTo>
                        <a:pt x="523" y="429"/>
                      </a:lnTo>
                      <a:lnTo>
                        <a:pt x="510" y="435"/>
                      </a:lnTo>
                      <a:lnTo>
                        <a:pt x="494" y="440"/>
                      </a:lnTo>
                      <a:lnTo>
                        <a:pt x="480" y="446"/>
                      </a:lnTo>
                      <a:lnTo>
                        <a:pt x="465" y="450"/>
                      </a:lnTo>
                      <a:lnTo>
                        <a:pt x="449" y="454"/>
                      </a:lnTo>
                      <a:lnTo>
                        <a:pt x="434" y="458"/>
                      </a:lnTo>
                      <a:lnTo>
                        <a:pt x="418" y="464"/>
                      </a:lnTo>
                      <a:lnTo>
                        <a:pt x="401" y="466"/>
                      </a:lnTo>
                      <a:lnTo>
                        <a:pt x="384" y="468"/>
                      </a:lnTo>
                      <a:lnTo>
                        <a:pt x="366" y="469"/>
                      </a:lnTo>
                      <a:lnTo>
                        <a:pt x="349" y="473"/>
                      </a:lnTo>
                      <a:lnTo>
                        <a:pt x="329" y="475"/>
                      </a:lnTo>
                      <a:lnTo>
                        <a:pt x="312" y="477"/>
                      </a:lnTo>
                      <a:lnTo>
                        <a:pt x="294" y="477"/>
                      </a:lnTo>
                      <a:lnTo>
                        <a:pt x="277" y="479"/>
                      </a:lnTo>
                      <a:lnTo>
                        <a:pt x="256" y="477"/>
                      </a:lnTo>
                      <a:lnTo>
                        <a:pt x="238" y="477"/>
                      </a:lnTo>
                      <a:lnTo>
                        <a:pt x="221" y="475"/>
                      </a:lnTo>
                      <a:lnTo>
                        <a:pt x="203" y="473"/>
                      </a:lnTo>
                      <a:lnTo>
                        <a:pt x="186" y="469"/>
                      </a:lnTo>
                      <a:lnTo>
                        <a:pt x="170" y="468"/>
                      </a:lnTo>
                      <a:lnTo>
                        <a:pt x="155" y="466"/>
                      </a:lnTo>
                      <a:lnTo>
                        <a:pt x="141" y="464"/>
                      </a:lnTo>
                      <a:lnTo>
                        <a:pt x="126" y="460"/>
                      </a:lnTo>
                      <a:lnTo>
                        <a:pt x="112" y="456"/>
                      </a:lnTo>
                      <a:lnTo>
                        <a:pt x="100" y="450"/>
                      </a:lnTo>
                      <a:lnTo>
                        <a:pt x="89" y="446"/>
                      </a:lnTo>
                      <a:lnTo>
                        <a:pt x="77" y="440"/>
                      </a:lnTo>
                      <a:lnTo>
                        <a:pt x="67" y="435"/>
                      </a:lnTo>
                      <a:lnTo>
                        <a:pt x="58" y="429"/>
                      </a:lnTo>
                      <a:lnTo>
                        <a:pt x="50" y="425"/>
                      </a:lnTo>
                      <a:lnTo>
                        <a:pt x="32" y="409"/>
                      </a:lnTo>
                      <a:lnTo>
                        <a:pt x="21" y="394"/>
                      </a:lnTo>
                      <a:lnTo>
                        <a:pt x="9" y="374"/>
                      </a:lnTo>
                      <a:lnTo>
                        <a:pt x="3" y="357"/>
                      </a:lnTo>
                      <a:lnTo>
                        <a:pt x="0" y="345"/>
                      </a:lnTo>
                      <a:lnTo>
                        <a:pt x="0" y="336"/>
                      </a:lnTo>
                      <a:lnTo>
                        <a:pt x="0" y="324"/>
                      </a:lnTo>
                      <a:lnTo>
                        <a:pt x="0" y="314"/>
                      </a:lnTo>
                      <a:lnTo>
                        <a:pt x="0" y="301"/>
                      </a:lnTo>
                      <a:lnTo>
                        <a:pt x="3" y="289"/>
                      </a:lnTo>
                      <a:lnTo>
                        <a:pt x="5" y="278"/>
                      </a:lnTo>
                      <a:lnTo>
                        <a:pt x="11" y="266"/>
                      </a:lnTo>
                      <a:lnTo>
                        <a:pt x="100" y="0"/>
                      </a:lnTo>
                      <a:lnTo>
                        <a:pt x="288" y="0"/>
                      </a:lnTo>
                      <a:lnTo>
                        <a:pt x="205" y="254"/>
                      </a:lnTo>
                      <a:close/>
                    </a:path>
                  </a:pathLst>
                </a:custGeom>
                <a:solidFill>
                  <a:srgbClr val="1B14A6"/>
                </a:solidFill>
                <a:ln w="8001">
                  <a:solidFill>
                    <a:srgbClr val="1B14A6"/>
                  </a:solidFill>
                  <a:round/>
                  <a:headEnd/>
                  <a:tailEnd/>
                </a:ln>
              </p:spPr>
              <p:txBody>
                <a:bodyPr/>
                <a:lstStyle/>
                <a:p>
                  <a:endParaRPr lang="fr-FR"/>
                </a:p>
              </p:txBody>
            </p:sp>
            <p:sp>
              <p:nvSpPr>
                <p:cNvPr id="65569" name="Freeform 38"/>
                <p:cNvSpPr>
                  <a:spLocks/>
                </p:cNvSpPr>
                <p:nvPr/>
              </p:nvSpPr>
              <p:spPr bwMode="auto">
                <a:xfrm>
                  <a:off x="2417" y="2106"/>
                  <a:ext cx="148" cy="231"/>
                </a:xfrm>
                <a:custGeom>
                  <a:avLst/>
                  <a:gdLst>
                    <a:gd name="T0" fmla="*/ 1 w 295"/>
                    <a:gd name="T1" fmla="*/ 0 h 464"/>
                    <a:gd name="T2" fmla="*/ 2 w 295"/>
                    <a:gd name="T3" fmla="*/ 0 h 464"/>
                    <a:gd name="T4" fmla="*/ 3 w 295"/>
                    <a:gd name="T5" fmla="*/ 0 h 464"/>
                    <a:gd name="T6" fmla="*/ 4 w 295"/>
                    <a:gd name="T7" fmla="*/ 0 h 464"/>
                    <a:gd name="T8" fmla="*/ 5 w 295"/>
                    <a:gd name="T9" fmla="*/ 0 h 464"/>
                    <a:gd name="T10" fmla="*/ 6 w 295"/>
                    <a:gd name="T11" fmla="*/ 0 h 464"/>
                    <a:gd name="T12" fmla="*/ 7 w 295"/>
                    <a:gd name="T13" fmla="*/ 0 h 464"/>
                    <a:gd name="T14" fmla="*/ 7 w 295"/>
                    <a:gd name="T15" fmla="*/ 0 h 464"/>
                    <a:gd name="T16" fmla="*/ 8 w 295"/>
                    <a:gd name="T17" fmla="*/ 1 h 464"/>
                    <a:gd name="T18" fmla="*/ 9 w 295"/>
                    <a:gd name="T19" fmla="*/ 2 h 464"/>
                    <a:gd name="T20" fmla="*/ 10 w 295"/>
                    <a:gd name="T21" fmla="*/ 2 h 464"/>
                    <a:gd name="T22" fmla="*/ 10 w 295"/>
                    <a:gd name="T23" fmla="*/ 3 h 464"/>
                    <a:gd name="T24" fmla="*/ 9 w 295"/>
                    <a:gd name="T25" fmla="*/ 4 h 464"/>
                    <a:gd name="T26" fmla="*/ 9 w 295"/>
                    <a:gd name="T27" fmla="*/ 5 h 464"/>
                    <a:gd name="T28" fmla="*/ 9 w 295"/>
                    <a:gd name="T29" fmla="*/ 5 h 464"/>
                    <a:gd name="T30" fmla="*/ 8 w 295"/>
                    <a:gd name="T31" fmla="*/ 6 h 464"/>
                    <a:gd name="T32" fmla="*/ 7 w 295"/>
                    <a:gd name="T33" fmla="*/ 6 h 464"/>
                    <a:gd name="T34" fmla="*/ 6 w 295"/>
                    <a:gd name="T35" fmla="*/ 7 h 464"/>
                    <a:gd name="T36" fmla="*/ 5 w 295"/>
                    <a:gd name="T37" fmla="*/ 7 h 464"/>
                    <a:gd name="T38" fmla="*/ 4 w 295"/>
                    <a:gd name="T39" fmla="*/ 8 h 464"/>
                    <a:gd name="T40" fmla="*/ 9 w 295"/>
                    <a:gd name="T41" fmla="*/ 14 h 464"/>
                    <a:gd name="T42" fmla="*/ 0 w 295"/>
                    <a:gd name="T43" fmla="*/ 12 h 464"/>
                    <a:gd name="T44" fmla="*/ 1 w 295"/>
                    <a:gd name="T45" fmla="*/ 6 h 464"/>
                    <a:gd name="T46" fmla="*/ 2 w 295"/>
                    <a:gd name="T47" fmla="*/ 6 h 464"/>
                    <a:gd name="T48" fmla="*/ 2 w 295"/>
                    <a:gd name="T49" fmla="*/ 6 h 464"/>
                    <a:gd name="T50" fmla="*/ 3 w 295"/>
                    <a:gd name="T51" fmla="*/ 5 h 464"/>
                    <a:gd name="T52" fmla="*/ 4 w 295"/>
                    <a:gd name="T53" fmla="*/ 4 h 464"/>
                    <a:gd name="T54" fmla="*/ 4 w 295"/>
                    <a:gd name="T55" fmla="*/ 3 h 464"/>
                    <a:gd name="T56" fmla="*/ 3 w 295"/>
                    <a:gd name="T57" fmla="*/ 3 h 464"/>
                    <a:gd name="T58" fmla="*/ 3 w 295"/>
                    <a:gd name="T59" fmla="*/ 2 h 464"/>
                    <a:gd name="T60" fmla="*/ 2 w 295"/>
                    <a:gd name="T61" fmla="*/ 2 h 464"/>
                    <a:gd name="T62" fmla="*/ 1 w 295"/>
                    <a:gd name="T63" fmla="*/ 2 h 464"/>
                    <a:gd name="T64" fmla="*/ 0 w 295"/>
                    <a:gd name="T65" fmla="*/ 0 h 4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5"/>
                    <a:gd name="T100" fmla="*/ 0 h 464"/>
                    <a:gd name="T101" fmla="*/ 295 w 295"/>
                    <a:gd name="T102" fmla="*/ 464 h 4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5" h="464">
                      <a:moveTo>
                        <a:pt x="0" y="0"/>
                      </a:moveTo>
                      <a:lnTo>
                        <a:pt x="13" y="0"/>
                      </a:lnTo>
                      <a:lnTo>
                        <a:pt x="31" y="0"/>
                      </a:lnTo>
                      <a:lnTo>
                        <a:pt x="48" y="0"/>
                      </a:lnTo>
                      <a:lnTo>
                        <a:pt x="66" y="0"/>
                      </a:lnTo>
                      <a:lnTo>
                        <a:pt x="81" y="0"/>
                      </a:lnTo>
                      <a:lnTo>
                        <a:pt x="99" y="0"/>
                      </a:lnTo>
                      <a:lnTo>
                        <a:pt x="114" y="2"/>
                      </a:lnTo>
                      <a:lnTo>
                        <a:pt x="130" y="4"/>
                      </a:lnTo>
                      <a:lnTo>
                        <a:pt x="143" y="4"/>
                      </a:lnTo>
                      <a:lnTo>
                        <a:pt x="157" y="8"/>
                      </a:lnTo>
                      <a:lnTo>
                        <a:pt x="171" y="10"/>
                      </a:lnTo>
                      <a:lnTo>
                        <a:pt x="184" y="14"/>
                      </a:lnTo>
                      <a:lnTo>
                        <a:pt x="196" y="18"/>
                      </a:lnTo>
                      <a:lnTo>
                        <a:pt x="207" y="22"/>
                      </a:lnTo>
                      <a:lnTo>
                        <a:pt x="219" y="28"/>
                      </a:lnTo>
                      <a:lnTo>
                        <a:pt x="233" y="33"/>
                      </a:lnTo>
                      <a:lnTo>
                        <a:pt x="248" y="41"/>
                      </a:lnTo>
                      <a:lnTo>
                        <a:pt x="266" y="53"/>
                      </a:lnTo>
                      <a:lnTo>
                        <a:pt x="275" y="64"/>
                      </a:lnTo>
                      <a:lnTo>
                        <a:pt x="287" y="78"/>
                      </a:lnTo>
                      <a:lnTo>
                        <a:pt x="291" y="90"/>
                      </a:lnTo>
                      <a:lnTo>
                        <a:pt x="295" y="105"/>
                      </a:lnTo>
                      <a:lnTo>
                        <a:pt x="295" y="119"/>
                      </a:lnTo>
                      <a:lnTo>
                        <a:pt x="293" y="136"/>
                      </a:lnTo>
                      <a:lnTo>
                        <a:pt x="287" y="146"/>
                      </a:lnTo>
                      <a:lnTo>
                        <a:pt x="281" y="155"/>
                      </a:lnTo>
                      <a:lnTo>
                        <a:pt x="273" y="165"/>
                      </a:lnTo>
                      <a:lnTo>
                        <a:pt x="268" y="177"/>
                      </a:lnTo>
                      <a:lnTo>
                        <a:pt x="258" y="185"/>
                      </a:lnTo>
                      <a:lnTo>
                        <a:pt x="250" y="194"/>
                      </a:lnTo>
                      <a:lnTo>
                        <a:pt x="238" y="202"/>
                      </a:lnTo>
                      <a:lnTo>
                        <a:pt x="229" y="212"/>
                      </a:lnTo>
                      <a:lnTo>
                        <a:pt x="213" y="218"/>
                      </a:lnTo>
                      <a:lnTo>
                        <a:pt x="200" y="225"/>
                      </a:lnTo>
                      <a:lnTo>
                        <a:pt x="184" y="233"/>
                      </a:lnTo>
                      <a:lnTo>
                        <a:pt x="171" y="241"/>
                      </a:lnTo>
                      <a:lnTo>
                        <a:pt x="153" y="247"/>
                      </a:lnTo>
                      <a:lnTo>
                        <a:pt x="136" y="252"/>
                      </a:lnTo>
                      <a:lnTo>
                        <a:pt x="118" y="258"/>
                      </a:lnTo>
                      <a:lnTo>
                        <a:pt x="101" y="264"/>
                      </a:lnTo>
                      <a:lnTo>
                        <a:pt x="277" y="464"/>
                      </a:lnTo>
                      <a:lnTo>
                        <a:pt x="60" y="464"/>
                      </a:lnTo>
                      <a:lnTo>
                        <a:pt x="0" y="392"/>
                      </a:lnTo>
                      <a:lnTo>
                        <a:pt x="0" y="208"/>
                      </a:lnTo>
                      <a:lnTo>
                        <a:pt x="8" y="208"/>
                      </a:lnTo>
                      <a:lnTo>
                        <a:pt x="21" y="204"/>
                      </a:lnTo>
                      <a:lnTo>
                        <a:pt x="35" y="200"/>
                      </a:lnTo>
                      <a:lnTo>
                        <a:pt x="46" y="196"/>
                      </a:lnTo>
                      <a:lnTo>
                        <a:pt x="60" y="194"/>
                      </a:lnTo>
                      <a:lnTo>
                        <a:pt x="77" y="185"/>
                      </a:lnTo>
                      <a:lnTo>
                        <a:pt x="95" y="173"/>
                      </a:lnTo>
                      <a:lnTo>
                        <a:pt x="105" y="159"/>
                      </a:lnTo>
                      <a:lnTo>
                        <a:pt x="114" y="148"/>
                      </a:lnTo>
                      <a:lnTo>
                        <a:pt x="116" y="130"/>
                      </a:lnTo>
                      <a:lnTo>
                        <a:pt x="114" y="117"/>
                      </a:lnTo>
                      <a:lnTo>
                        <a:pt x="105" y="105"/>
                      </a:lnTo>
                      <a:lnTo>
                        <a:pt x="91" y="97"/>
                      </a:lnTo>
                      <a:lnTo>
                        <a:pt x="79" y="92"/>
                      </a:lnTo>
                      <a:lnTo>
                        <a:pt x="70" y="90"/>
                      </a:lnTo>
                      <a:lnTo>
                        <a:pt x="56" y="86"/>
                      </a:lnTo>
                      <a:lnTo>
                        <a:pt x="44" y="86"/>
                      </a:lnTo>
                      <a:lnTo>
                        <a:pt x="29" y="84"/>
                      </a:lnTo>
                      <a:lnTo>
                        <a:pt x="13" y="84"/>
                      </a:lnTo>
                      <a:lnTo>
                        <a:pt x="0" y="84"/>
                      </a:lnTo>
                      <a:lnTo>
                        <a:pt x="0" y="0"/>
                      </a:lnTo>
                      <a:close/>
                    </a:path>
                  </a:pathLst>
                </a:custGeom>
                <a:solidFill>
                  <a:srgbClr val="1B14A6"/>
                </a:solidFill>
                <a:ln w="8001">
                  <a:solidFill>
                    <a:srgbClr val="1B14A6"/>
                  </a:solidFill>
                  <a:round/>
                  <a:headEnd/>
                  <a:tailEnd/>
                </a:ln>
              </p:spPr>
              <p:txBody>
                <a:bodyPr/>
                <a:lstStyle/>
                <a:p>
                  <a:endParaRPr lang="fr-FR"/>
                </a:p>
              </p:txBody>
            </p:sp>
            <p:sp>
              <p:nvSpPr>
                <p:cNvPr id="65570" name="Freeform 39"/>
                <p:cNvSpPr>
                  <a:spLocks/>
                </p:cNvSpPr>
                <p:nvPr/>
              </p:nvSpPr>
              <p:spPr bwMode="auto">
                <a:xfrm>
                  <a:off x="2235" y="2106"/>
                  <a:ext cx="182" cy="231"/>
                </a:xfrm>
                <a:custGeom>
                  <a:avLst/>
                  <a:gdLst>
                    <a:gd name="T0" fmla="*/ 11 w 365"/>
                    <a:gd name="T1" fmla="*/ 2 h 464"/>
                    <a:gd name="T2" fmla="*/ 11 w 365"/>
                    <a:gd name="T3" fmla="*/ 2 h 464"/>
                    <a:gd name="T4" fmla="*/ 10 w 365"/>
                    <a:gd name="T5" fmla="*/ 2 h 464"/>
                    <a:gd name="T6" fmla="*/ 9 w 365"/>
                    <a:gd name="T7" fmla="*/ 2 h 464"/>
                    <a:gd name="T8" fmla="*/ 8 w 365"/>
                    <a:gd name="T9" fmla="*/ 6 h 464"/>
                    <a:gd name="T10" fmla="*/ 9 w 365"/>
                    <a:gd name="T11" fmla="*/ 6 h 464"/>
                    <a:gd name="T12" fmla="*/ 10 w 365"/>
                    <a:gd name="T13" fmla="*/ 6 h 464"/>
                    <a:gd name="T14" fmla="*/ 10 w 365"/>
                    <a:gd name="T15" fmla="*/ 6 h 464"/>
                    <a:gd name="T16" fmla="*/ 11 w 365"/>
                    <a:gd name="T17" fmla="*/ 6 h 464"/>
                    <a:gd name="T18" fmla="*/ 11 w 365"/>
                    <a:gd name="T19" fmla="*/ 6 h 464"/>
                    <a:gd name="T20" fmla="*/ 11 w 365"/>
                    <a:gd name="T21" fmla="*/ 12 h 464"/>
                    <a:gd name="T22" fmla="*/ 8 w 365"/>
                    <a:gd name="T23" fmla="*/ 8 h 464"/>
                    <a:gd name="T24" fmla="*/ 7 w 365"/>
                    <a:gd name="T25" fmla="*/ 8 h 464"/>
                    <a:gd name="T26" fmla="*/ 5 w 365"/>
                    <a:gd name="T27" fmla="*/ 14 h 464"/>
                    <a:gd name="T28" fmla="*/ 0 w 365"/>
                    <a:gd name="T29" fmla="*/ 14 h 464"/>
                    <a:gd name="T30" fmla="*/ 4 w 365"/>
                    <a:gd name="T31" fmla="*/ 0 h 464"/>
                    <a:gd name="T32" fmla="*/ 11 w 365"/>
                    <a:gd name="T33" fmla="*/ 0 h 464"/>
                    <a:gd name="T34" fmla="*/ 11 w 365"/>
                    <a:gd name="T35" fmla="*/ 0 h 464"/>
                    <a:gd name="T36" fmla="*/ 11 w 365"/>
                    <a:gd name="T37" fmla="*/ 2 h 4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5"/>
                    <a:gd name="T58" fmla="*/ 0 h 464"/>
                    <a:gd name="T59" fmla="*/ 365 w 365"/>
                    <a:gd name="T60" fmla="*/ 464 h 4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5" h="464">
                      <a:moveTo>
                        <a:pt x="365" y="84"/>
                      </a:moveTo>
                      <a:lnTo>
                        <a:pt x="361" y="84"/>
                      </a:lnTo>
                      <a:lnTo>
                        <a:pt x="344" y="84"/>
                      </a:lnTo>
                      <a:lnTo>
                        <a:pt x="313" y="84"/>
                      </a:lnTo>
                      <a:lnTo>
                        <a:pt x="270" y="214"/>
                      </a:lnTo>
                      <a:lnTo>
                        <a:pt x="309" y="214"/>
                      </a:lnTo>
                      <a:lnTo>
                        <a:pt x="324" y="212"/>
                      </a:lnTo>
                      <a:lnTo>
                        <a:pt x="342" y="212"/>
                      </a:lnTo>
                      <a:lnTo>
                        <a:pt x="357" y="210"/>
                      </a:lnTo>
                      <a:lnTo>
                        <a:pt x="365" y="208"/>
                      </a:lnTo>
                      <a:lnTo>
                        <a:pt x="365" y="392"/>
                      </a:lnTo>
                      <a:lnTo>
                        <a:pt x="274" y="281"/>
                      </a:lnTo>
                      <a:lnTo>
                        <a:pt x="247" y="281"/>
                      </a:lnTo>
                      <a:lnTo>
                        <a:pt x="185" y="464"/>
                      </a:lnTo>
                      <a:lnTo>
                        <a:pt x="0" y="464"/>
                      </a:lnTo>
                      <a:lnTo>
                        <a:pt x="155" y="0"/>
                      </a:lnTo>
                      <a:lnTo>
                        <a:pt x="361" y="0"/>
                      </a:lnTo>
                      <a:lnTo>
                        <a:pt x="365" y="0"/>
                      </a:lnTo>
                      <a:lnTo>
                        <a:pt x="365" y="84"/>
                      </a:lnTo>
                      <a:close/>
                    </a:path>
                  </a:pathLst>
                </a:custGeom>
                <a:solidFill>
                  <a:srgbClr val="1B14A6"/>
                </a:solidFill>
                <a:ln w="8001">
                  <a:solidFill>
                    <a:srgbClr val="1B14A6"/>
                  </a:solidFill>
                  <a:round/>
                  <a:headEnd/>
                  <a:tailEnd/>
                </a:ln>
              </p:spPr>
              <p:txBody>
                <a:bodyPr/>
                <a:lstStyle/>
                <a:p>
                  <a:endParaRPr lang="fr-FR"/>
                </a:p>
              </p:txBody>
            </p:sp>
            <p:sp>
              <p:nvSpPr>
                <p:cNvPr id="65571" name="Freeform 40"/>
                <p:cNvSpPr>
                  <a:spLocks/>
                </p:cNvSpPr>
                <p:nvPr/>
              </p:nvSpPr>
              <p:spPr bwMode="auto">
                <a:xfrm>
                  <a:off x="2755" y="2098"/>
                  <a:ext cx="187" cy="239"/>
                </a:xfrm>
                <a:custGeom>
                  <a:avLst/>
                  <a:gdLst>
                    <a:gd name="T0" fmla="*/ 0 w 374"/>
                    <a:gd name="T1" fmla="*/ 3 h 479"/>
                    <a:gd name="T2" fmla="*/ 4 w 374"/>
                    <a:gd name="T3" fmla="*/ 0 h 479"/>
                    <a:gd name="T4" fmla="*/ 5 w 374"/>
                    <a:gd name="T5" fmla="*/ 0 h 479"/>
                    <a:gd name="T6" fmla="*/ 12 w 374"/>
                    <a:gd name="T7" fmla="*/ 14 h 479"/>
                    <a:gd name="T8" fmla="*/ 6 w 374"/>
                    <a:gd name="T9" fmla="*/ 14 h 479"/>
                    <a:gd name="T10" fmla="*/ 5 w 374"/>
                    <a:gd name="T11" fmla="*/ 12 h 479"/>
                    <a:gd name="T12" fmla="*/ 0 w 374"/>
                    <a:gd name="T13" fmla="*/ 12 h 479"/>
                    <a:gd name="T14" fmla="*/ 0 w 374"/>
                    <a:gd name="T15" fmla="*/ 10 h 479"/>
                    <a:gd name="T16" fmla="*/ 4 w 374"/>
                    <a:gd name="T17" fmla="*/ 10 h 479"/>
                    <a:gd name="T18" fmla="*/ 2 w 374"/>
                    <a:gd name="T19" fmla="*/ 5 h 479"/>
                    <a:gd name="T20" fmla="*/ 0 w 374"/>
                    <a:gd name="T21" fmla="*/ 7 h 479"/>
                    <a:gd name="T22" fmla="*/ 0 w 374"/>
                    <a:gd name="T23" fmla="*/ 3 h 4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4"/>
                    <a:gd name="T37" fmla="*/ 0 h 479"/>
                    <a:gd name="T38" fmla="*/ 374 w 374"/>
                    <a:gd name="T39" fmla="*/ 479 h 4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4" h="479">
                      <a:moveTo>
                        <a:pt x="0" y="105"/>
                      </a:moveTo>
                      <a:lnTo>
                        <a:pt x="122" y="0"/>
                      </a:lnTo>
                      <a:lnTo>
                        <a:pt x="136" y="0"/>
                      </a:lnTo>
                      <a:lnTo>
                        <a:pt x="374" y="479"/>
                      </a:lnTo>
                      <a:lnTo>
                        <a:pt x="174" y="479"/>
                      </a:lnTo>
                      <a:lnTo>
                        <a:pt x="145" y="411"/>
                      </a:lnTo>
                      <a:lnTo>
                        <a:pt x="0" y="411"/>
                      </a:lnTo>
                      <a:lnTo>
                        <a:pt x="0" y="331"/>
                      </a:lnTo>
                      <a:lnTo>
                        <a:pt x="114" y="331"/>
                      </a:lnTo>
                      <a:lnTo>
                        <a:pt x="58" y="186"/>
                      </a:lnTo>
                      <a:lnTo>
                        <a:pt x="0" y="242"/>
                      </a:lnTo>
                      <a:lnTo>
                        <a:pt x="0" y="105"/>
                      </a:lnTo>
                      <a:close/>
                    </a:path>
                  </a:pathLst>
                </a:custGeom>
                <a:solidFill>
                  <a:srgbClr val="1B14A6"/>
                </a:solidFill>
                <a:ln w="8001">
                  <a:solidFill>
                    <a:srgbClr val="1B14A6"/>
                  </a:solidFill>
                  <a:round/>
                  <a:headEnd/>
                  <a:tailEnd/>
                </a:ln>
              </p:spPr>
              <p:txBody>
                <a:bodyPr/>
                <a:lstStyle/>
                <a:p>
                  <a:endParaRPr lang="fr-FR"/>
                </a:p>
              </p:txBody>
            </p:sp>
            <p:sp>
              <p:nvSpPr>
                <p:cNvPr id="65572" name="Freeform 41"/>
                <p:cNvSpPr>
                  <a:spLocks/>
                </p:cNvSpPr>
                <p:nvPr/>
              </p:nvSpPr>
              <p:spPr bwMode="auto">
                <a:xfrm>
                  <a:off x="2533" y="2150"/>
                  <a:ext cx="222" cy="187"/>
                </a:xfrm>
                <a:custGeom>
                  <a:avLst/>
                  <a:gdLst>
                    <a:gd name="T0" fmla="*/ 14 w 444"/>
                    <a:gd name="T1" fmla="*/ 5 h 374"/>
                    <a:gd name="T2" fmla="*/ 11 w 444"/>
                    <a:gd name="T3" fmla="*/ 8 h 374"/>
                    <a:gd name="T4" fmla="*/ 14 w 444"/>
                    <a:gd name="T5" fmla="*/ 8 h 374"/>
                    <a:gd name="T6" fmla="*/ 14 w 444"/>
                    <a:gd name="T7" fmla="*/ 10 h 374"/>
                    <a:gd name="T8" fmla="*/ 9 w 444"/>
                    <a:gd name="T9" fmla="*/ 10 h 374"/>
                    <a:gd name="T10" fmla="*/ 6 w 444"/>
                    <a:gd name="T11" fmla="*/ 12 h 374"/>
                    <a:gd name="T12" fmla="*/ 0 w 444"/>
                    <a:gd name="T13" fmla="*/ 12 h 374"/>
                    <a:gd name="T14" fmla="*/ 14 w 444"/>
                    <a:gd name="T15" fmla="*/ 0 h 374"/>
                    <a:gd name="T16" fmla="*/ 14 w 444"/>
                    <a:gd name="T17" fmla="*/ 5 h 3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4"/>
                    <a:gd name="T28" fmla="*/ 0 h 374"/>
                    <a:gd name="T29" fmla="*/ 444 w 444"/>
                    <a:gd name="T30" fmla="*/ 374 h 3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4" h="374">
                      <a:moveTo>
                        <a:pt x="444" y="137"/>
                      </a:moveTo>
                      <a:lnTo>
                        <a:pt x="349" y="226"/>
                      </a:lnTo>
                      <a:lnTo>
                        <a:pt x="444" y="226"/>
                      </a:lnTo>
                      <a:lnTo>
                        <a:pt x="444" y="306"/>
                      </a:lnTo>
                      <a:lnTo>
                        <a:pt x="265" y="306"/>
                      </a:lnTo>
                      <a:lnTo>
                        <a:pt x="192" y="374"/>
                      </a:lnTo>
                      <a:lnTo>
                        <a:pt x="0" y="374"/>
                      </a:lnTo>
                      <a:lnTo>
                        <a:pt x="444" y="0"/>
                      </a:lnTo>
                      <a:lnTo>
                        <a:pt x="444" y="137"/>
                      </a:lnTo>
                      <a:close/>
                    </a:path>
                  </a:pathLst>
                </a:custGeom>
                <a:solidFill>
                  <a:srgbClr val="1B14A6"/>
                </a:solidFill>
                <a:ln w="8001">
                  <a:solidFill>
                    <a:srgbClr val="1B14A6"/>
                  </a:solidFill>
                  <a:round/>
                  <a:headEnd/>
                  <a:tailEnd/>
                </a:ln>
              </p:spPr>
              <p:txBody>
                <a:bodyPr/>
                <a:lstStyle/>
                <a:p>
                  <a:endParaRPr lang="fr-FR"/>
                </a:p>
              </p:txBody>
            </p:sp>
            <p:sp>
              <p:nvSpPr>
                <p:cNvPr id="65573" name="Freeform 42"/>
                <p:cNvSpPr>
                  <a:spLocks/>
                </p:cNvSpPr>
                <p:nvPr/>
              </p:nvSpPr>
              <p:spPr bwMode="auto">
                <a:xfrm>
                  <a:off x="2936" y="2098"/>
                  <a:ext cx="423" cy="248"/>
                </a:xfrm>
                <a:custGeom>
                  <a:avLst/>
                  <a:gdLst>
                    <a:gd name="T0" fmla="*/ 6 w 846"/>
                    <a:gd name="T1" fmla="*/ 0 h 496"/>
                    <a:gd name="T2" fmla="*/ 6 w 846"/>
                    <a:gd name="T3" fmla="*/ 0 h 496"/>
                    <a:gd name="T4" fmla="*/ 19 w 846"/>
                    <a:gd name="T5" fmla="*/ 9 h 496"/>
                    <a:gd name="T6" fmla="*/ 21 w 846"/>
                    <a:gd name="T7" fmla="*/ 1 h 496"/>
                    <a:gd name="T8" fmla="*/ 27 w 846"/>
                    <a:gd name="T9" fmla="*/ 1 h 496"/>
                    <a:gd name="T10" fmla="*/ 22 w 846"/>
                    <a:gd name="T11" fmla="*/ 16 h 496"/>
                    <a:gd name="T12" fmla="*/ 21 w 846"/>
                    <a:gd name="T13" fmla="*/ 16 h 496"/>
                    <a:gd name="T14" fmla="*/ 9 w 846"/>
                    <a:gd name="T15" fmla="*/ 8 h 496"/>
                    <a:gd name="T16" fmla="*/ 6 w 846"/>
                    <a:gd name="T17" fmla="*/ 15 h 496"/>
                    <a:gd name="T18" fmla="*/ 0 w 846"/>
                    <a:gd name="T19" fmla="*/ 15 h 496"/>
                    <a:gd name="T20" fmla="*/ 6 w 846"/>
                    <a:gd name="T21" fmla="*/ 0 h 4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6"/>
                    <a:gd name="T34" fmla="*/ 0 h 496"/>
                    <a:gd name="T35" fmla="*/ 846 w 846"/>
                    <a:gd name="T36" fmla="*/ 496 h 4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6" h="496">
                      <a:moveTo>
                        <a:pt x="161" y="0"/>
                      </a:moveTo>
                      <a:lnTo>
                        <a:pt x="179" y="0"/>
                      </a:lnTo>
                      <a:lnTo>
                        <a:pt x="586" y="271"/>
                      </a:lnTo>
                      <a:lnTo>
                        <a:pt x="671" y="15"/>
                      </a:lnTo>
                      <a:lnTo>
                        <a:pt x="846" y="15"/>
                      </a:lnTo>
                      <a:lnTo>
                        <a:pt x="685" y="496"/>
                      </a:lnTo>
                      <a:lnTo>
                        <a:pt x="670" y="496"/>
                      </a:lnTo>
                      <a:lnTo>
                        <a:pt x="262" y="227"/>
                      </a:lnTo>
                      <a:lnTo>
                        <a:pt x="177" y="479"/>
                      </a:lnTo>
                      <a:lnTo>
                        <a:pt x="0" y="479"/>
                      </a:lnTo>
                      <a:lnTo>
                        <a:pt x="161" y="0"/>
                      </a:lnTo>
                      <a:close/>
                    </a:path>
                  </a:pathLst>
                </a:custGeom>
                <a:solidFill>
                  <a:srgbClr val="1B14A6"/>
                </a:solidFill>
                <a:ln w="8001">
                  <a:solidFill>
                    <a:srgbClr val="1B14A6"/>
                  </a:solidFill>
                  <a:round/>
                  <a:headEnd/>
                  <a:tailEnd/>
                </a:ln>
              </p:spPr>
              <p:txBody>
                <a:bodyPr/>
                <a:lstStyle/>
                <a:p>
                  <a:endParaRPr lang="fr-FR"/>
                </a:p>
              </p:txBody>
            </p:sp>
            <p:sp>
              <p:nvSpPr>
                <p:cNvPr id="65574" name="Freeform 43"/>
                <p:cNvSpPr>
                  <a:spLocks/>
                </p:cNvSpPr>
                <p:nvPr/>
              </p:nvSpPr>
              <p:spPr bwMode="auto">
                <a:xfrm>
                  <a:off x="3555" y="2098"/>
                  <a:ext cx="218" cy="244"/>
                </a:xfrm>
                <a:custGeom>
                  <a:avLst/>
                  <a:gdLst>
                    <a:gd name="T0" fmla="*/ 0 w 436"/>
                    <a:gd name="T1" fmla="*/ 1 h 488"/>
                    <a:gd name="T2" fmla="*/ 2 w 436"/>
                    <a:gd name="T3" fmla="*/ 0 h 488"/>
                    <a:gd name="T4" fmla="*/ 3 w 436"/>
                    <a:gd name="T5" fmla="*/ 0 h 488"/>
                    <a:gd name="T6" fmla="*/ 3 w 436"/>
                    <a:gd name="T7" fmla="*/ 0 h 488"/>
                    <a:gd name="T8" fmla="*/ 4 w 436"/>
                    <a:gd name="T9" fmla="*/ 0 h 488"/>
                    <a:gd name="T10" fmla="*/ 6 w 436"/>
                    <a:gd name="T11" fmla="*/ 0 h 488"/>
                    <a:gd name="T12" fmla="*/ 7 w 436"/>
                    <a:gd name="T13" fmla="*/ 1 h 488"/>
                    <a:gd name="T14" fmla="*/ 8 w 436"/>
                    <a:gd name="T15" fmla="*/ 1 h 488"/>
                    <a:gd name="T16" fmla="*/ 9 w 436"/>
                    <a:gd name="T17" fmla="*/ 1 h 488"/>
                    <a:gd name="T18" fmla="*/ 10 w 436"/>
                    <a:gd name="T19" fmla="*/ 1 h 488"/>
                    <a:gd name="T20" fmla="*/ 11 w 436"/>
                    <a:gd name="T21" fmla="*/ 2 h 488"/>
                    <a:gd name="T22" fmla="*/ 12 w 436"/>
                    <a:gd name="T23" fmla="*/ 2 h 488"/>
                    <a:gd name="T24" fmla="*/ 12 w 436"/>
                    <a:gd name="T25" fmla="*/ 3 h 488"/>
                    <a:gd name="T26" fmla="*/ 13 w 436"/>
                    <a:gd name="T27" fmla="*/ 3 h 488"/>
                    <a:gd name="T28" fmla="*/ 13 w 436"/>
                    <a:gd name="T29" fmla="*/ 4 h 488"/>
                    <a:gd name="T30" fmla="*/ 14 w 436"/>
                    <a:gd name="T31" fmla="*/ 5 h 488"/>
                    <a:gd name="T32" fmla="*/ 14 w 436"/>
                    <a:gd name="T33" fmla="*/ 5 h 488"/>
                    <a:gd name="T34" fmla="*/ 14 w 436"/>
                    <a:gd name="T35" fmla="*/ 6 h 488"/>
                    <a:gd name="T36" fmla="*/ 14 w 436"/>
                    <a:gd name="T37" fmla="*/ 7 h 488"/>
                    <a:gd name="T38" fmla="*/ 14 w 436"/>
                    <a:gd name="T39" fmla="*/ 8 h 488"/>
                    <a:gd name="T40" fmla="*/ 14 w 436"/>
                    <a:gd name="T41" fmla="*/ 8 h 488"/>
                    <a:gd name="T42" fmla="*/ 13 w 436"/>
                    <a:gd name="T43" fmla="*/ 9 h 488"/>
                    <a:gd name="T44" fmla="*/ 13 w 436"/>
                    <a:gd name="T45" fmla="*/ 10 h 488"/>
                    <a:gd name="T46" fmla="*/ 13 w 436"/>
                    <a:gd name="T47" fmla="*/ 10 h 488"/>
                    <a:gd name="T48" fmla="*/ 12 w 436"/>
                    <a:gd name="T49" fmla="*/ 11 h 488"/>
                    <a:gd name="T50" fmla="*/ 11 w 436"/>
                    <a:gd name="T51" fmla="*/ 12 h 488"/>
                    <a:gd name="T52" fmla="*/ 11 w 436"/>
                    <a:gd name="T53" fmla="*/ 12 h 488"/>
                    <a:gd name="T54" fmla="*/ 10 w 436"/>
                    <a:gd name="T55" fmla="*/ 13 h 488"/>
                    <a:gd name="T56" fmla="*/ 9 w 436"/>
                    <a:gd name="T57" fmla="*/ 13 h 488"/>
                    <a:gd name="T58" fmla="*/ 9 w 436"/>
                    <a:gd name="T59" fmla="*/ 13 h 488"/>
                    <a:gd name="T60" fmla="*/ 8 w 436"/>
                    <a:gd name="T61" fmla="*/ 14 h 488"/>
                    <a:gd name="T62" fmla="*/ 8 w 436"/>
                    <a:gd name="T63" fmla="*/ 14 h 488"/>
                    <a:gd name="T64" fmla="*/ 7 w 436"/>
                    <a:gd name="T65" fmla="*/ 14 h 488"/>
                    <a:gd name="T66" fmla="*/ 6 w 436"/>
                    <a:gd name="T67" fmla="*/ 14 h 488"/>
                    <a:gd name="T68" fmla="*/ 5 w 436"/>
                    <a:gd name="T69" fmla="*/ 15 h 488"/>
                    <a:gd name="T70" fmla="*/ 5 w 436"/>
                    <a:gd name="T71" fmla="*/ 15 h 488"/>
                    <a:gd name="T72" fmla="*/ 4 w 436"/>
                    <a:gd name="T73" fmla="*/ 15 h 488"/>
                    <a:gd name="T74" fmla="*/ 3 w 436"/>
                    <a:gd name="T75" fmla="*/ 15 h 488"/>
                    <a:gd name="T76" fmla="*/ 3 w 436"/>
                    <a:gd name="T77" fmla="*/ 15 h 488"/>
                    <a:gd name="T78" fmla="*/ 2 w 436"/>
                    <a:gd name="T79" fmla="*/ 16 h 488"/>
                    <a:gd name="T80" fmla="*/ 1 w 436"/>
                    <a:gd name="T81" fmla="*/ 16 h 488"/>
                    <a:gd name="T82" fmla="*/ 0 w 436"/>
                    <a:gd name="T83" fmla="*/ 16 h 488"/>
                    <a:gd name="T84" fmla="*/ 1 w 436"/>
                    <a:gd name="T85" fmla="*/ 13 h 488"/>
                    <a:gd name="T86" fmla="*/ 2 w 436"/>
                    <a:gd name="T87" fmla="*/ 12 h 488"/>
                    <a:gd name="T88" fmla="*/ 2 w 436"/>
                    <a:gd name="T89" fmla="*/ 12 h 488"/>
                    <a:gd name="T90" fmla="*/ 4 w 436"/>
                    <a:gd name="T91" fmla="*/ 12 h 488"/>
                    <a:gd name="T92" fmla="*/ 5 w 436"/>
                    <a:gd name="T93" fmla="*/ 11 h 488"/>
                    <a:gd name="T94" fmla="*/ 6 w 436"/>
                    <a:gd name="T95" fmla="*/ 11 h 488"/>
                    <a:gd name="T96" fmla="*/ 7 w 436"/>
                    <a:gd name="T97" fmla="*/ 10 h 488"/>
                    <a:gd name="T98" fmla="*/ 7 w 436"/>
                    <a:gd name="T99" fmla="*/ 9 h 488"/>
                    <a:gd name="T100" fmla="*/ 8 w 436"/>
                    <a:gd name="T101" fmla="*/ 8 h 488"/>
                    <a:gd name="T102" fmla="*/ 8 w 436"/>
                    <a:gd name="T103" fmla="*/ 7 h 488"/>
                    <a:gd name="T104" fmla="*/ 8 w 436"/>
                    <a:gd name="T105" fmla="*/ 6 h 488"/>
                    <a:gd name="T106" fmla="*/ 7 w 436"/>
                    <a:gd name="T107" fmla="*/ 6 h 488"/>
                    <a:gd name="T108" fmla="*/ 7 w 436"/>
                    <a:gd name="T109" fmla="*/ 5 h 488"/>
                    <a:gd name="T110" fmla="*/ 6 w 436"/>
                    <a:gd name="T111" fmla="*/ 4 h 488"/>
                    <a:gd name="T112" fmla="*/ 5 w 436"/>
                    <a:gd name="T113" fmla="*/ 4 h 488"/>
                    <a:gd name="T114" fmla="*/ 4 w 436"/>
                    <a:gd name="T115" fmla="*/ 4 h 488"/>
                    <a:gd name="T116" fmla="*/ 3 w 436"/>
                    <a:gd name="T117" fmla="*/ 4 h 488"/>
                    <a:gd name="T118" fmla="*/ 2 w 436"/>
                    <a:gd name="T119" fmla="*/ 4 h 488"/>
                    <a:gd name="T120" fmla="*/ 1 w 436"/>
                    <a:gd name="T121" fmla="*/ 4 h 488"/>
                    <a:gd name="T122" fmla="*/ 1 w 436"/>
                    <a:gd name="T123" fmla="*/ 4 h 488"/>
                    <a:gd name="T124" fmla="*/ 0 w 436"/>
                    <a:gd name="T125" fmla="*/ 1 h 4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6"/>
                    <a:gd name="T190" fmla="*/ 0 h 488"/>
                    <a:gd name="T191" fmla="*/ 436 w 436"/>
                    <a:gd name="T192" fmla="*/ 488 h 4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6" h="488">
                      <a:moveTo>
                        <a:pt x="0" y="4"/>
                      </a:moveTo>
                      <a:lnTo>
                        <a:pt x="0" y="4"/>
                      </a:lnTo>
                      <a:lnTo>
                        <a:pt x="21" y="4"/>
                      </a:lnTo>
                      <a:lnTo>
                        <a:pt x="41" y="0"/>
                      </a:lnTo>
                      <a:lnTo>
                        <a:pt x="62" y="0"/>
                      </a:lnTo>
                      <a:lnTo>
                        <a:pt x="72" y="0"/>
                      </a:lnTo>
                      <a:lnTo>
                        <a:pt x="83" y="0"/>
                      </a:lnTo>
                      <a:lnTo>
                        <a:pt x="93" y="0"/>
                      </a:lnTo>
                      <a:lnTo>
                        <a:pt x="105" y="0"/>
                      </a:lnTo>
                      <a:lnTo>
                        <a:pt x="124" y="0"/>
                      </a:lnTo>
                      <a:lnTo>
                        <a:pt x="143" y="0"/>
                      </a:lnTo>
                      <a:lnTo>
                        <a:pt x="163" y="0"/>
                      </a:lnTo>
                      <a:lnTo>
                        <a:pt x="182" y="4"/>
                      </a:lnTo>
                      <a:lnTo>
                        <a:pt x="200" y="4"/>
                      </a:lnTo>
                      <a:lnTo>
                        <a:pt x="217" y="8"/>
                      </a:lnTo>
                      <a:lnTo>
                        <a:pt x="234" y="12"/>
                      </a:lnTo>
                      <a:lnTo>
                        <a:pt x="254" y="17"/>
                      </a:lnTo>
                      <a:lnTo>
                        <a:pt x="269" y="21"/>
                      </a:lnTo>
                      <a:lnTo>
                        <a:pt x="285" y="25"/>
                      </a:lnTo>
                      <a:lnTo>
                        <a:pt x="300" y="31"/>
                      </a:lnTo>
                      <a:lnTo>
                        <a:pt x="316" y="39"/>
                      </a:lnTo>
                      <a:lnTo>
                        <a:pt x="329" y="45"/>
                      </a:lnTo>
                      <a:lnTo>
                        <a:pt x="343" y="52"/>
                      </a:lnTo>
                      <a:lnTo>
                        <a:pt x="355" y="60"/>
                      </a:lnTo>
                      <a:lnTo>
                        <a:pt x="368" y="70"/>
                      </a:lnTo>
                      <a:lnTo>
                        <a:pt x="378" y="77"/>
                      </a:lnTo>
                      <a:lnTo>
                        <a:pt x="388" y="87"/>
                      </a:lnTo>
                      <a:lnTo>
                        <a:pt x="397" y="95"/>
                      </a:lnTo>
                      <a:lnTo>
                        <a:pt x="407" y="107"/>
                      </a:lnTo>
                      <a:lnTo>
                        <a:pt x="413" y="116"/>
                      </a:lnTo>
                      <a:lnTo>
                        <a:pt x="419" y="126"/>
                      </a:lnTo>
                      <a:lnTo>
                        <a:pt x="424" y="138"/>
                      </a:lnTo>
                      <a:lnTo>
                        <a:pt x="430" y="149"/>
                      </a:lnTo>
                      <a:lnTo>
                        <a:pt x="432" y="159"/>
                      </a:lnTo>
                      <a:lnTo>
                        <a:pt x="434" y="170"/>
                      </a:lnTo>
                      <a:lnTo>
                        <a:pt x="434" y="182"/>
                      </a:lnTo>
                      <a:lnTo>
                        <a:pt x="436" y="194"/>
                      </a:lnTo>
                      <a:lnTo>
                        <a:pt x="434" y="205"/>
                      </a:lnTo>
                      <a:lnTo>
                        <a:pt x="434" y="219"/>
                      </a:lnTo>
                      <a:lnTo>
                        <a:pt x="430" y="233"/>
                      </a:lnTo>
                      <a:lnTo>
                        <a:pt x="428" y="246"/>
                      </a:lnTo>
                      <a:lnTo>
                        <a:pt x="423" y="256"/>
                      </a:lnTo>
                      <a:lnTo>
                        <a:pt x="419" y="265"/>
                      </a:lnTo>
                      <a:lnTo>
                        <a:pt x="413" y="275"/>
                      </a:lnTo>
                      <a:lnTo>
                        <a:pt x="407" y="287"/>
                      </a:lnTo>
                      <a:lnTo>
                        <a:pt x="399" y="296"/>
                      </a:lnTo>
                      <a:lnTo>
                        <a:pt x="393" y="306"/>
                      </a:lnTo>
                      <a:lnTo>
                        <a:pt x="386" y="316"/>
                      </a:lnTo>
                      <a:lnTo>
                        <a:pt x="380" y="327"/>
                      </a:lnTo>
                      <a:lnTo>
                        <a:pt x="370" y="335"/>
                      </a:lnTo>
                      <a:lnTo>
                        <a:pt x="360" y="345"/>
                      </a:lnTo>
                      <a:lnTo>
                        <a:pt x="351" y="355"/>
                      </a:lnTo>
                      <a:lnTo>
                        <a:pt x="341" y="364"/>
                      </a:lnTo>
                      <a:lnTo>
                        <a:pt x="329" y="372"/>
                      </a:lnTo>
                      <a:lnTo>
                        <a:pt x="318" y="382"/>
                      </a:lnTo>
                      <a:lnTo>
                        <a:pt x="306" y="389"/>
                      </a:lnTo>
                      <a:lnTo>
                        <a:pt x="295" y="399"/>
                      </a:lnTo>
                      <a:lnTo>
                        <a:pt x="283" y="403"/>
                      </a:lnTo>
                      <a:lnTo>
                        <a:pt x="273" y="409"/>
                      </a:lnTo>
                      <a:lnTo>
                        <a:pt x="264" y="413"/>
                      </a:lnTo>
                      <a:lnTo>
                        <a:pt x="254" y="419"/>
                      </a:lnTo>
                      <a:lnTo>
                        <a:pt x="244" y="422"/>
                      </a:lnTo>
                      <a:lnTo>
                        <a:pt x="234" y="428"/>
                      </a:lnTo>
                      <a:lnTo>
                        <a:pt x="225" y="432"/>
                      </a:lnTo>
                      <a:lnTo>
                        <a:pt x="215" y="438"/>
                      </a:lnTo>
                      <a:lnTo>
                        <a:pt x="203" y="440"/>
                      </a:lnTo>
                      <a:lnTo>
                        <a:pt x="192" y="446"/>
                      </a:lnTo>
                      <a:lnTo>
                        <a:pt x="180" y="448"/>
                      </a:lnTo>
                      <a:lnTo>
                        <a:pt x="170" y="453"/>
                      </a:lnTo>
                      <a:lnTo>
                        <a:pt x="159" y="455"/>
                      </a:lnTo>
                      <a:lnTo>
                        <a:pt x="149" y="461"/>
                      </a:lnTo>
                      <a:lnTo>
                        <a:pt x="137" y="463"/>
                      </a:lnTo>
                      <a:lnTo>
                        <a:pt x="128" y="469"/>
                      </a:lnTo>
                      <a:lnTo>
                        <a:pt x="114" y="471"/>
                      </a:lnTo>
                      <a:lnTo>
                        <a:pt x="103" y="473"/>
                      </a:lnTo>
                      <a:lnTo>
                        <a:pt x="91" y="475"/>
                      </a:lnTo>
                      <a:lnTo>
                        <a:pt x="79" y="479"/>
                      </a:lnTo>
                      <a:lnTo>
                        <a:pt x="68" y="479"/>
                      </a:lnTo>
                      <a:lnTo>
                        <a:pt x="56" y="483"/>
                      </a:lnTo>
                      <a:lnTo>
                        <a:pt x="44" y="483"/>
                      </a:lnTo>
                      <a:lnTo>
                        <a:pt x="33" y="486"/>
                      </a:lnTo>
                      <a:lnTo>
                        <a:pt x="21" y="486"/>
                      </a:lnTo>
                      <a:lnTo>
                        <a:pt x="9" y="488"/>
                      </a:lnTo>
                      <a:lnTo>
                        <a:pt x="0" y="488"/>
                      </a:lnTo>
                      <a:lnTo>
                        <a:pt x="0" y="388"/>
                      </a:lnTo>
                      <a:lnTo>
                        <a:pt x="15" y="386"/>
                      </a:lnTo>
                      <a:lnTo>
                        <a:pt x="25" y="384"/>
                      </a:lnTo>
                      <a:lnTo>
                        <a:pt x="37" y="382"/>
                      </a:lnTo>
                      <a:lnTo>
                        <a:pt x="46" y="380"/>
                      </a:lnTo>
                      <a:lnTo>
                        <a:pt x="58" y="378"/>
                      </a:lnTo>
                      <a:lnTo>
                        <a:pt x="77" y="370"/>
                      </a:lnTo>
                      <a:lnTo>
                        <a:pt x="97" y="364"/>
                      </a:lnTo>
                      <a:lnTo>
                        <a:pt x="116" y="357"/>
                      </a:lnTo>
                      <a:lnTo>
                        <a:pt x="136" y="349"/>
                      </a:lnTo>
                      <a:lnTo>
                        <a:pt x="151" y="337"/>
                      </a:lnTo>
                      <a:lnTo>
                        <a:pt x="167" y="326"/>
                      </a:lnTo>
                      <a:lnTo>
                        <a:pt x="180" y="314"/>
                      </a:lnTo>
                      <a:lnTo>
                        <a:pt x="196" y="302"/>
                      </a:lnTo>
                      <a:lnTo>
                        <a:pt x="205" y="287"/>
                      </a:lnTo>
                      <a:lnTo>
                        <a:pt x="217" y="273"/>
                      </a:lnTo>
                      <a:lnTo>
                        <a:pt x="225" y="260"/>
                      </a:lnTo>
                      <a:lnTo>
                        <a:pt x="232" y="246"/>
                      </a:lnTo>
                      <a:lnTo>
                        <a:pt x="234" y="229"/>
                      </a:lnTo>
                      <a:lnTo>
                        <a:pt x="236" y="215"/>
                      </a:lnTo>
                      <a:lnTo>
                        <a:pt x="234" y="200"/>
                      </a:lnTo>
                      <a:lnTo>
                        <a:pt x="234" y="188"/>
                      </a:lnTo>
                      <a:lnTo>
                        <a:pt x="229" y="174"/>
                      </a:lnTo>
                      <a:lnTo>
                        <a:pt x="223" y="163"/>
                      </a:lnTo>
                      <a:lnTo>
                        <a:pt x="213" y="151"/>
                      </a:lnTo>
                      <a:lnTo>
                        <a:pt x="205" y="143"/>
                      </a:lnTo>
                      <a:lnTo>
                        <a:pt x="192" y="132"/>
                      </a:lnTo>
                      <a:lnTo>
                        <a:pt x="178" y="126"/>
                      </a:lnTo>
                      <a:lnTo>
                        <a:pt x="163" y="118"/>
                      </a:lnTo>
                      <a:lnTo>
                        <a:pt x="147" y="114"/>
                      </a:lnTo>
                      <a:lnTo>
                        <a:pt x="128" y="108"/>
                      </a:lnTo>
                      <a:lnTo>
                        <a:pt x="110" y="107"/>
                      </a:lnTo>
                      <a:lnTo>
                        <a:pt x="89" y="105"/>
                      </a:lnTo>
                      <a:lnTo>
                        <a:pt x="70" y="105"/>
                      </a:lnTo>
                      <a:lnTo>
                        <a:pt x="58" y="105"/>
                      </a:lnTo>
                      <a:lnTo>
                        <a:pt x="46" y="105"/>
                      </a:lnTo>
                      <a:lnTo>
                        <a:pt x="35" y="105"/>
                      </a:lnTo>
                      <a:lnTo>
                        <a:pt x="25" y="107"/>
                      </a:lnTo>
                      <a:lnTo>
                        <a:pt x="13" y="107"/>
                      </a:lnTo>
                      <a:lnTo>
                        <a:pt x="4" y="108"/>
                      </a:lnTo>
                      <a:lnTo>
                        <a:pt x="0" y="108"/>
                      </a:lnTo>
                      <a:lnTo>
                        <a:pt x="0" y="4"/>
                      </a:lnTo>
                      <a:close/>
                    </a:path>
                  </a:pathLst>
                </a:custGeom>
                <a:solidFill>
                  <a:srgbClr val="1B14A6"/>
                </a:solidFill>
                <a:ln w="8001">
                  <a:solidFill>
                    <a:srgbClr val="1B14A6"/>
                  </a:solidFill>
                  <a:round/>
                  <a:headEnd/>
                  <a:tailEnd/>
                </a:ln>
              </p:spPr>
              <p:txBody>
                <a:bodyPr/>
                <a:lstStyle/>
                <a:p>
                  <a:endParaRPr lang="fr-FR"/>
                </a:p>
              </p:txBody>
            </p:sp>
            <p:sp>
              <p:nvSpPr>
                <p:cNvPr id="65575" name="Freeform 44"/>
                <p:cNvSpPr>
                  <a:spLocks/>
                </p:cNvSpPr>
                <p:nvPr/>
              </p:nvSpPr>
              <p:spPr bwMode="auto">
                <a:xfrm>
                  <a:off x="3357" y="2100"/>
                  <a:ext cx="198" cy="245"/>
                </a:xfrm>
                <a:custGeom>
                  <a:avLst/>
                  <a:gdLst>
                    <a:gd name="T0" fmla="*/ 13 w 396"/>
                    <a:gd name="T1" fmla="*/ 4 h 490"/>
                    <a:gd name="T2" fmla="*/ 12 w 396"/>
                    <a:gd name="T3" fmla="*/ 4 h 490"/>
                    <a:gd name="T4" fmla="*/ 10 w 396"/>
                    <a:gd name="T5" fmla="*/ 4 h 490"/>
                    <a:gd name="T6" fmla="*/ 9 w 396"/>
                    <a:gd name="T7" fmla="*/ 5 h 490"/>
                    <a:gd name="T8" fmla="*/ 8 w 396"/>
                    <a:gd name="T9" fmla="*/ 6 h 490"/>
                    <a:gd name="T10" fmla="*/ 8 w 396"/>
                    <a:gd name="T11" fmla="*/ 7 h 490"/>
                    <a:gd name="T12" fmla="*/ 7 w 396"/>
                    <a:gd name="T13" fmla="*/ 8 h 490"/>
                    <a:gd name="T14" fmla="*/ 7 w 396"/>
                    <a:gd name="T15" fmla="*/ 8 h 490"/>
                    <a:gd name="T16" fmla="*/ 7 w 396"/>
                    <a:gd name="T17" fmla="*/ 9 h 490"/>
                    <a:gd name="T18" fmla="*/ 7 w 396"/>
                    <a:gd name="T19" fmla="*/ 10 h 490"/>
                    <a:gd name="T20" fmla="*/ 7 w 396"/>
                    <a:gd name="T21" fmla="*/ 11 h 490"/>
                    <a:gd name="T22" fmla="*/ 8 w 396"/>
                    <a:gd name="T23" fmla="*/ 12 h 490"/>
                    <a:gd name="T24" fmla="*/ 9 w 396"/>
                    <a:gd name="T25" fmla="*/ 12 h 490"/>
                    <a:gd name="T26" fmla="*/ 10 w 396"/>
                    <a:gd name="T27" fmla="*/ 12 h 490"/>
                    <a:gd name="T28" fmla="*/ 11 w 396"/>
                    <a:gd name="T29" fmla="*/ 12 h 490"/>
                    <a:gd name="T30" fmla="*/ 12 w 396"/>
                    <a:gd name="T31" fmla="*/ 12 h 490"/>
                    <a:gd name="T32" fmla="*/ 13 w 396"/>
                    <a:gd name="T33" fmla="*/ 12 h 490"/>
                    <a:gd name="T34" fmla="*/ 13 w 396"/>
                    <a:gd name="T35" fmla="*/ 16 h 490"/>
                    <a:gd name="T36" fmla="*/ 12 w 396"/>
                    <a:gd name="T37" fmla="*/ 16 h 490"/>
                    <a:gd name="T38" fmla="*/ 12 w 396"/>
                    <a:gd name="T39" fmla="*/ 16 h 490"/>
                    <a:gd name="T40" fmla="*/ 11 w 396"/>
                    <a:gd name="T41" fmla="*/ 16 h 490"/>
                    <a:gd name="T42" fmla="*/ 10 w 396"/>
                    <a:gd name="T43" fmla="*/ 16 h 490"/>
                    <a:gd name="T44" fmla="*/ 8 w 396"/>
                    <a:gd name="T45" fmla="*/ 16 h 490"/>
                    <a:gd name="T46" fmla="*/ 7 w 396"/>
                    <a:gd name="T47" fmla="*/ 15 h 490"/>
                    <a:gd name="T48" fmla="*/ 6 w 396"/>
                    <a:gd name="T49" fmla="*/ 15 h 490"/>
                    <a:gd name="T50" fmla="*/ 5 w 396"/>
                    <a:gd name="T51" fmla="*/ 15 h 490"/>
                    <a:gd name="T52" fmla="*/ 4 w 396"/>
                    <a:gd name="T53" fmla="*/ 14 h 490"/>
                    <a:gd name="T54" fmla="*/ 3 w 396"/>
                    <a:gd name="T55" fmla="*/ 14 h 490"/>
                    <a:gd name="T56" fmla="*/ 3 w 396"/>
                    <a:gd name="T57" fmla="*/ 14 h 490"/>
                    <a:gd name="T58" fmla="*/ 2 w 396"/>
                    <a:gd name="T59" fmla="*/ 13 h 490"/>
                    <a:gd name="T60" fmla="*/ 1 w 396"/>
                    <a:gd name="T61" fmla="*/ 12 h 490"/>
                    <a:gd name="T62" fmla="*/ 1 w 396"/>
                    <a:gd name="T63" fmla="*/ 12 h 490"/>
                    <a:gd name="T64" fmla="*/ 1 w 396"/>
                    <a:gd name="T65" fmla="*/ 11 h 490"/>
                    <a:gd name="T66" fmla="*/ 1 w 396"/>
                    <a:gd name="T67" fmla="*/ 10 h 490"/>
                    <a:gd name="T68" fmla="*/ 1 w 396"/>
                    <a:gd name="T69" fmla="*/ 10 h 490"/>
                    <a:gd name="T70" fmla="*/ 1 w 396"/>
                    <a:gd name="T71" fmla="*/ 9 h 490"/>
                    <a:gd name="T72" fmla="*/ 1 w 396"/>
                    <a:gd name="T73" fmla="*/ 8 h 490"/>
                    <a:gd name="T74" fmla="*/ 1 w 396"/>
                    <a:gd name="T75" fmla="*/ 7 h 490"/>
                    <a:gd name="T76" fmla="*/ 2 w 396"/>
                    <a:gd name="T77" fmla="*/ 6 h 490"/>
                    <a:gd name="T78" fmla="*/ 2 w 396"/>
                    <a:gd name="T79" fmla="*/ 6 h 490"/>
                    <a:gd name="T80" fmla="*/ 3 w 396"/>
                    <a:gd name="T81" fmla="*/ 5 h 490"/>
                    <a:gd name="T82" fmla="*/ 3 w 396"/>
                    <a:gd name="T83" fmla="*/ 4 h 490"/>
                    <a:gd name="T84" fmla="*/ 4 w 396"/>
                    <a:gd name="T85" fmla="*/ 4 h 490"/>
                    <a:gd name="T86" fmla="*/ 5 w 396"/>
                    <a:gd name="T87" fmla="*/ 3 h 490"/>
                    <a:gd name="T88" fmla="*/ 6 w 396"/>
                    <a:gd name="T89" fmla="*/ 3 h 490"/>
                    <a:gd name="T90" fmla="*/ 7 w 396"/>
                    <a:gd name="T91" fmla="*/ 2 h 490"/>
                    <a:gd name="T92" fmla="*/ 9 w 396"/>
                    <a:gd name="T93" fmla="*/ 2 h 490"/>
                    <a:gd name="T94" fmla="*/ 10 w 396"/>
                    <a:gd name="T95" fmla="*/ 1 h 490"/>
                    <a:gd name="T96" fmla="*/ 11 w 396"/>
                    <a:gd name="T97" fmla="*/ 1 h 490"/>
                    <a:gd name="T98" fmla="*/ 12 w 396"/>
                    <a:gd name="T99" fmla="*/ 1 h 490"/>
                    <a:gd name="T100" fmla="*/ 13 w 396"/>
                    <a:gd name="T101" fmla="*/ 4 h 4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6"/>
                    <a:gd name="T154" fmla="*/ 0 h 490"/>
                    <a:gd name="T155" fmla="*/ 396 w 396"/>
                    <a:gd name="T156" fmla="*/ 490 h 4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6" h="490">
                      <a:moveTo>
                        <a:pt x="396" y="104"/>
                      </a:moveTo>
                      <a:lnTo>
                        <a:pt x="388" y="106"/>
                      </a:lnTo>
                      <a:lnTo>
                        <a:pt x="378" y="110"/>
                      </a:lnTo>
                      <a:lnTo>
                        <a:pt x="357" y="114"/>
                      </a:lnTo>
                      <a:lnTo>
                        <a:pt x="338" y="122"/>
                      </a:lnTo>
                      <a:lnTo>
                        <a:pt x="320" y="128"/>
                      </a:lnTo>
                      <a:lnTo>
                        <a:pt x="303" y="139"/>
                      </a:lnTo>
                      <a:lnTo>
                        <a:pt x="285" y="147"/>
                      </a:lnTo>
                      <a:lnTo>
                        <a:pt x="270" y="159"/>
                      </a:lnTo>
                      <a:lnTo>
                        <a:pt x="254" y="170"/>
                      </a:lnTo>
                      <a:lnTo>
                        <a:pt x="243" y="184"/>
                      </a:lnTo>
                      <a:lnTo>
                        <a:pt x="229" y="196"/>
                      </a:lnTo>
                      <a:lnTo>
                        <a:pt x="219" y="211"/>
                      </a:lnTo>
                      <a:lnTo>
                        <a:pt x="212" y="225"/>
                      </a:lnTo>
                      <a:lnTo>
                        <a:pt x="208" y="242"/>
                      </a:lnTo>
                      <a:lnTo>
                        <a:pt x="202" y="256"/>
                      </a:lnTo>
                      <a:lnTo>
                        <a:pt x="200" y="269"/>
                      </a:lnTo>
                      <a:lnTo>
                        <a:pt x="200" y="283"/>
                      </a:lnTo>
                      <a:lnTo>
                        <a:pt x="204" y="298"/>
                      </a:lnTo>
                      <a:lnTo>
                        <a:pt x="206" y="310"/>
                      </a:lnTo>
                      <a:lnTo>
                        <a:pt x="213" y="322"/>
                      </a:lnTo>
                      <a:lnTo>
                        <a:pt x="221" y="333"/>
                      </a:lnTo>
                      <a:lnTo>
                        <a:pt x="233" y="345"/>
                      </a:lnTo>
                      <a:lnTo>
                        <a:pt x="245" y="353"/>
                      </a:lnTo>
                      <a:lnTo>
                        <a:pt x="258" y="360"/>
                      </a:lnTo>
                      <a:lnTo>
                        <a:pt x="272" y="366"/>
                      </a:lnTo>
                      <a:lnTo>
                        <a:pt x="289" y="374"/>
                      </a:lnTo>
                      <a:lnTo>
                        <a:pt x="307" y="378"/>
                      </a:lnTo>
                      <a:lnTo>
                        <a:pt x="326" y="382"/>
                      </a:lnTo>
                      <a:lnTo>
                        <a:pt x="336" y="382"/>
                      </a:lnTo>
                      <a:lnTo>
                        <a:pt x="347" y="384"/>
                      </a:lnTo>
                      <a:lnTo>
                        <a:pt x="359" y="384"/>
                      </a:lnTo>
                      <a:lnTo>
                        <a:pt x="371" y="385"/>
                      </a:lnTo>
                      <a:lnTo>
                        <a:pt x="390" y="384"/>
                      </a:lnTo>
                      <a:lnTo>
                        <a:pt x="396" y="384"/>
                      </a:lnTo>
                      <a:lnTo>
                        <a:pt x="396" y="484"/>
                      </a:lnTo>
                      <a:lnTo>
                        <a:pt x="394" y="484"/>
                      </a:lnTo>
                      <a:lnTo>
                        <a:pt x="382" y="486"/>
                      </a:lnTo>
                      <a:lnTo>
                        <a:pt x="371" y="486"/>
                      </a:lnTo>
                      <a:lnTo>
                        <a:pt x="359" y="488"/>
                      </a:lnTo>
                      <a:lnTo>
                        <a:pt x="347" y="488"/>
                      </a:lnTo>
                      <a:lnTo>
                        <a:pt x="336" y="490"/>
                      </a:lnTo>
                      <a:lnTo>
                        <a:pt x="314" y="488"/>
                      </a:lnTo>
                      <a:lnTo>
                        <a:pt x="295" y="488"/>
                      </a:lnTo>
                      <a:lnTo>
                        <a:pt x="274" y="486"/>
                      </a:lnTo>
                      <a:lnTo>
                        <a:pt x="256" y="484"/>
                      </a:lnTo>
                      <a:lnTo>
                        <a:pt x="237" y="480"/>
                      </a:lnTo>
                      <a:lnTo>
                        <a:pt x="219" y="477"/>
                      </a:lnTo>
                      <a:lnTo>
                        <a:pt x="202" y="473"/>
                      </a:lnTo>
                      <a:lnTo>
                        <a:pt x="186" y="471"/>
                      </a:lnTo>
                      <a:lnTo>
                        <a:pt x="169" y="465"/>
                      </a:lnTo>
                      <a:lnTo>
                        <a:pt x="151" y="459"/>
                      </a:lnTo>
                      <a:lnTo>
                        <a:pt x="136" y="453"/>
                      </a:lnTo>
                      <a:lnTo>
                        <a:pt x="122" y="448"/>
                      </a:lnTo>
                      <a:lnTo>
                        <a:pt x="109" y="440"/>
                      </a:lnTo>
                      <a:lnTo>
                        <a:pt x="95" y="434"/>
                      </a:lnTo>
                      <a:lnTo>
                        <a:pt x="84" y="426"/>
                      </a:lnTo>
                      <a:lnTo>
                        <a:pt x="72" y="418"/>
                      </a:lnTo>
                      <a:lnTo>
                        <a:pt x="60" y="409"/>
                      </a:lnTo>
                      <a:lnTo>
                        <a:pt x="49" y="399"/>
                      </a:lnTo>
                      <a:lnTo>
                        <a:pt x="39" y="389"/>
                      </a:lnTo>
                      <a:lnTo>
                        <a:pt x="31" y="380"/>
                      </a:lnTo>
                      <a:lnTo>
                        <a:pt x="23" y="368"/>
                      </a:lnTo>
                      <a:lnTo>
                        <a:pt x="18" y="358"/>
                      </a:lnTo>
                      <a:lnTo>
                        <a:pt x="12" y="349"/>
                      </a:lnTo>
                      <a:lnTo>
                        <a:pt x="10" y="339"/>
                      </a:lnTo>
                      <a:lnTo>
                        <a:pt x="4" y="325"/>
                      </a:lnTo>
                      <a:lnTo>
                        <a:pt x="2" y="314"/>
                      </a:lnTo>
                      <a:lnTo>
                        <a:pt x="0" y="302"/>
                      </a:lnTo>
                      <a:lnTo>
                        <a:pt x="2" y="291"/>
                      </a:lnTo>
                      <a:lnTo>
                        <a:pt x="2" y="277"/>
                      </a:lnTo>
                      <a:lnTo>
                        <a:pt x="4" y="265"/>
                      </a:lnTo>
                      <a:lnTo>
                        <a:pt x="6" y="254"/>
                      </a:lnTo>
                      <a:lnTo>
                        <a:pt x="12" y="242"/>
                      </a:lnTo>
                      <a:lnTo>
                        <a:pt x="14" y="229"/>
                      </a:lnTo>
                      <a:lnTo>
                        <a:pt x="20" y="215"/>
                      </a:lnTo>
                      <a:lnTo>
                        <a:pt x="25" y="201"/>
                      </a:lnTo>
                      <a:lnTo>
                        <a:pt x="33" y="190"/>
                      </a:lnTo>
                      <a:lnTo>
                        <a:pt x="41" y="178"/>
                      </a:lnTo>
                      <a:lnTo>
                        <a:pt x="51" y="166"/>
                      </a:lnTo>
                      <a:lnTo>
                        <a:pt x="60" y="155"/>
                      </a:lnTo>
                      <a:lnTo>
                        <a:pt x="72" y="145"/>
                      </a:lnTo>
                      <a:lnTo>
                        <a:pt x="84" y="134"/>
                      </a:lnTo>
                      <a:lnTo>
                        <a:pt x="95" y="122"/>
                      </a:lnTo>
                      <a:lnTo>
                        <a:pt x="109" y="112"/>
                      </a:lnTo>
                      <a:lnTo>
                        <a:pt x="124" y="103"/>
                      </a:lnTo>
                      <a:lnTo>
                        <a:pt x="138" y="91"/>
                      </a:lnTo>
                      <a:lnTo>
                        <a:pt x="153" y="83"/>
                      </a:lnTo>
                      <a:lnTo>
                        <a:pt x="171" y="73"/>
                      </a:lnTo>
                      <a:lnTo>
                        <a:pt x="190" y="66"/>
                      </a:lnTo>
                      <a:lnTo>
                        <a:pt x="206" y="56"/>
                      </a:lnTo>
                      <a:lnTo>
                        <a:pt x="223" y="48"/>
                      </a:lnTo>
                      <a:lnTo>
                        <a:pt x="241" y="41"/>
                      </a:lnTo>
                      <a:lnTo>
                        <a:pt x="260" y="35"/>
                      </a:lnTo>
                      <a:lnTo>
                        <a:pt x="277" y="27"/>
                      </a:lnTo>
                      <a:lnTo>
                        <a:pt x="297" y="21"/>
                      </a:lnTo>
                      <a:lnTo>
                        <a:pt x="316" y="17"/>
                      </a:lnTo>
                      <a:lnTo>
                        <a:pt x="338" y="13"/>
                      </a:lnTo>
                      <a:lnTo>
                        <a:pt x="355" y="8"/>
                      </a:lnTo>
                      <a:lnTo>
                        <a:pt x="376" y="4"/>
                      </a:lnTo>
                      <a:lnTo>
                        <a:pt x="396" y="0"/>
                      </a:lnTo>
                      <a:lnTo>
                        <a:pt x="396" y="104"/>
                      </a:lnTo>
                      <a:close/>
                    </a:path>
                  </a:pathLst>
                </a:custGeom>
                <a:solidFill>
                  <a:srgbClr val="1B14A6"/>
                </a:solidFill>
                <a:ln w="8001">
                  <a:solidFill>
                    <a:srgbClr val="1B14A6"/>
                  </a:solidFill>
                  <a:round/>
                  <a:headEnd/>
                  <a:tailEnd/>
                </a:ln>
              </p:spPr>
              <p:txBody>
                <a:bodyPr/>
                <a:lstStyle/>
                <a:p>
                  <a:endParaRPr lang="fr-FR"/>
                </a:p>
              </p:txBody>
            </p:sp>
            <p:sp>
              <p:nvSpPr>
                <p:cNvPr id="65576" name="Freeform 45"/>
                <p:cNvSpPr>
                  <a:spLocks/>
                </p:cNvSpPr>
                <p:nvPr/>
              </p:nvSpPr>
              <p:spPr bwMode="auto">
                <a:xfrm>
                  <a:off x="3774" y="2098"/>
                  <a:ext cx="295" cy="247"/>
                </a:xfrm>
                <a:custGeom>
                  <a:avLst/>
                  <a:gdLst>
                    <a:gd name="T0" fmla="*/ 9 w 590"/>
                    <a:gd name="T1" fmla="*/ 13 h 494"/>
                    <a:gd name="T2" fmla="*/ 10 w 590"/>
                    <a:gd name="T3" fmla="*/ 13 h 494"/>
                    <a:gd name="T4" fmla="*/ 10 w 590"/>
                    <a:gd name="T5" fmla="*/ 12 h 494"/>
                    <a:gd name="T6" fmla="*/ 12 w 590"/>
                    <a:gd name="T7" fmla="*/ 12 h 494"/>
                    <a:gd name="T8" fmla="*/ 12 w 590"/>
                    <a:gd name="T9" fmla="*/ 11 h 494"/>
                    <a:gd name="T10" fmla="*/ 10 w 590"/>
                    <a:gd name="T11" fmla="*/ 10 h 494"/>
                    <a:gd name="T12" fmla="*/ 9 w 590"/>
                    <a:gd name="T13" fmla="*/ 9 h 494"/>
                    <a:gd name="T14" fmla="*/ 7 w 590"/>
                    <a:gd name="T15" fmla="*/ 9 h 494"/>
                    <a:gd name="T16" fmla="*/ 5 w 590"/>
                    <a:gd name="T17" fmla="*/ 8 h 494"/>
                    <a:gd name="T18" fmla="*/ 4 w 590"/>
                    <a:gd name="T19" fmla="*/ 7 h 494"/>
                    <a:gd name="T20" fmla="*/ 3 w 590"/>
                    <a:gd name="T21" fmla="*/ 6 h 494"/>
                    <a:gd name="T22" fmla="*/ 3 w 590"/>
                    <a:gd name="T23" fmla="*/ 4 h 494"/>
                    <a:gd name="T24" fmla="*/ 4 w 590"/>
                    <a:gd name="T25" fmla="*/ 3 h 494"/>
                    <a:gd name="T26" fmla="*/ 5 w 590"/>
                    <a:gd name="T27" fmla="*/ 2 h 494"/>
                    <a:gd name="T28" fmla="*/ 7 w 590"/>
                    <a:gd name="T29" fmla="*/ 1 h 494"/>
                    <a:gd name="T30" fmla="*/ 8 w 590"/>
                    <a:gd name="T31" fmla="*/ 1 h 494"/>
                    <a:gd name="T32" fmla="*/ 9 w 590"/>
                    <a:gd name="T33" fmla="*/ 1 h 494"/>
                    <a:gd name="T34" fmla="*/ 10 w 590"/>
                    <a:gd name="T35" fmla="*/ 1 h 494"/>
                    <a:gd name="T36" fmla="*/ 11 w 590"/>
                    <a:gd name="T37" fmla="*/ 0 h 494"/>
                    <a:gd name="T38" fmla="*/ 13 w 590"/>
                    <a:gd name="T39" fmla="*/ 0 h 494"/>
                    <a:gd name="T40" fmla="*/ 14 w 590"/>
                    <a:gd name="T41" fmla="*/ 0 h 494"/>
                    <a:gd name="T42" fmla="*/ 15 w 590"/>
                    <a:gd name="T43" fmla="*/ 1 h 494"/>
                    <a:gd name="T44" fmla="*/ 16 w 590"/>
                    <a:gd name="T45" fmla="*/ 1 h 494"/>
                    <a:gd name="T46" fmla="*/ 17 w 590"/>
                    <a:gd name="T47" fmla="*/ 1 h 494"/>
                    <a:gd name="T48" fmla="*/ 18 w 590"/>
                    <a:gd name="T49" fmla="*/ 1 h 494"/>
                    <a:gd name="T50" fmla="*/ 17 w 590"/>
                    <a:gd name="T51" fmla="*/ 4 h 494"/>
                    <a:gd name="T52" fmla="*/ 16 w 590"/>
                    <a:gd name="T53" fmla="*/ 4 h 494"/>
                    <a:gd name="T54" fmla="*/ 15 w 590"/>
                    <a:gd name="T55" fmla="*/ 4 h 494"/>
                    <a:gd name="T56" fmla="*/ 14 w 590"/>
                    <a:gd name="T57" fmla="*/ 3 h 494"/>
                    <a:gd name="T58" fmla="*/ 13 w 590"/>
                    <a:gd name="T59" fmla="*/ 3 h 494"/>
                    <a:gd name="T60" fmla="*/ 11 w 590"/>
                    <a:gd name="T61" fmla="*/ 3 h 494"/>
                    <a:gd name="T62" fmla="*/ 10 w 590"/>
                    <a:gd name="T63" fmla="*/ 4 h 494"/>
                    <a:gd name="T64" fmla="*/ 9 w 590"/>
                    <a:gd name="T65" fmla="*/ 4 h 494"/>
                    <a:gd name="T66" fmla="*/ 9 w 590"/>
                    <a:gd name="T67" fmla="*/ 5 h 494"/>
                    <a:gd name="T68" fmla="*/ 10 w 590"/>
                    <a:gd name="T69" fmla="*/ 6 h 494"/>
                    <a:gd name="T70" fmla="*/ 14 w 590"/>
                    <a:gd name="T71" fmla="*/ 7 h 494"/>
                    <a:gd name="T72" fmla="*/ 15 w 590"/>
                    <a:gd name="T73" fmla="*/ 8 h 494"/>
                    <a:gd name="T74" fmla="*/ 17 w 590"/>
                    <a:gd name="T75" fmla="*/ 8 h 494"/>
                    <a:gd name="T76" fmla="*/ 17 w 590"/>
                    <a:gd name="T77" fmla="*/ 9 h 494"/>
                    <a:gd name="T78" fmla="*/ 18 w 590"/>
                    <a:gd name="T79" fmla="*/ 10 h 494"/>
                    <a:gd name="T80" fmla="*/ 17 w 590"/>
                    <a:gd name="T81" fmla="*/ 12 h 494"/>
                    <a:gd name="T82" fmla="*/ 16 w 590"/>
                    <a:gd name="T83" fmla="*/ 13 h 494"/>
                    <a:gd name="T84" fmla="*/ 15 w 590"/>
                    <a:gd name="T85" fmla="*/ 14 h 494"/>
                    <a:gd name="T86" fmla="*/ 15 w 590"/>
                    <a:gd name="T87" fmla="*/ 14 h 494"/>
                    <a:gd name="T88" fmla="*/ 14 w 590"/>
                    <a:gd name="T89" fmla="*/ 15 h 494"/>
                    <a:gd name="T90" fmla="*/ 12 w 590"/>
                    <a:gd name="T91" fmla="*/ 15 h 494"/>
                    <a:gd name="T92" fmla="*/ 11 w 590"/>
                    <a:gd name="T93" fmla="*/ 15 h 494"/>
                    <a:gd name="T94" fmla="*/ 10 w 590"/>
                    <a:gd name="T95" fmla="*/ 16 h 494"/>
                    <a:gd name="T96" fmla="*/ 8 w 590"/>
                    <a:gd name="T97" fmla="*/ 16 h 494"/>
                    <a:gd name="T98" fmla="*/ 7 w 590"/>
                    <a:gd name="T99" fmla="*/ 16 h 494"/>
                    <a:gd name="T100" fmla="*/ 6 w 590"/>
                    <a:gd name="T101" fmla="*/ 16 h 494"/>
                    <a:gd name="T102" fmla="*/ 5 w 590"/>
                    <a:gd name="T103" fmla="*/ 16 h 494"/>
                    <a:gd name="T104" fmla="*/ 3 w 590"/>
                    <a:gd name="T105" fmla="*/ 16 h 494"/>
                    <a:gd name="T106" fmla="*/ 2 w 590"/>
                    <a:gd name="T107" fmla="*/ 16 h 494"/>
                    <a:gd name="T108" fmla="*/ 1 w 590"/>
                    <a:gd name="T109" fmla="*/ 15 h 494"/>
                    <a:gd name="T110" fmla="*/ 2 w 590"/>
                    <a:gd name="T111" fmla="*/ 11 h 494"/>
                    <a:gd name="T112" fmla="*/ 3 w 590"/>
                    <a:gd name="T113" fmla="*/ 12 h 494"/>
                    <a:gd name="T114" fmla="*/ 4 w 590"/>
                    <a:gd name="T115" fmla="*/ 12 h 494"/>
                    <a:gd name="T116" fmla="*/ 5 w 590"/>
                    <a:gd name="T117" fmla="*/ 13 h 494"/>
                    <a:gd name="T118" fmla="*/ 6 w 590"/>
                    <a:gd name="T119" fmla="*/ 13 h 494"/>
                    <a:gd name="T120" fmla="*/ 8 w 590"/>
                    <a:gd name="T121" fmla="*/ 13 h 4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0"/>
                    <a:gd name="T184" fmla="*/ 0 h 494"/>
                    <a:gd name="T185" fmla="*/ 590 w 590"/>
                    <a:gd name="T186" fmla="*/ 494 h 4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0" h="494">
                      <a:moveTo>
                        <a:pt x="235" y="395"/>
                      </a:moveTo>
                      <a:lnTo>
                        <a:pt x="246" y="393"/>
                      </a:lnTo>
                      <a:lnTo>
                        <a:pt x="258" y="393"/>
                      </a:lnTo>
                      <a:lnTo>
                        <a:pt x="270" y="391"/>
                      </a:lnTo>
                      <a:lnTo>
                        <a:pt x="281" y="391"/>
                      </a:lnTo>
                      <a:lnTo>
                        <a:pt x="291" y="388"/>
                      </a:lnTo>
                      <a:lnTo>
                        <a:pt x="301" y="386"/>
                      </a:lnTo>
                      <a:lnTo>
                        <a:pt x="310" y="384"/>
                      </a:lnTo>
                      <a:lnTo>
                        <a:pt x="320" y="382"/>
                      </a:lnTo>
                      <a:lnTo>
                        <a:pt x="334" y="374"/>
                      </a:lnTo>
                      <a:lnTo>
                        <a:pt x="345" y="366"/>
                      </a:lnTo>
                      <a:lnTo>
                        <a:pt x="353" y="358"/>
                      </a:lnTo>
                      <a:lnTo>
                        <a:pt x="361" y="351"/>
                      </a:lnTo>
                      <a:lnTo>
                        <a:pt x="361" y="337"/>
                      </a:lnTo>
                      <a:lnTo>
                        <a:pt x="357" y="327"/>
                      </a:lnTo>
                      <a:lnTo>
                        <a:pt x="347" y="318"/>
                      </a:lnTo>
                      <a:lnTo>
                        <a:pt x="336" y="310"/>
                      </a:lnTo>
                      <a:lnTo>
                        <a:pt x="318" y="302"/>
                      </a:lnTo>
                      <a:lnTo>
                        <a:pt x="299" y="295"/>
                      </a:lnTo>
                      <a:lnTo>
                        <a:pt x="287" y="289"/>
                      </a:lnTo>
                      <a:lnTo>
                        <a:pt x="275" y="285"/>
                      </a:lnTo>
                      <a:lnTo>
                        <a:pt x="262" y="281"/>
                      </a:lnTo>
                      <a:lnTo>
                        <a:pt x="250" y="277"/>
                      </a:lnTo>
                      <a:lnTo>
                        <a:pt x="204" y="260"/>
                      </a:lnTo>
                      <a:lnTo>
                        <a:pt x="186" y="252"/>
                      </a:lnTo>
                      <a:lnTo>
                        <a:pt x="171" y="244"/>
                      </a:lnTo>
                      <a:lnTo>
                        <a:pt x="155" y="236"/>
                      </a:lnTo>
                      <a:lnTo>
                        <a:pt x="144" y="231"/>
                      </a:lnTo>
                      <a:lnTo>
                        <a:pt x="130" y="223"/>
                      </a:lnTo>
                      <a:lnTo>
                        <a:pt x="120" y="215"/>
                      </a:lnTo>
                      <a:lnTo>
                        <a:pt x="111" y="207"/>
                      </a:lnTo>
                      <a:lnTo>
                        <a:pt x="105" y="200"/>
                      </a:lnTo>
                      <a:lnTo>
                        <a:pt x="93" y="182"/>
                      </a:lnTo>
                      <a:lnTo>
                        <a:pt x="87" y="165"/>
                      </a:lnTo>
                      <a:lnTo>
                        <a:pt x="87" y="145"/>
                      </a:lnTo>
                      <a:lnTo>
                        <a:pt x="93" y="128"/>
                      </a:lnTo>
                      <a:lnTo>
                        <a:pt x="97" y="112"/>
                      </a:lnTo>
                      <a:lnTo>
                        <a:pt x="105" y="99"/>
                      </a:lnTo>
                      <a:lnTo>
                        <a:pt x="114" y="87"/>
                      </a:lnTo>
                      <a:lnTo>
                        <a:pt x="126" y="76"/>
                      </a:lnTo>
                      <a:lnTo>
                        <a:pt x="138" y="64"/>
                      </a:lnTo>
                      <a:lnTo>
                        <a:pt x="155" y="52"/>
                      </a:lnTo>
                      <a:lnTo>
                        <a:pt x="173" y="43"/>
                      </a:lnTo>
                      <a:lnTo>
                        <a:pt x="194" y="35"/>
                      </a:lnTo>
                      <a:lnTo>
                        <a:pt x="202" y="29"/>
                      </a:lnTo>
                      <a:lnTo>
                        <a:pt x="211" y="25"/>
                      </a:lnTo>
                      <a:lnTo>
                        <a:pt x="223" y="21"/>
                      </a:lnTo>
                      <a:lnTo>
                        <a:pt x="235" y="19"/>
                      </a:lnTo>
                      <a:lnTo>
                        <a:pt x="246" y="15"/>
                      </a:lnTo>
                      <a:lnTo>
                        <a:pt x="258" y="13"/>
                      </a:lnTo>
                      <a:lnTo>
                        <a:pt x="270" y="10"/>
                      </a:lnTo>
                      <a:lnTo>
                        <a:pt x="283" y="8"/>
                      </a:lnTo>
                      <a:lnTo>
                        <a:pt x="295" y="4"/>
                      </a:lnTo>
                      <a:lnTo>
                        <a:pt x="308" y="2"/>
                      </a:lnTo>
                      <a:lnTo>
                        <a:pt x="322" y="0"/>
                      </a:lnTo>
                      <a:lnTo>
                        <a:pt x="336" y="0"/>
                      </a:lnTo>
                      <a:lnTo>
                        <a:pt x="349" y="0"/>
                      </a:lnTo>
                      <a:lnTo>
                        <a:pt x="365" y="0"/>
                      </a:lnTo>
                      <a:lnTo>
                        <a:pt x="378" y="0"/>
                      </a:lnTo>
                      <a:lnTo>
                        <a:pt x="396" y="0"/>
                      </a:lnTo>
                      <a:lnTo>
                        <a:pt x="405" y="0"/>
                      </a:lnTo>
                      <a:lnTo>
                        <a:pt x="417" y="0"/>
                      </a:lnTo>
                      <a:lnTo>
                        <a:pt x="429" y="0"/>
                      </a:lnTo>
                      <a:lnTo>
                        <a:pt x="440" y="0"/>
                      </a:lnTo>
                      <a:lnTo>
                        <a:pt x="452" y="0"/>
                      </a:lnTo>
                      <a:lnTo>
                        <a:pt x="464" y="2"/>
                      </a:lnTo>
                      <a:lnTo>
                        <a:pt x="475" y="4"/>
                      </a:lnTo>
                      <a:lnTo>
                        <a:pt x="489" y="6"/>
                      </a:lnTo>
                      <a:lnTo>
                        <a:pt x="500" y="6"/>
                      </a:lnTo>
                      <a:lnTo>
                        <a:pt x="512" y="8"/>
                      </a:lnTo>
                      <a:lnTo>
                        <a:pt x="524" y="10"/>
                      </a:lnTo>
                      <a:lnTo>
                        <a:pt x="537" y="12"/>
                      </a:lnTo>
                      <a:lnTo>
                        <a:pt x="549" y="13"/>
                      </a:lnTo>
                      <a:lnTo>
                        <a:pt x="562" y="17"/>
                      </a:lnTo>
                      <a:lnTo>
                        <a:pt x="576" y="19"/>
                      </a:lnTo>
                      <a:lnTo>
                        <a:pt x="590" y="23"/>
                      </a:lnTo>
                      <a:lnTo>
                        <a:pt x="553" y="132"/>
                      </a:lnTo>
                      <a:lnTo>
                        <a:pt x="537" y="126"/>
                      </a:lnTo>
                      <a:lnTo>
                        <a:pt x="524" y="120"/>
                      </a:lnTo>
                      <a:lnTo>
                        <a:pt x="510" y="114"/>
                      </a:lnTo>
                      <a:lnTo>
                        <a:pt x="498" y="110"/>
                      </a:lnTo>
                      <a:lnTo>
                        <a:pt x="485" y="105"/>
                      </a:lnTo>
                      <a:lnTo>
                        <a:pt x="473" y="103"/>
                      </a:lnTo>
                      <a:lnTo>
                        <a:pt x="462" y="99"/>
                      </a:lnTo>
                      <a:lnTo>
                        <a:pt x="450" y="97"/>
                      </a:lnTo>
                      <a:lnTo>
                        <a:pt x="438" y="93"/>
                      </a:lnTo>
                      <a:lnTo>
                        <a:pt x="427" y="91"/>
                      </a:lnTo>
                      <a:lnTo>
                        <a:pt x="415" y="89"/>
                      </a:lnTo>
                      <a:lnTo>
                        <a:pt x="405" y="89"/>
                      </a:lnTo>
                      <a:lnTo>
                        <a:pt x="386" y="87"/>
                      </a:lnTo>
                      <a:lnTo>
                        <a:pt x="370" y="87"/>
                      </a:lnTo>
                      <a:lnTo>
                        <a:pt x="349" y="87"/>
                      </a:lnTo>
                      <a:lnTo>
                        <a:pt x="332" y="89"/>
                      </a:lnTo>
                      <a:lnTo>
                        <a:pt x="314" y="91"/>
                      </a:lnTo>
                      <a:lnTo>
                        <a:pt x="303" y="97"/>
                      </a:lnTo>
                      <a:lnTo>
                        <a:pt x="289" y="101"/>
                      </a:lnTo>
                      <a:lnTo>
                        <a:pt x="281" y="107"/>
                      </a:lnTo>
                      <a:lnTo>
                        <a:pt x="274" y="114"/>
                      </a:lnTo>
                      <a:lnTo>
                        <a:pt x="272" y="124"/>
                      </a:lnTo>
                      <a:lnTo>
                        <a:pt x="270" y="136"/>
                      </a:lnTo>
                      <a:lnTo>
                        <a:pt x="277" y="147"/>
                      </a:lnTo>
                      <a:lnTo>
                        <a:pt x="281" y="151"/>
                      </a:lnTo>
                      <a:lnTo>
                        <a:pt x="289" y="157"/>
                      </a:lnTo>
                      <a:lnTo>
                        <a:pt x="299" y="161"/>
                      </a:lnTo>
                      <a:lnTo>
                        <a:pt x="312" y="167"/>
                      </a:lnTo>
                      <a:lnTo>
                        <a:pt x="396" y="198"/>
                      </a:lnTo>
                      <a:lnTo>
                        <a:pt x="413" y="203"/>
                      </a:lnTo>
                      <a:lnTo>
                        <a:pt x="431" y="209"/>
                      </a:lnTo>
                      <a:lnTo>
                        <a:pt x="448" y="215"/>
                      </a:lnTo>
                      <a:lnTo>
                        <a:pt x="466" y="223"/>
                      </a:lnTo>
                      <a:lnTo>
                        <a:pt x="479" y="229"/>
                      </a:lnTo>
                      <a:lnTo>
                        <a:pt x="495" y="238"/>
                      </a:lnTo>
                      <a:lnTo>
                        <a:pt x="506" y="246"/>
                      </a:lnTo>
                      <a:lnTo>
                        <a:pt x="518" y="256"/>
                      </a:lnTo>
                      <a:lnTo>
                        <a:pt x="526" y="264"/>
                      </a:lnTo>
                      <a:lnTo>
                        <a:pt x="533" y="273"/>
                      </a:lnTo>
                      <a:lnTo>
                        <a:pt x="539" y="281"/>
                      </a:lnTo>
                      <a:lnTo>
                        <a:pt x="545" y="293"/>
                      </a:lnTo>
                      <a:lnTo>
                        <a:pt x="547" y="304"/>
                      </a:lnTo>
                      <a:lnTo>
                        <a:pt x="549" y="316"/>
                      </a:lnTo>
                      <a:lnTo>
                        <a:pt x="547" y="327"/>
                      </a:lnTo>
                      <a:lnTo>
                        <a:pt x="545" y="343"/>
                      </a:lnTo>
                      <a:lnTo>
                        <a:pt x="537" y="357"/>
                      </a:lnTo>
                      <a:lnTo>
                        <a:pt x="528" y="372"/>
                      </a:lnTo>
                      <a:lnTo>
                        <a:pt x="516" y="386"/>
                      </a:lnTo>
                      <a:lnTo>
                        <a:pt x="504" y="401"/>
                      </a:lnTo>
                      <a:lnTo>
                        <a:pt x="495" y="407"/>
                      </a:lnTo>
                      <a:lnTo>
                        <a:pt x="487" y="413"/>
                      </a:lnTo>
                      <a:lnTo>
                        <a:pt x="477" y="419"/>
                      </a:lnTo>
                      <a:lnTo>
                        <a:pt x="469" y="426"/>
                      </a:lnTo>
                      <a:lnTo>
                        <a:pt x="460" y="432"/>
                      </a:lnTo>
                      <a:lnTo>
                        <a:pt x="450" y="438"/>
                      </a:lnTo>
                      <a:lnTo>
                        <a:pt x="440" y="444"/>
                      </a:lnTo>
                      <a:lnTo>
                        <a:pt x="431" y="450"/>
                      </a:lnTo>
                      <a:lnTo>
                        <a:pt x="417" y="453"/>
                      </a:lnTo>
                      <a:lnTo>
                        <a:pt x="405" y="457"/>
                      </a:lnTo>
                      <a:lnTo>
                        <a:pt x="394" y="461"/>
                      </a:lnTo>
                      <a:lnTo>
                        <a:pt x="382" y="467"/>
                      </a:lnTo>
                      <a:lnTo>
                        <a:pt x="369" y="469"/>
                      </a:lnTo>
                      <a:lnTo>
                        <a:pt x="355" y="473"/>
                      </a:lnTo>
                      <a:lnTo>
                        <a:pt x="341" y="477"/>
                      </a:lnTo>
                      <a:lnTo>
                        <a:pt x="328" y="481"/>
                      </a:lnTo>
                      <a:lnTo>
                        <a:pt x="312" y="483"/>
                      </a:lnTo>
                      <a:lnTo>
                        <a:pt x="297" y="484"/>
                      </a:lnTo>
                      <a:lnTo>
                        <a:pt x="281" y="486"/>
                      </a:lnTo>
                      <a:lnTo>
                        <a:pt x="268" y="490"/>
                      </a:lnTo>
                      <a:lnTo>
                        <a:pt x="250" y="490"/>
                      </a:lnTo>
                      <a:lnTo>
                        <a:pt x="235" y="492"/>
                      </a:lnTo>
                      <a:lnTo>
                        <a:pt x="219" y="492"/>
                      </a:lnTo>
                      <a:lnTo>
                        <a:pt x="204" y="494"/>
                      </a:lnTo>
                      <a:lnTo>
                        <a:pt x="190" y="492"/>
                      </a:lnTo>
                      <a:lnTo>
                        <a:pt x="178" y="492"/>
                      </a:lnTo>
                      <a:lnTo>
                        <a:pt x="167" y="492"/>
                      </a:lnTo>
                      <a:lnTo>
                        <a:pt x="155" y="492"/>
                      </a:lnTo>
                      <a:lnTo>
                        <a:pt x="142" y="490"/>
                      </a:lnTo>
                      <a:lnTo>
                        <a:pt x="130" y="490"/>
                      </a:lnTo>
                      <a:lnTo>
                        <a:pt x="118" y="488"/>
                      </a:lnTo>
                      <a:lnTo>
                        <a:pt x="107" y="488"/>
                      </a:lnTo>
                      <a:lnTo>
                        <a:pt x="93" y="484"/>
                      </a:lnTo>
                      <a:lnTo>
                        <a:pt x="80" y="484"/>
                      </a:lnTo>
                      <a:lnTo>
                        <a:pt x="66" y="481"/>
                      </a:lnTo>
                      <a:lnTo>
                        <a:pt x="52" y="481"/>
                      </a:lnTo>
                      <a:lnTo>
                        <a:pt x="39" y="477"/>
                      </a:lnTo>
                      <a:lnTo>
                        <a:pt x="25" y="475"/>
                      </a:lnTo>
                      <a:lnTo>
                        <a:pt x="12" y="473"/>
                      </a:lnTo>
                      <a:lnTo>
                        <a:pt x="0" y="471"/>
                      </a:lnTo>
                      <a:lnTo>
                        <a:pt x="25" y="347"/>
                      </a:lnTo>
                      <a:lnTo>
                        <a:pt x="37" y="351"/>
                      </a:lnTo>
                      <a:lnTo>
                        <a:pt x="50" y="355"/>
                      </a:lnTo>
                      <a:lnTo>
                        <a:pt x="62" y="358"/>
                      </a:lnTo>
                      <a:lnTo>
                        <a:pt x="76" y="364"/>
                      </a:lnTo>
                      <a:lnTo>
                        <a:pt x="87" y="368"/>
                      </a:lnTo>
                      <a:lnTo>
                        <a:pt x="101" y="372"/>
                      </a:lnTo>
                      <a:lnTo>
                        <a:pt x="114" y="376"/>
                      </a:lnTo>
                      <a:lnTo>
                        <a:pt x="128" y="382"/>
                      </a:lnTo>
                      <a:lnTo>
                        <a:pt x="140" y="384"/>
                      </a:lnTo>
                      <a:lnTo>
                        <a:pt x="151" y="386"/>
                      </a:lnTo>
                      <a:lnTo>
                        <a:pt x="165" y="388"/>
                      </a:lnTo>
                      <a:lnTo>
                        <a:pt x="178" y="391"/>
                      </a:lnTo>
                      <a:lnTo>
                        <a:pt x="190" y="391"/>
                      </a:lnTo>
                      <a:lnTo>
                        <a:pt x="206" y="393"/>
                      </a:lnTo>
                      <a:lnTo>
                        <a:pt x="219" y="393"/>
                      </a:lnTo>
                      <a:lnTo>
                        <a:pt x="235" y="395"/>
                      </a:lnTo>
                      <a:close/>
                    </a:path>
                  </a:pathLst>
                </a:custGeom>
                <a:solidFill>
                  <a:srgbClr val="1B14A6"/>
                </a:solidFill>
                <a:ln w="8001">
                  <a:solidFill>
                    <a:srgbClr val="1B14A6"/>
                  </a:solidFill>
                  <a:round/>
                  <a:headEnd/>
                  <a:tailEnd/>
                </a:ln>
              </p:spPr>
              <p:txBody>
                <a:bodyPr/>
                <a:lstStyle/>
                <a:p>
                  <a:endParaRPr lang="fr-FR"/>
                </a:p>
              </p:txBody>
            </p:sp>
          </p:grpSp>
          <p:sp>
            <p:nvSpPr>
              <p:cNvPr id="65564" name="Freeform 46"/>
              <p:cNvSpPr>
                <a:spLocks/>
              </p:cNvSpPr>
              <p:nvPr/>
            </p:nvSpPr>
            <p:spPr bwMode="auto">
              <a:xfrm>
                <a:off x="2160" y="1599"/>
                <a:ext cx="1282" cy="430"/>
              </a:xfrm>
              <a:custGeom>
                <a:avLst/>
                <a:gdLst>
                  <a:gd name="T0" fmla="*/ 45 w 2564"/>
                  <a:gd name="T1" fmla="*/ 25 h 860"/>
                  <a:gd name="T2" fmla="*/ 50 w 2564"/>
                  <a:gd name="T3" fmla="*/ 24 h 860"/>
                  <a:gd name="T4" fmla="*/ 58 w 2564"/>
                  <a:gd name="T5" fmla="*/ 23 h 860"/>
                  <a:gd name="T6" fmla="*/ 65 w 2564"/>
                  <a:gd name="T7" fmla="*/ 21 h 860"/>
                  <a:gd name="T8" fmla="*/ 72 w 2564"/>
                  <a:gd name="T9" fmla="*/ 17 h 860"/>
                  <a:gd name="T10" fmla="*/ 70 w 2564"/>
                  <a:gd name="T11" fmla="*/ 12 h 860"/>
                  <a:gd name="T12" fmla="*/ 63 w 2564"/>
                  <a:gd name="T13" fmla="*/ 9 h 860"/>
                  <a:gd name="T14" fmla="*/ 57 w 2564"/>
                  <a:gd name="T15" fmla="*/ 8 h 860"/>
                  <a:gd name="T16" fmla="*/ 50 w 2564"/>
                  <a:gd name="T17" fmla="*/ 8 h 860"/>
                  <a:gd name="T18" fmla="*/ 44 w 2564"/>
                  <a:gd name="T19" fmla="*/ 9 h 860"/>
                  <a:gd name="T20" fmla="*/ 37 w 2564"/>
                  <a:gd name="T21" fmla="*/ 11 h 860"/>
                  <a:gd name="T22" fmla="*/ 32 w 2564"/>
                  <a:gd name="T23" fmla="*/ 11 h 860"/>
                  <a:gd name="T24" fmla="*/ 37 w 2564"/>
                  <a:gd name="T25" fmla="*/ 8 h 860"/>
                  <a:gd name="T26" fmla="*/ 45 w 2564"/>
                  <a:gd name="T27" fmla="*/ 6 h 860"/>
                  <a:gd name="T28" fmla="*/ 54 w 2564"/>
                  <a:gd name="T29" fmla="*/ 6 h 860"/>
                  <a:gd name="T30" fmla="*/ 64 w 2564"/>
                  <a:gd name="T31" fmla="*/ 7 h 860"/>
                  <a:gd name="T32" fmla="*/ 72 w 2564"/>
                  <a:gd name="T33" fmla="*/ 9 h 860"/>
                  <a:gd name="T34" fmla="*/ 77 w 2564"/>
                  <a:gd name="T35" fmla="*/ 12 h 860"/>
                  <a:gd name="T36" fmla="*/ 77 w 2564"/>
                  <a:gd name="T37" fmla="*/ 19 h 860"/>
                  <a:gd name="T38" fmla="*/ 72 w 2564"/>
                  <a:gd name="T39" fmla="*/ 23 h 860"/>
                  <a:gd name="T40" fmla="*/ 66 w 2564"/>
                  <a:gd name="T41" fmla="*/ 25 h 860"/>
                  <a:gd name="T42" fmla="*/ 57 w 2564"/>
                  <a:gd name="T43" fmla="*/ 27 h 860"/>
                  <a:gd name="T44" fmla="*/ 64 w 2564"/>
                  <a:gd name="T45" fmla="*/ 26 h 860"/>
                  <a:gd name="T46" fmla="*/ 72 w 2564"/>
                  <a:gd name="T47" fmla="*/ 23 h 860"/>
                  <a:gd name="T48" fmla="*/ 77 w 2564"/>
                  <a:gd name="T49" fmla="*/ 20 h 860"/>
                  <a:gd name="T50" fmla="*/ 80 w 2564"/>
                  <a:gd name="T51" fmla="*/ 13 h 860"/>
                  <a:gd name="T52" fmla="*/ 74 w 2564"/>
                  <a:gd name="T53" fmla="*/ 9 h 860"/>
                  <a:gd name="T54" fmla="*/ 67 w 2564"/>
                  <a:gd name="T55" fmla="*/ 6 h 860"/>
                  <a:gd name="T56" fmla="*/ 57 w 2564"/>
                  <a:gd name="T57" fmla="*/ 5 h 860"/>
                  <a:gd name="T58" fmla="*/ 41 w 2564"/>
                  <a:gd name="T59" fmla="*/ 5 h 860"/>
                  <a:gd name="T60" fmla="*/ 33 w 2564"/>
                  <a:gd name="T61" fmla="*/ 6 h 860"/>
                  <a:gd name="T62" fmla="*/ 27 w 2564"/>
                  <a:gd name="T63" fmla="*/ 8 h 860"/>
                  <a:gd name="T64" fmla="*/ 22 w 2564"/>
                  <a:gd name="T65" fmla="*/ 13 h 860"/>
                  <a:gd name="T66" fmla="*/ 27 w 2564"/>
                  <a:gd name="T67" fmla="*/ 17 h 860"/>
                  <a:gd name="T68" fmla="*/ 32 w 2564"/>
                  <a:gd name="T69" fmla="*/ 19 h 860"/>
                  <a:gd name="T70" fmla="*/ 40 w 2564"/>
                  <a:gd name="T71" fmla="*/ 20 h 860"/>
                  <a:gd name="T72" fmla="*/ 48 w 2564"/>
                  <a:gd name="T73" fmla="*/ 20 h 860"/>
                  <a:gd name="T74" fmla="*/ 54 w 2564"/>
                  <a:gd name="T75" fmla="*/ 20 h 860"/>
                  <a:gd name="T76" fmla="*/ 60 w 2564"/>
                  <a:gd name="T77" fmla="*/ 18 h 860"/>
                  <a:gd name="T78" fmla="*/ 67 w 2564"/>
                  <a:gd name="T79" fmla="*/ 15 h 860"/>
                  <a:gd name="T80" fmla="*/ 65 w 2564"/>
                  <a:gd name="T81" fmla="*/ 19 h 860"/>
                  <a:gd name="T82" fmla="*/ 57 w 2564"/>
                  <a:gd name="T83" fmla="*/ 22 h 860"/>
                  <a:gd name="T84" fmla="*/ 51 w 2564"/>
                  <a:gd name="T85" fmla="*/ 23 h 860"/>
                  <a:gd name="T86" fmla="*/ 45 w 2564"/>
                  <a:gd name="T87" fmla="*/ 23 h 860"/>
                  <a:gd name="T88" fmla="*/ 34 w 2564"/>
                  <a:gd name="T89" fmla="*/ 23 h 860"/>
                  <a:gd name="T90" fmla="*/ 21 w 2564"/>
                  <a:gd name="T91" fmla="*/ 22 h 860"/>
                  <a:gd name="T92" fmla="*/ 12 w 2564"/>
                  <a:gd name="T93" fmla="*/ 19 h 860"/>
                  <a:gd name="T94" fmla="*/ 6 w 2564"/>
                  <a:gd name="T95" fmla="*/ 15 h 860"/>
                  <a:gd name="T96" fmla="*/ 7 w 2564"/>
                  <a:gd name="T97" fmla="*/ 9 h 860"/>
                  <a:gd name="T98" fmla="*/ 14 w 2564"/>
                  <a:gd name="T99" fmla="*/ 5 h 860"/>
                  <a:gd name="T100" fmla="*/ 24 w 2564"/>
                  <a:gd name="T101" fmla="*/ 2 h 860"/>
                  <a:gd name="T102" fmla="*/ 37 w 2564"/>
                  <a:gd name="T103" fmla="*/ 1 h 860"/>
                  <a:gd name="T104" fmla="*/ 32 w 2564"/>
                  <a:gd name="T105" fmla="*/ 1 h 860"/>
                  <a:gd name="T106" fmla="*/ 19 w 2564"/>
                  <a:gd name="T107" fmla="*/ 3 h 860"/>
                  <a:gd name="T108" fmla="*/ 8 w 2564"/>
                  <a:gd name="T109" fmla="*/ 6 h 860"/>
                  <a:gd name="T110" fmla="*/ 2 w 2564"/>
                  <a:gd name="T111" fmla="*/ 10 h 860"/>
                  <a:gd name="T112" fmla="*/ 2 w 2564"/>
                  <a:gd name="T113" fmla="*/ 16 h 860"/>
                  <a:gd name="T114" fmla="*/ 7 w 2564"/>
                  <a:gd name="T115" fmla="*/ 20 h 860"/>
                  <a:gd name="T116" fmla="*/ 17 w 2564"/>
                  <a:gd name="T117" fmla="*/ 23 h 860"/>
                  <a:gd name="T118" fmla="*/ 30 w 2564"/>
                  <a:gd name="T119" fmla="*/ 24 h 8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64"/>
                  <a:gd name="T181" fmla="*/ 0 h 860"/>
                  <a:gd name="T182" fmla="*/ 2564 w 2564"/>
                  <a:gd name="T183" fmla="*/ 860 h 8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64" h="860">
                    <a:moveTo>
                      <a:pt x="1255" y="775"/>
                    </a:moveTo>
                    <a:lnTo>
                      <a:pt x="1266" y="773"/>
                    </a:lnTo>
                    <a:lnTo>
                      <a:pt x="1278" y="773"/>
                    </a:lnTo>
                    <a:lnTo>
                      <a:pt x="1290" y="773"/>
                    </a:lnTo>
                    <a:lnTo>
                      <a:pt x="1301" y="773"/>
                    </a:lnTo>
                    <a:lnTo>
                      <a:pt x="1313" y="771"/>
                    </a:lnTo>
                    <a:lnTo>
                      <a:pt x="1325" y="771"/>
                    </a:lnTo>
                    <a:lnTo>
                      <a:pt x="1336" y="771"/>
                    </a:lnTo>
                    <a:lnTo>
                      <a:pt x="1350" y="771"/>
                    </a:lnTo>
                    <a:lnTo>
                      <a:pt x="1361" y="769"/>
                    </a:lnTo>
                    <a:lnTo>
                      <a:pt x="1373" y="769"/>
                    </a:lnTo>
                    <a:lnTo>
                      <a:pt x="1385" y="769"/>
                    </a:lnTo>
                    <a:lnTo>
                      <a:pt x="1396" y="769"/>
                    </a:lnTo>
                    <a:lnTo>
                      <a:pt x="1408" y="769"/>
                    </a:lnTo>
                    <a:lnTo>
                      <a:pt x="1420" y="769"/>
                    </a:lnTo>
                    <a:lnTo>
                      <a:pt x="1431" y="769"/>
                    </a:lnTo>
                    <a:lnTo>
                      <a:pt x="1443" y="769"/>
                    </a:lnTo>
                    <a:lnTo>
                      <a:pt x="1453" y="767"/>
                    </a:lnTo>
                    <a:lnTo>
                      <a:pt x="1464" y="767"/>
                    </a:lnTo>
                    <a:lnTo>
                      <a:pt x="1474" y="765"/>
                    </a:lnTo>
                    <a:lnTo>
                      <a:pt x="1486" y="765"/>
                    </a:lnTo>
                    <a:lnTo>
                      <a:pt x="1495" y="763"/>
                    </a:lnTo>
                    <a:lnTo>
                      <a:pt x="1507" y="763"/>
                    </a:lnTo>
                    <a:lnTo>
                      <a:pt x="1518" y="763"/>
                    </a:lnTo>
                    <a:lnTo>
                      <a:pt x="1530" y="763"/>
                    </a:lnTo>
                    <a:lnTo>
                      <a:pt x="1540" y="761"/>
                    </a:lnTo>
                    <a:lnTo>
                      <a:pt x="1550" y="761"/>
                    </a:lnTo>
                    <a:lnTo>
                      <a:pt x="1561" y="760"/>
                    </a:lnTo>
                    <a:lnTo>
                      <a:pt x="1573" y="760"/>
                    </a:lnTo>
                    <a:lnTo>
                      <a:pt x="1582" y="758"/>
                    </a:lnTo>
                    <a:lnTo>
                      <a:pt x="1592" y="758"/>
                    </a:lnTo>
                    <a:lnTo>
                      <a:pt x="1604" y="758"/>
                    </a:lnTo>
                    <a:lnTo>
                      <a:pt x="1615" y="758"/>
                    </a:lnTo>
                    <a:lnTo>
                      <a:pt x="1635" y="754"/>
                    </a:lnTo>
                    <a:lnTo>
                      <a:pt x="1654" y="752"/>
                    </a:lnTo>
                    <a:lnTo>
                      <a:pt x="1674" y="748"/>
                    </a:lnTo>
                    <a:lnTo>
                      <a:pt x="1695" y="746"/>
                    </a:lnTo>
                    <a:lnTo>
                      <a:pt x="1714" y="742"/>
                    </a:lnTo>
                    <a:lnTo>
                      <a:pt x="1734" y="740"/>
                    </a:lnTo>
                    <a:lnTo>
                      <a:pt x="1753" y="738"/>
                    </a:lnTo>
                    <a:lnTo>
                      <a:pt x="1774" y="736"/>
                    </a:lnTo>
                    <a:lnTo>
                      <a:pt x="1792" y="732"/>
                    </a:lnTo>
                    <a:lnTo>
                      <a:pt x="1811" y="729"/>
                    </a:lnTo>
                    <a:lnTo>
                      <a:pt x="1831" y="725"/>
                    </a:lnTo>
                    <a:lnTo>
                      <a:pt x="1852" y="723"/>
                    </a:lnTo>
                    <a:lnTo>
                      <a:pt x="1870" y="717"/>
                    </a:lnTo>
                    <a:lnTo>
                      <a:pt x="1889" y="715"/>
                    </a:lnTo>
                    <a:lnTo>
                      <a:pt x="1908" y="709"/>
                    </a:lnTo>
                    <a:lnTo>
                      <a:pt x="1930" y="707"/>
                    </a:lnTo>
                    <a:lnTo>
                      <a:pt x="1939" y="703"/>
                    </a:lnTo>
                    <a:lnTo>
                      <a:pt x="1951" y="701"/>
                    </a:lnTo>
                    <a:lnTo>
                      <a:pt x="1963" y="698"/>
                    </a:lnTo>
                    <a:lnTo>
                      <a:pt x="1974" y="696"/>
                    </a:lnTo>
                    <a:lnTo>
                      <a:pt x="1984" y="692"/>
                    </a:lnTo>
                    <a:lnTo>
                      <a:pt x="1996" y="690"/>
                    </a:lnTo>
                    <a:lnTo>
                      <a:pt x="2007" y="686"/>
                    </a:lnTo>
                    <a:lnTo>
                      <a:pt x="2019" y="684"/>
                    </a:lnTo>
                    <a:lnTo>
                      <a:pt x="2038" y="676"/>
                    </a:lnTo>
                    <a:lnTo>
                      <a:pt x="2060" y="670"/>
                    </a:lnTo>
                    <a:lnTo>
                      <a:pt x="2079" y="665"/>
                    </a:lnTo>
                    <a:lnTo>
                      <a:pt x="2100" y="659"/>
                    </a:lnTo>
                    <a:lnTo>
                      <a:pt x="2118" y="651"/>
                    </a:lnTo>
                    <a:lnTo>
                      <a:pt x="2135" y="643"/>
                    </a:lnTo>
                    <a:lnTo>
                      <a:pt x="2153" y="636"/>
                    </a:lnTo>
                    <a:lnTo>
                      <a:pt x="2170" y="630"/>
                    </a:lnTo>
                    <a:lnTo>
                      <a:pt x="2184" y="620"/>
                    </a:lnTo>
                    <a:lnTo>
                      <a:pt x="2199" y="614"/>
                    </a:lnTo>
                    <a:lnTo>
                      <a:pt x="2213" y="604"/>
                    </a:lnTo>
                    <a:lnTo>
                      <a:pt x="2228" y="599"/>
                    </a:lnTo>
                    <a:lnTo>
                      <a:pt x="2238" y="589"/>
                    </a:lnTo>
                    <a:lnTo>
                      <a:pt x="2250" y="581"/>
                    </a:lnTo>
                    <a:lnTo>
                      <a:pt x="2259" y="572"/>
                    </a:lnTo>
                    <a:lnTo>
                      <a:pt x="2271" y="564"/>
                    </a:lnTo>
                    <a:lnTo>
                      <a:pt x="2286" y="546"/>
                    </a:lnTo>
                    <a:lnTo>
                      <a:pt x="2300" y="531"/>
                    </a:lnTo>
                    <a:lnTo>
                      <a:pt x="2304" y="519"/>
                    </a:lnTo>
                    <a:lnTo>
                      <a:pt x="2308" y="511"/>
                    </a:lnTo>
                    <a:lnTo>
                      <a:pt x="2310" y="502"/>
                    </a:lnTo>
                    <a:lnTo>
                      <a:pt x="2314" y="494"/>
                    </a:lnTo>
                    <a:lnTo>
                      <a:pt x="2314" y="475"/>
                    </a:lnTo>
                    <a:lnTo>
                      <a:pt x="2312" y="457"/>
                    </a:lnTo>
                    <a:lnTo>
                      <a:pt x="2306" y="446"/>
                    </a:lnTo>
                    <a:lnTo>
                      <a:pt x="2300" y="434"/>
                    </a:lnTo>
                    <a:lnTo>
                      <a:pt x="2290" y="422"/>
                    </a:lnTo>
                    <a:lnTo>
                      <a:pt x="2283" y="411"/>
                    </a:lnTo>
                    <a:lnTo>
                      <a:pt x="2271" y="399"/>
                    </a:lnTo>
                    <a:lnTo>
                      <a:pt x="2259" y="389"/>
                    </a:lnTo>
                    <a:lnTo>
                      <a:pt x="2244" y="380"/>
                    </a:lnTo>
                    <a:lnTo>
                      <a:pt x="2230" y="370"/>
                    </a:lnTo>
                    <a:lnTo>
                      <a:pt x="2213" y="358"/>
                    </a:lnTo>
                    <a:lnTo>
                      <a:pt x="2195" y="351"/>
                    </a:lnTo>
                    <a:lnTo>
                      <a:pt x="2176" y="341"/>
                    </a:lnTo>
                    <a:lnTo>
                      <a:pt x="2157" y="333"/>
                    </a:lnTo>
                    <a:lnTo>
                      <a:pt x="2145" y="327"/>
                    </a:lnTo>
                    <a:lnTo>
                      <a:pt x="2135" y="323"/>
                    </a:lnTo>
                    <a:lnTo>
                      <a:pt x="2124" y="320"/>
                    </a:lnTo>
                    <a:lnTo>
                      <a:pt x="2114" y="316"/>
                    </a:lnTo>
                    <a:lnTo>
                      <a:pt x="2102" y="312"/>
                    </a:lnTo>
                    <a:lnTo>
                      <a:pt x="2091" y="308"/>
                    </a:lnTo>
                    <a:lnTo>
                      <a:pt x="2079" y="304"/>
                    </a:lnTo>
                    <a:lnTo>
                      <a:pt x="2067" y="302"/>
                    </a:lnTo>
                    <a:lnTo>
                      <a:pt x="2054" y="296"/>
                    </a:lnTo>
                    <a:lnTo>
                      <a:pt x="2040" y="294"/>
                    </a:lnTo>
                    <a:lnTo>
                      <a:pt x="2027" y="289"/>
                    </a:lnTo>
                    <a:lnTo>
                      <a:pt x="2015" y="287"/>
                    </a:lnTo>
                    <a:lnTo>
                      <a:pt x="2001" y="283"/>
                    </a:lnTo>
                    <a:lnTo>
                      <a:pt x="1988" y="281"/>
                    </a:lnTo>
                    <a:lnTo>
                      <a:pt x="1974" y="277"/>
                    </a:lnTo>
                    <a:lnTo>
                      <a:pt x="1963" y="277"/>
                    </a:lnTo>
                    <a:lnTo>
                      <a:pt x="1947" y="273"/>
                    </a:lnTo>
                    <a:lnTo>
                      <a:pt x="1934" y="271"/>
                    </a:lnTo>
                    <a:lnTo>
                      <a:pt x="1918" y="267"/>
                    </a:lnTo>
                    <a:lnTo>
                      <a:pt x="1904" y="265"/>
                    </a:lnTo>
                    <a:lnTo>
                      <a:pt x="1889" y="263"/>
                    </a:lnTo>
                    <a:lnTo>
                      <a:pt x="1875" y="261"/>
                    </a:lnTo>
                    <a:lnTo>
                      <a:pt x="1862" y="260"/>
                    </a:lnTo>
                    <a:lnTo>
                      <a:pt x="1848" y="260"/>
                    </a:lnTo>
                    <a:lnTo>
                      <a:pt x="1831" y="258"/>
                    </a:lnTo>
                    <a:lnTo>
                      <a:pt x="1817" y="256"/>
                    </a:lnTo>
                    <a:lnTo>
                      <a:pt x="1800" y="254"/>
                    </a:lnTo>
                    <a:lnTo>
                      <a:pt x="1786" y="254"/>
                    </a:lnTo>
                    <a:lnTo>
                      <a:pt x="1769" y="252"/>
                    </a:lnTo>
                    <a:lnTo>
                      <a:pt x="1755" y="252"/>
                    </a:lnTo>
                    <a:lnTo>
                      <a:pt x="1738" y="252"/>
                    </a:lnTo>
                    <a:lnTo>
                      <a:pt x="1724" y="252"/>
                    </a:lnTo>
                    <a:lnTo>
                      <a:pt x="1707" y="250"/>
                    </a:lnTo>
                    <a:lnTo>
                      <a:pt x="1691" y="250"/>
                    </a:lnTo>
                    <a:lnTo>
                      <a:pt x="1676" y="250"/>
                    </a:lnTo>
                    <a:lnTo>
                      <a:pt x="1662" y="250"/>
                    </a:lnTo>
                    <a:lnTo>
                      <a:pt x="1645" y="250"/>
                    </a:lnTo>
                    <a:lnTo>
                      <a:pt x="1629" y="252"/>
                    </a:lnTo>
                    <a:lnTo>
                      <a:pt x="1614" y="252"/>
                    </a:lnTo>
                    <a:lnTo>
                      <a:pt x="1600" y="254"/>
                    </a:lnTo>
                    <a:lnTo>
                      <a:pt x="1584" y="254"/>
                    </a:lnTo>
                    <a:lnTo>
                      <a:pt x="1571" y="254"/>
                    </a:lnTo>
                    <a:lnTo>
                      <a:pt x="1557" y="254"/>
                    </a:lnTo>
                    <a:lnTo>
                      <a:pt x="1546" y="254"/>
                    </a:lnTo>
                    <a:lnTo>
                      <a:pt x="1532" y="254"/>
                    </a:lnTo>
                    <a:lnTo>
                      <a:pt x="1518" y="256"/>
                    </a:lnTo>
                    <a:lnTo>
                      <a:pt x="1507" y="258"/>
                    </a:lnTo>
                    <a:lnTo>
                      <a:pt x="1495" y="260"/>
                    </a:lnTo>
                    <a:lnTo>
                      <a:pt x="1482" y="260"/>
                    </a:lnTo>
                    <a:lnTo>
                      <a:pt x="1470" y="261"/>
                    </a:lnTo>
                    <a:lnTo>
                      <a:pt x="1458" y="263"/>
                    </a:lnTo>
                    <a:lnTo>
                      <a:pt x="1447" y="265"/>
                    </a:lnTo>
                    <a:lnTo>
                      <a:pt x="1435" y="265"/>
                    </a:lnTo>
                    <a:lnTo>
                      <a:pt x="1423" y="267"/>
                    </a:lnTo>
                    <a:lnTo>
                      <a:pt x="1412" y="269"/>
                    </a:lnTo>
                    <a:lnTo>
                      <a:pt x="1402" y="273"/>
                    </a:lnTo>
                    <a:lnTo>
                      <a:pt x="1390" y="273"/>
                    </a:lnTo>
                    <a:lnTo>
                      <a:pt x="1379" y="275"/>
                    </a:lnTo>
                    <a:lnTo>
                      <a:pt x="1367" y="277"/>
                    </a:lnTo>
                    <a:lnTo>
                      <a:pt x="1358" y="279"/>
                    </a:lnTo>
                    <a:lnTo>
                      <a:pt x="1336" y="283"/>
                    </a:lnTo>
                    <a:lnTo>
                      <a:pt x="1317" y="289"/>
                    </a:lnTo>
                    <a:lnTo>
                      <a:pt x="1297" y="294"/>
                    </a:lnTo>
                    <a:lnTo>
                      <a:pt x="1278" y="300"/>
                    </a:lnTo>
                    <a:lnTo>
                      <a:pt x="1261" y="306"/>
                    </a:lnTo>
                    <a:lnTo>
                      <a:pt x="1245" y="312"/>
                    </a:lnTo>
                    <a:lnTo>
                      <a:pt x="1228" y="316"/>
                    </a:lnTo>
                    <a:lnTo>
                      <a:pt x="1212" y="322"/>
                    </a:lnTo>
                    <a:lnTo>
                      <a:pt x="1197" y="327"/>
                    </a:lnTo>
                    <a:lnTo>
                      <a:pt x="1183" y="333"/>
                    </a:lnTo>
                    <a:lnTo>
                      <a:pt x="1169" y="339"/>
                    </a:lnTo>
                    <a:lnTo>
                      <a:pt x="1158" y="347"/>
                    </a:lnTo>
                    <a:lnTo>
                      <a:pt x="1146" y="354"/>
                    </a:lnTo>
                    <a:lnTo>
                      <a:pt x="1138" y="362"/>
                    </a:lnTo>
                    <a:lnTo>
                      <a:pt x="1127" y="368"/>
                    </a:lnTo>
                    <a:lnTo>
                      <a:pt x="1121" y="376"/>
                    </a:lnTo>
                    <a:lnTo>
                      <a:pt x="1113" y="384"/>
                    </a:lnTo>
                    <a:lnTo>
                      <a:pt x="1109" y="393"/>
                    </a:lnTo>
                    <a:lnTo>
                      <a:pt x="1100" y="411"/>
                    </a:lnTo>
                    <a:lnTo>
                      <a:pt x="1098" y="428"/>
                    </a:lnTo>
                    <a:lnTo>
                      <a:pt x="1055" y="409"/>
                    </a:lnTo>
                    <a:lnTo>
                      <a:pt x="1038" y="399"/>
                    </a:lnTo>
                    <a:lnTo>
                      <a:pt x="1026" y="389"/>
                    </a:lnTo>
                    <a:lnTo>
                      <a:pt x="1016" y="380"/>
                    </a:lnTo>
                    <a:lnTo>
                      <a:pt x="1010" y="370"/>
                    </a:lnTo>
                    <a:lnTo>
                      <a:pt x="1005" y="351"/>
                    </a:lnTo>
                    <a:lnTo>
                      <a:pt x="1010" y="333"/>
                    </a:lnTo>
                    <a:lnTo>
                      <a:pt x="1014" y="322"/>
                    </a:lnTo>
                    <a:lnTo>
                      <a:pt x="1024" y="312"/>
                    </a:lnTo>
                    <a:lnTo>
                      <a:pt x="1034" y="302"/>
                    </a:lnTo>
                    <a:lnTo>
                      <a:pt x="1049" y="292"/>
                    </a:lnTo>
                    <a:lnTo>
                      <a:pt x="1063" y="283"/>
                    </a:lnTo>
                    <a:lnTo>
                      <a:pt x="1080" y="275"/>
                    </a:lnTo>
                    <a:lnTo>
                      <a:pt x="1088" y="269"/>
                    </a:lnTo>
                    <a:lnTo>
                      <a:pt x="1100" y="265"/>
                    </a:lnTo>
                    <a:lnTo>
                      <a:pt x="1111" y="261"/>
                    </a:lnTo>
                    <a:lnTo>
                      <a:pt x="1123" y="258"/>
                    </a:lnTo>
                    <a:lnTo>
                      <a:pt x="1133" y="252"/>
                    </a:lnTo>
                    <a:lnTo>
                      <a:pt x="1144" y="248"/>
                    </a:lnTo>
                    <a:lnTo>
                      <a:pt x="1156" y="244"/>
                    </a:lnTo>
                    <a:lnTo>
                      <a:pt x="1169" y="240"/>
                    </a:lnTo>
                    <a:lnTo>
                      <a:pt x="1181" y="234"/>
                    </a:lnTo>
                    <a:lnTo>
                      <a:pt x="1195" y="230"/>
                    </a:lnTo>
                    <a:lnTo>
                      <a:pt x="1208" y="227"/>
                    </a:lnTo>
                    <a:lnTo>
                      <a:pt x="1224" y="225"/>
                    </a:lnTo>
                    <a:lnTo>
                      <a:pt x="1237" y="219"/>
                    </a:lnTo>
                    <a:lnTo>
                      <a:pt x="1253" y="215"/>
                    </a:lnTo>
                    <a:lnTo>
                      <a:pt x="1266" y="211"/>
                    </a:lnTo>
                    <a:lnTo>
                      <a:pt x="1284" y="209"/>
                    </a:lnTo>
                    <a:lnTo>
                      <a:pt x="1299" y="205"/>
                    </a:lnTo>
                    <a:lnTo>
                      <a:pt x="1317" y="203"/>
                    </a:lnTo>
                    <a:lnTo>
                      <a:pt x="1334" y="199"/>
                    </a:lnTo>
                    <a:lnTo>
                      <a:pt x="1352" y="197"/>
                    </a:lnTo>
                    <a:lnTo>
                      <a:pt x="1367" y="194"/>
                    </a:lnTo>
                    <a:lnTo>
                      <a:pt x="1385" y="192"/>
                    </a:lnTo>
                    <a:lnTo>
                      <a:pt x="1402" y="188"/>
                    </a:lnTo>
                    <a:lnTo>
                      <a:pt x="1422" y="186"/>
                    </a:lnTo>
                    <a:lnTo>
                      <a:pt x="1439" y="184"/>
                    </a:lnTo>
                    <a:lnTo>
                      <a:pt x="1458" y="182"/>
                    </a:lnTo>
                    <a:lnTo>
                      <a:pt x="1478" y="180"/>
                    </a:lnTo>
                    <a:lnTo>
                      <a:pt x="1497" y="180"/>
                    </a:lnTo>
                    <a:lnTo>
                      <a:pt x="1515" y="178"/>
                    </a:lnTo>
                    <a:lnTo>
                      <a:pt x="1536" y="176"/>
                    </a:lnTo>
                    <a:lnTo>
                      <a:pt x="1555" y="174"/>
                    </a:lnTo>
                    <a:lnTo>
                      <a:pt x="1577" y="174"/>
                    </a:lnTo>
                    <a:lnTo>
                      <a:pt x="1596" y="174"/>
                    </a:lnTo>
                    <a:lnTo>
                      <a:pt x="1619" y="174"/>
                    </a:lnTo>
                    <a:lnTo>
                      <a:pt x="1639" y="174"/>
                    </a:lnTo>
                    <a:lnTo>
                      <a:pt x="1662" y="174"/>
                    </a:lnTo>
                    <a:lnTo>
                      <a:pt x="1683" y="172"/>
                    </a:lnTo>
                    <a:lnTo>
                      <a:pt x="1705" y="172"/>
                    </a:lnTo>
                    <a:lnTo>
                      <a:pt x="1726" y="172"/>
                    </a:lnTo>
                    <a:lnTo>
                      <a:pt x="1747" y="172"/>
                    </a:lnTo>
                    <a:lnTo>
                      <a:pt x="1769" y="172"/>
                    </a:lnTo>
                    <a:lnTo>
                      <a:pt x="1790" y="174"/>
                    </a:lnTo>
                    <a:lnTo>
                      <a:pt x="1811" y="176"/>
                    </a:lnTo>
                    <a:lnTo>
                      <a:pt x="1835" y="178"/>
                    </a:lnTo>
                    <a:lnTo>
                      <a:pt x="1854" y="178"/>
                    </a:lnTo>
                    <a:lnTo>
                      <a:pt x="1873" y="180"/>
                    </a:lnTo>
                    <a:lnTo>
                      <a:pt x="1893" y="182"/>
                    </a:lnTo>
                    <a:lnTo>
                      <a:pt x="1914" y="184"/>
                    </a:lnTo>
                    <a:lnTo>
                      <a:pt x="1934" y="186"/>
                    </a:lnTo>
                    <a:lnTo>
                      <a:pt x="1955" y="190"/>
                    </a:lnTo>
                    <a:lnTo>
                      <a:pt x="1974" y="192"/>
                    </a:lnTo>
                    <a:lnTo>
                      <a:pt x="1996" y="196"/>
                    </a:lnTo>
                    <a:lnTo>
                      <a:pt x="2013" y="196"/>
                    </a:lnTo>
                    <a:lnTo>
                      <a:pt x="2032" y="199"/>
                    </a:lnTo>
                    <a:lnTo>
                      <a:pt x="2052" y="201"/>
                    </a:lnTo>
                    <a:lnTo>
                      <a:pt x="2071" y="205"/>
                    </a:lnTo>
                    <a:lnTo>
                      <a:pt x="2089" y="207"/>
                    </a:lnTo>
                    <a:lnTo>
                      <a:pt x="2106" y="213"/>
                    </a:lnTo>
                    <a:lnTo>
                      <a:pt x="2124" y="215"/>
                    </a:lnTo>
                    <a:lnTo>
                      <a:pt x="2143" y="221"/>
                    </a:lnTo>
                    <a:lnTo>
                      <a:pt x="2158" y="225"/>
                    </a:lnTo>
                    <a:lnTo>
                      <a:pt x="2176" y="229"/>
                    </a:lnTo>
                    <a:lnTo>
                      <a:pt x="2191" y="232"/>
                    </a:lnTo>
                    <a:lnTo>
                      <a:pt x="2209" y="238"/>
                    </a:lnTo>
                    <a:lnTo>
                      <a:pt x="2224" y="242"/>
                    </a:lnTo>
                    <a:lnTo>
                      <a:pt x="2240" y="248"/>
                    </a:lnTo>
                    <a:lnTo>
                      <a:pt x="2255" y="254"/>
                    </a:lnTo>
                    <a:lnTo>
                      <a:pt x="2271" y="260"/>
                    </a:lnTo>
                    <a:lnTo>
                      <a:pt x="2285" y="263"/>
                    </a:lnTo>
                    <a:lnTo>
                      <a:pt x="2298" y="269"/>
                    </a:lnTo>
                    <a:lnTo>
                      <a:pt x="2312" y="273"/>
                    </a:lnTo>
                    <a:lnTo>
                      <a:pt x="2325" y="279"/>
                    </a:lnTo>
                    <a:lnTo>
                      <a:pt x="2337" y="285"/>
                    </a:lnTo>
                    <a:lnTo>
                      <a:pt x="2350" y="291"/>
                    </a:lnTo>
                    <a:lnTo>
                      <a:pt x="2362" y="296"/>
                    </a:lnTo>
                    <a:lnTo>
                      <a:pt x="2376" y="304"/>
                    </a:lnTo>
                    <a:lnTo>
                      <a:pt x="2385" y="310"/>
                    </a:lnTo>
                    <a:lnTo>
                      <a:pt x="2397" y="316"/>
                    </a:lnTo>
                    <a:lnTo>
                      <a:pt x="2407" y="322"/>
                    </a:lnTo>
                    <a:lnTo>
                      <a:pt x="2416" y="329"/>
                    </a:lnTo>
                    <a:lnTo>
                      <a:pt x="2424" y="335"/>
                    </a:lnTo>
                    <a:lnTo>
                      <a:pt x="2434" y="343"/>
                    </a:lnTo>
                    <a:lnTo>
                      <a:pt x="2444" y="351"/>
                    </a:lnTo>
                    <a:lnTo>
                      <a:pt x="2453" y="358"/>
                    </a:lnTo>
                    <a:lnTo>
                      <a:pt x="2467" y="370"/>
                    </a:lnTo>
                    <a:lnTo>
                      <a:pt x="2480" y="385"/>
                    </a:lnTo>
                    <a:lnTo>
                      <a:pt x="2490" y="399"/>
                    </a:lnTo>
                    <a:lnTo>
                      <a:pt x="2502" y="417"/>
                    </a:lnTo>
                    <a:lnTo>
                      <a:pt x="2506" y="432"/>
                    </a:lnTo>
                    <a:lnTo>
                      <a:pt x="2511" y="448"/>
                    </a:lnTo>
                    <a:lnTo>
                      <a:pt x="2513" y="465"/>
                    </a:lnTo>
                    <a:lnTo>
                      <a:pt x="2515" y="482"/>
                    </a:lnTo>
                    <a:lnTo>
                      <a:pt x="2511" y="496"/>
                    </a:lnTo>
                    <a:lnTo>
                      <a:pt x="2508" y="511"/>
                    </a:lnTo>
                    <a:lnTo>
                      <a:pt x="2500" y="527"/>
                    </a:lnTo>
                    <a:lnTo>
                      <a:pt x="2494" y="542"/>
                    </a:lnTo>
                    <a:lnTo>
                      <a:pt x="2484" y="556"/>
                    </a:lnTo>
                    <a:lnTo>
                      <a:pt x="2475" y="572"/>
                    </a:lnTo>
                    <a:lnTo>
                      <a:pt x="2463" y="587"/>
                    </a:lnTo>
                    <a:lnTo>
                      <a:pt x="2451" y="603"/>
                    </a:lnTo>
                    <a:lnTo>
                      <a:pt x="2436" y="616"/>
                    </a:lnTo>
                    <a:lnTo>
                      <a:pt x="2420" y="630"/>
                    </a:lnTo>
                    <a:lnTo>
                      <a:pt x="2411" y="636"/>
                    </a:lnTo>
                    <a:lnTo>
                      <a:pt x="2401" y="643"/>
                    </a:lnTo>
                    <a:lnTo>
                      <a:pt x="2391" y="651"/>
                    </a:lnTo>
                    <a:lnTo>
                      <a:pt x="2383" y="659"/>
                    </a:lnTo>
                    <a:lnTo>
                      <a:pt x="2372" y="665"/>
                    </a:lnTo>
                    <a:lnTo>
                      <a:pt x="2362" y="670"/>
                    </a:lnTo>
                    <a:lnTo>
                      <a:pt x="2352" y="678"/>
                    </a:lnTo>
                    <a:lnTo>
                      <a:pt x="2343" y="686"/>
                    </a:lnTo>
                    <a:lnTo>
                      <a:pt x="2331" y="692"/>
                    </a:lnTo>
                    <a:lnTo>
                      <a:pt x="2319" y="698"/>
                    </a:lnTo>
                    <a:lnTo>
                      <a:pt x="2308" y="705"/>
                    </a:lnTo>
                    <a:lnTo>
                      <a:pt x="2298" y="713"/>
                    </a:lnTo>
                    <a:lnTo>
                      <a:pt x="2285" y="719"/>
                    </a:lnTo>
                    <a:lnTo>
                      <a:pt x="2271" y="725"/>
                    </a:lnTo>
                    <a:lnTo>
                      <a:pt x="2257" y="730"/>
                    </a:lnTo>
                    <a:lnTo>
                      <a:pt x="2246" y="736"/>
                    </a:lnTo>
                    <a:lnTo>
                      <a:pt x="2230" y="742"/>
                    </a:lnTo>
                    <a:lnTo>
                      <a:pt x="2217" y="748"/>
                    </a:lnTo>
                    <a:lnTo>
                      <a:pt x="2203" y="754"/>
                    </a:lnTo>
                    <a:lnTo>
                      <a:pt x="2190" y="760"/>
                    </a:lnTo>
                    <a:lnTo>
                      <a:pt x="2174" y="763"/>
                    </a:lnTo>
                    <a:lnTo>
                      <a:pt x="2158" y="769"/>
                    </a:lnTo>
                    <a:lnTo>
                      <a:pt x="2143" y="773"/>
                    </a:lnTo>
                    <a:lnTo>
                      <a:pt x="2129" y="779"/>
                    </a:lnTo>
                    <a:lnTo>
                      <a:pt x="2112" y="783"/>
                    </a:lnTo>
                    <a:lnTo>
                      <a:pt x="2098" y="789"/>
                    </a:lnTo>
                    <a:lnTo>
                      <a:pt x="2081" y="794"/>
                    </a:lnTo>
                    <a:lnTo>
                      <a:pt x="2067" y="800"/>
                    </a:lnTo>
                    <a:lnTo>
                      <a:pt x="2050" y="804"/>
                    </a:lnTo>
                    <a:lnTo>
                      <a:pt x="2032" y="808"/>
                    </a:lnTo>
                    <a:lnTo>
                      <a:pt x="2015" y="812"/>
                    </a:lnTo>
                    <a:lnTo>
                      <a:pt x="1998" y="816"/>
                    </a:lnTo>
                    <a:lnTo>
                      <a:pt x="1980" y="820"/>
                    </a:lnTo>
                    <a:lnTo>
                      <a:pt x="1963" y="824"/>
                    </a:lnTo>
                    <a:lnTo>
                      <a:pt x="1945" y="827"/>
                    </a:lnTo>
                    <a:lnTo>
                      <a:pt x="1928" y="833"/>
                    </a:lnTo>
                    <a:lnTo>
                      <a:pt x="1908" y="835"/>
                    </a:lnTo>
                    <a:lnTo>
                      <a:pt x="1889" y="839"/>
                    </a:lnTo>
                    <a:lnTo>
                      <a:pt x="1870" y="843"/>
                    </a:lnTo>
                    <a:lnTo>
                      <a:pt x="1852" y="847"/>
                    </a:lnTo>
                    <a:lnTo>
                      <a:pt x="1833" y="849"/>
                    </a:lnTo>
                    <a:lnTo>
                      <a:pt x="1813" y="853"/>
                    </a:lnTo>
                    <a:lnTo>
                      <a:pt x="1794" y="856"/>
                    </a:lnTo>
                    <a:lnTo>
                      <a:pt x="1776" y="860"/>
                    </a:lnTo>
                    <a:lnTo>
                      <a:pt x="1796" y="856"/>
                    </a:lnTo>
                    <a:lnTo>
                      <a:pt x="1817" y="853"/>
                    </a:lnTo>
                    <a:lnTo>
                      <a:pt x="1837" y="849"/>
                    </a:lnTo>
                    <a:lnTo>
                      <a:pt x="1858" y="847"/>
                    </a:lnTo>
                    <a:lnTo>
                      <a:pt x="1877" y="843"/>
                    </a:lnTo>
                    <a:lnTo>
                      <a:pt x="1897" y="841"/>
                    </a:lnTo>
                    <a:lnTo>
                      <a:pt x="1916" y="837"/>
                    </a:lnTo>
                    <a:lnTo>
                      <a:pt x="1937" y="835"/>
                    </a:lnTo>
                    <a:lnTo>
                      <a:pt x="1955" y="829"/>
                    </a:lnTo>
                    <a:lnTo>
                      <a:pt x="1974" y="825"/>
                    </a:lnTo>
                    <a:lnTo>
                      <a:pt x="1994" y="822"/>
                    </a:lnTo>
                    <a:lnTo>
                      <a:pt x="2013" y="818"/>
                    </a:lnTo>
                    <a:lnTo>
                      <a:pt x="2030" y="814"/>
                    </a:lnTo>
                    <a:lnTo>
                      <a:pt x="2050" y="810"/>
                    </a:lnTo>
                    <a:lnTo>
                      <a:pt x="2069" y="806"/>
                    </a:lnTo>
                    <a:lnTo>
                      <a:pt x="2089" y="802"/>
                    </a:lnTo>
                    <a:lnTo>
                      <a:pt x="2104" y="796"/>
                    </a:lnTo>
                    <a:lnTo>
                      <a:pt x="2122" y="791"/>
                    </a:lnTo>
                    <a:lnTo>
                      <a:pt x="2139" y="785"/>
                    </a:lnTo>
                    <a:lnTo>
                      <a:pt x="2157" y="781"/>
                    </a:lnTo>
                    <a:lnTo>
                      <a:pt x="2172" y="775"/>
                    </a:lnTo>
                    <a:lnTo>
                      <a:pt x="2190" y="769"/>
                    </a:lnTo>
                    <a:lnTo>
                      <a:pt x="2205" y="763"/>
                    </a:lnTo>
                    <a:lnTo>
                      <a:pt x="2222" y="760"/>
                    </a:lnTo>
                    <a:lnTo>
                      <a:pt x="2236" y="754"/>
                    </a:lnTo>
                    <a:lnTo>
                      <a:pt x="2252" y="748"/>
                    </a:lnTo>
                    <a:lnTo>
                      <a:pt x="2267" y="742"/>
                    </a:lnTo>
                    <a:lnTo>
                      <a:pt x="2283" y="736"/>
                    </a:lnTo>
                    <a:lnTo>
                      <a:pt x="2296" y="730"/>
                    </a:lnTo>
                    <a:lnTo>
                      <a:pt x="2312" y="725"/>
                    </a:lnTo>
                    <a:lnTo>
                      <a:pt x="2325" y="719"/>
                    </a:lnTo>
                    <a:lnTo>
                      <a:pt x="2341" y="713"/>
                    </a:lnTo>
                    <a:lnTo>
                      <a:pt x="2352" y="705"/>
                    </a:lnTo>
                    <a:lnTo>
                      <a:pt x="2364" y="698"/>
                    </a:lnTo>
                    <a:lnTo>
                      <a:pt x="2376" y="690"/>
                    </a:lnTo>
                    <a:lnTo>
                      <a:pt x="2389" y="684"/>
                    </a:lnTo>
                    <a:lnTo>
                      <a:pt x="2399" y="676"/>
                    </a:lnTo>
                    <a:lnTo>
                      <a:pt x="2411" y="670"/>
                    </a:lnTo>
                    <a:lnTo>
                      <a:pt x="2422" y="663"/>
                    </a:lnTo>
                    <a:lnTo>
                      <a:pt x="2434" y="657"/>
                    </a:lnTo>
                    <a:lnTo>
                      <a:pt x="2442" y="649"/>
                    </a:lnTo>
                    <a:lnTo>
                      <a:pt x="2453" y="641"/>
                    </a:lnTo>
                    <a:lnTo>
                      <a:pt x="2461" y="634"/>
                    </a:lnTo>
                    <a:lnTo>
                      <a:pt x="2473" y="628"/>
                    </a:lnTo>
                    <a:lnTo>
                      <a:pt x="2488" y="612"/>
                    </a:lnTo>
                    <a:lnTo>
                      <a:pt x="2506" y="599"/>
                    </a:lnTo>
                    <a:lnTo>
                      <a:pt x="2517" y="581"/>
                    </a:lnTo>
                    <a:lnTo>
                      <a:pt x="2529" y="566"/>
                    </a:lnTo>
                    <a:lnTo>
                      <a:pt x="2539" y="550"/>
                    </a:lnTo>
                    <a:lnTo>
                      <a:pt x="2548" y="535"/>
                    </a:lnTo>
                    <a:lnTo>
                      <a:pt x="2554" y="519"/>
                    </a:lnTo>
                    <a:lnTo>
                      <a:pt x="2560" y="504"/>
                    </a:lnTo>
                    <a:lnTo>
                      <a:pt x="2562" y="488"/>
                    </a:lnTo>
                    <a:lnTo>
                      <a:pt x="2564" y="473"/>
                    </a:lnTo>
                    <a:lnTo>
                      <a:pt x="2560" y="453"/>
                    </a:lnTo>
                    <a:lnTo>
                      <a:pt x="2556" y="434"/>
                    </a:lnTo>
                    <a:lnTo>
                      <a:pt x="2548" y="417"/>
                    </a:lnTo>
                    <a:lnTo>
                      <a:pt x="2541" y="399"/>
                    </a:lnTo>
                    <a:lnTo>
                      <a:pt x="2527" y="382"/>
                    </a:lnTo>
                    <a:lnTo>
                      <a:pt x="2515" y="366"/>
                    </a:lnTo>
                    <a:lnTo>
                      <a:pt x="2502" y="351"/>
                    </a:lnTo>
                    <a:lnTo>
                      <a:pt x="2486" y="337"/>
                    </a:lnTo>
                    <a:lnTo>
                      <a:pt x="2477" y="327"/>
                    </a:lnTo>
                    <a:lnTo>
                      <a:pt x="2467" y="320"/>
                    </a:lnTo>
                    <a:lnTo>
                      <a:pt x="2455" y="312"/>
                    </a:lnTo>
                    <a:lnTo>
                      <a:pt x="2446" y="306"/>
                    </a:lnTo>
                    <a:lnTo>
                      <a:pt x="2434" y="298"/>
                    </a:lnTo>
                    <a:lnTo>
                      <a:pt x="2422" y="292"/>
                    </a:lnTo>
                    <a:lnTo>
                      <a:pt x="2411" y="287"/>
                    </a:lnTo>
                    <a:lnTo>
                      <a:pt x="2401" y="281"/>
                    </a:lnTo>
                    <a:lnTo>
                      <a:pt x="2387" y="273"/>
                    </a:lnTo>
                    <a:lnTo>
                      <a:pt x="2376" y="267"/>
                    </a:lnTo>
                    <a:lnTo>
                      <a:pt x="2362" y="261"/>
                    </a:lnTo>
                    <a:lnTo>
                      <a:pt x="2349" y="256"/>
                    </a:lnTo>
                    <a:lnTo>
                      <a:pt x="2333" y="250"/>
                    </a:lnTo>
                    <a:lnTo>
                      <a:pt x="2319" y="244"/>
                    </a:lnTo>
                    <a:lnTo>
                      <a:pt x="2306" y="238"/>
                    </a:lnTo>
                    <a:lnTo>
                      <a:pt x="2292" y="234"/>
                    </a:lnTo>
                    <a:lnTo>
                      <a:pt x="2275" y="229"/>
                    </a:lnTo>
                    <a:lnTo>
                      <a:pt x="2259" y="223"/>
                    </a:lnTo>
                    <a:lnTo>
                      <a:pt x="2242" y="217"/>
                    </a:lnTo>
                    <a:lnTo>
                      <a:pt x="2226" y="211"/>
                    </a:lnTo>
                    <a:lnTo>
                      <a:pt x="2209" y="205"/>
                    </a:lnTo>
                    <a:lnTo>
                      <a:pt x="2191" y="201"/>
                    </a:lnTo>
                    <a:lnTo>
                      <a:pt x="2174" y="197"/>
                    </a:lnTo>
                    <a:lnTo>
                      <a:pt x="2157" y="194"/>
                    </a:lnTo>
                    <a:lnTo>
                      <a:pt x="2137" y="188"/>
                    </a:lnTo>
                    <a:lnTo>
                      <a:pt x="2118" y="184"/>
                    </a:lnTo>
                    <a:lnTo>
                      <a:pt x="2098" y="180"/>
                    </a:lnTo>
                    <a:lnTo>
                      <a:pt x="2081" y="176"/>
                    </a:lnTo>
                    <a:lnTo>
                      <a:pt x="2062" y="172"/>
                    </a:lnTo>
                    <a:lnTo>
                      <a:pt x="2042" y="170"/>
                    </a:lnTo>
                    <a:lnTo>
                      <a:pt x="2023" y="166"/>
                    </a:lnTo>
                    <a:lnTo>
                      <a:pt x="2005" y="165"/>
                    </a:lnTo>
                    <a:lnTo>
                      <a:pt x="1984" y="161"/>
                    </a:lnTo>
                    <a:lnTo>
                      <a:pt x="1963" y="159"/>
                    </a:lnTo>
                    <a:lnTo>
                      <a:pt x="1941" y="155"/>
                    </a:lnTo>
                    <a:lnTo>
                      <a:pt x="1920" y="153"/>
                    </a:lnTo>
                    <a:lnTo>
                      <a:pt x="1899" y="149"/>
                    </a:lnTo>
                    <a:lnTo>
                      <a:pt x="1877" y="147"/>
                    </a:lnTo>
                    <a:lnTo>
                      <a:pt x="1856" y="143"/>
                    </a:lnTo>
                    <a:lnTo>
                      <a:pt x="1835" y="143"/>
                    </a:lnTo>
                    <a:lnTo>
                      <a:pt x="1811" y="139"/>
                    </a:lnTo>
                    <a:lnTo>
                      <a:pt x="1790" y="137"/>
                    </a:lnTo>
                    <a:lnTo>
                      <a:pt x="1767" y="135"/>
                    </a:lnTo>
                    <a:lnTo>
                      <a:pt x="1745" y="135"/>
                    </a:lnTo>
                    <a:lnTo>
                      <a:pt x="1722" y="134"/>
                    </a:lnTo>
                    <a:lnTo>
                      <a:pt x="1699" y="132"/>
                    </a:lnTo>
                    <a:lnTo>
                      <a:pt x="1676" y="132"/>
                    </a:lnTo>
                    <a:lnTo>
                      <a:pt x="1654" y="132"/>
                    </a:lnTo>
                    <a:lnTo>
                      <a:pt x="1427" y="134"/>
                    </a:lnTo>
                    <a:lnTo>
                      <a:pt x="1406" y="134"/>
                    </a:lnTo>
                    <a:lnTo>
                      <a:pt x="1387" y="134"/>
                    </a:lnTo>
                    <a:lnTo>
                      <a:pt x="1367" y="135"/>
                    </a:lnTo>
                    <a:lnTo>
                      <a:pt x="1350" y="137"/>
                    </a:lnTo>
                    <a:lnTo>
                      <a:pt x="1330" y="137"/>
                    </a:lnTo>
                    <a:lnTo>
                      <a:pt x="1313" y="139"/>
                    </a:lnTo>
                    <a:lnTo>
                      <a:pt x="1295" y="141"/>
                    </a:lnTo>
                    <a:lnTo>
                      <a:pt x="1278" y="145"/>
                    </a:lnTo>
                    <a:lnTo>
                      <a:pt x="1259" y="145"/>
                    </a:lnTo>
                    <a:lnTo>
                      <a:pt x="1241" y="147"/>
                    </a:lnTo>
                    <a:lnTo>
                      <a:pt x="1224" y="149"/>
                    </a:lnTo>
                    <a:lnTo>
                      <a:pt x="1206" y="153"/>
                    </a:lnTo>
                    <a:lnTo>
                      <a:pt x="1189" y="155"/>
                    </a:lnTo>
                    <a:lnTo>
                      <a:pt x="1171" y="159"/>
                    </a:lnTo>
                    <a:lnTo>
                      <a:pt x="1156" y="161"/>
                    </a:lnTo>
                    <a:lnTo>
                      <a:pt x="1140" y="165"/>
                    </a:lnTo>
                    <a:lnTo>
                      <a:pt x="1123" y="166"/>
                    </a:lnTo>
                    <a:lnTo>
                      <a:pt x="1105" y="170"/>
                    </a:lnTo>
                    <a:lnTo>
                      <a:pt x="1090" y="172"/>
                    </a:lnTo>
                    <a:lnTo>
                      <a:pt x="1074" y="176"/>
                    </a:lnTo>
                    <a:lnTo>
                      <a:pt x="1059" y="178"/>
                    </a:lnTo>
                    <a:lnTo>
                      <a:pt x="1045" y="182"/>
                    </a:lnTo>
                    <a:lnTo>
                      <a:pt x="1030" y="186"/>
                    </a:lnTo>
                    <a:lnTo>
                      <a:pt x="1016" y="192"/>
                    </a:lnTo>
                    <a:lnTo>
                      <a:pt x="1001" y="194"/>
                    </a:lnTo>
                    <a:lnTo>
                      <a:pt x="987" y="197"/>
                    </a:lnTo>
                    <a:lnTo>
                      <a:pt x="972" y="201"/>
                    </a:lnTo>
                    <a:lnTo>
                      <a:pt x="960" y="207"/>
                    </a:lnTo>
                    <a:lnTo>
                      <a:pt x="946" y="211"/>
                    </a:lnTo>
                    <a:lnTo>
                      <a:pt x="933" y="215"/>
                    </a:lnTo>
                    <a:lnTo>
                      <a:pt x="921" y="219"/>
                    </a:lnTo>
                    <a:lnTo>
                      <a:pt x="910" y="225"/>
                    </a:lnTo>
                    <a:lnTo>
                      <a:pt x="896" y="229"/>
                    </a:lnTo>
                    <a:lnTo>
                      <a:pt x="884" y="232"/>
                    </a:lnTo>
                    <a:lnTo>
                      <a:pt x="873" y="236"/>
                    </a:lnTo>
                    <a:lnTo>
                      <a:pt x="861" y="242"/>
                    </a:lnTo>
                    <a:lnTo>
                      <a:pt x="849" y="246"/>
                    </a:lnTo>
                    <a:lnTo>
                      <a:pt x="838" y="250"/>
                    </a:lnTo>
                    <a:lnTo>
                      <a:pt x="828" y="256"/>
                    </a:lnTo>
                    <a:lnTo>
                      <a:pt x="820" y="261"/>
                    </a:lnTo>
                    <a:lnTo>
                      <a:pt x="801" y="271"/>
                    </a:lnTo>
                    <a:lnTo>
                      <a:pt x="783" y="281"/>
                    </a:lnTo>
                    <a:lnTo>
                      <a:pt x="766" y="292"/>
                    </a:lnTo>
                    <a:lnTo>
                      <a:pt x="754" y="304"/>
                    </a:lnTo>
                    <a:lnTo>
                      <a:pt x="739" y="316"/>
                    </a:lnTo>
                    <a:lnTo>
                      <a:pt x="729" y="327"/>
                    </a:lnTo>
                    <a:lnTo>
                      <a:pt x="718" y="339"/>
                    </a:lnTo>
                    <a:lnTo>
                      <a:pt x="712" y="351"/>
                    </a:lnTo>
                    <a:lnTo>
                      <a:pt x="704" y="362"/>
                    </a:lnTo>
                    <a:lnTo>
                      <a:pt x="700" y="376"/>
                    </a:lnTo>
                    <a:lnTo>
                      <a:pt x="698" y="389"/>
                    </a:lnTo>
                    <a:lnTo>
                      <a:pt x="700" y="403"/>
                    </a:lnTo>
                    <a:lnTo>
                      <a:pt x="700" y="415"/>
                    </a:lnTo>
                    <a:lnTo>
                      <a:pt x="702" y="426"/>
                    </a:lnTo>
                    <a:lnTo>
                      <a:pt x="706" y="438"/>
                    </a:lnTo>
                    <a:lnTo>
                      <a:pt x="714" y="449"/>
                    </a:lnTo>
                    <a:lnTo>
                      <a:pt x="721" y="461"/>
                    </a:lnTo>
                    <a:lnTo>
                      <a:pt x="733" y="473"/>
                    </a:lnTo>
                    <a:lnTo>
                      <a:pt x="743" y="484"/>
                    </a:lnTo>
                    <a:lnTo>
                      <a:pt x="758" y="496"/>
                    </a:lnTo>
                    <a:lnTo>
                      <a:pt x="770" y="506"/>
                    </a:lnTo>
                    <a:lnTo>
                      <a:pt x="787" y="515"/>
                    </a:lnTo>
                    <a:lnTo>
                      <a:pt x="795" y="519"/>
                    </a:lnTo>
                    <a:lnTo>
                      <a:pt x="805" y="525"/>
                    </a:lnTo>
                    <a:lnTo>
                      <a:pt x="814" y="531"/>
                    </a:lnTo>
                    <a:lnTo>
                      <a:pt x="826" y="537"/>
                    </a:lnTo>
                    <a:lnTo>
                      <a:pt x="834" y="541"/>
                    </a:lnTo>
                    <a:lnTo>
                      <a:pt x="844" y="544"/>
                    </a:lnTo>
                    <a:lnTo>
                      <a:pt x="855" y="548"/>
                    </a:lnTo>
                    <a:lnTo>
                      <a:pt x="867" y="554"/>
                    </a:lnTo>
                    <a:lnTo>
                      <a:pt x="878" y="558"/>
                    </a:lnTo>
                    <a:lnTo>
                      <a:pt x="890" y="562"/>
                    </a:lnTo>
                    <a:lnTo>
                      <a:pt x="904" y="566"/>
                    </a:lnTo>
                    <a:lnTo>
                      <a:pt x="917" y="572"/>
                    </a:lnTo>
                    <a:lnTo>
                      <a:pt x="929" y="573"/>
                    </a:lnTo>
                    <a:lnTo>
                      <a:pt x="941" y="577"/>
                    </a:lnTo>
                    <a:lnTo>
                      <a:pt x="954" y="579"/>
                    </a:lnTo>
                    <a:lnTo>
                      <a:pt x="968" y="585"/>
                    </a:lnTo>
                    <a:lnTo>
                      <a:pt x="979" y="587"/>
                    </a:lnTo>
                    <a:lnTo>
                      <a:pt x="995" y="591"/>
                    </a:lnTo>
                    <a:lnTo>
                      <a:pt x="1008" y="593"/>
                    </a:lnTo>
                    <a:lnTo>
                      <a:pt x="1024" y="599"/>
                    </a:lnTo>
                    <a:lnTo>
                      <a:pt x="1038" y="601"/>
                    </a:lnTo>
                    <a:lnTo>
                      <a:pt x="1053" y="603"/>
                    </a:lnTo>
                    <a:lnTo>
                      <a:pt x="1067" y="604"/>
                    </a:lnTo>
                    <a:lnTo>
                      <a:pt x="1084" y="608"/>
                    </a:lnTo>
                    <a:lnTo>
                      <a:pt x="1100" y="610"/>
                    </a:lnTo>
                    <a:lnTo>
                      <a:pt x="1115" y="614"/>
                    </a:lnTo>
                    <a:lnTo>
                      <a:pt x="1133" y="616"/>
                    </a:lnTo>
                    <a:lnTo>
                      <a:pt x="1150" y="620"/>
                    </a:lnTo>
                    <a:lnTo>
                      <a:pt x="1166" y="620"/>
                    </a:lnTo>
                    <a:lnTo>
                      <a:pt x="1181" y="622"/>
                    </a:lnTo>
                    <a:lnTo>
                      <a:pt x="1198" y="624"/>
                    </a:lnTo>
                    <a:lnTo>
                      <a:pt x="1216" y="626"/>
                    </a:lnTo>
                    <a:lnTo>
                      <a:pt x="1233" y="626"/>
                    </a:lnTo>
                    <a:lnTo>
                      <a:pt x="1251" y="628"/>
                    </a:lnTo>
                    <a:lnTo>
                      <a:pt x="1268" y="630"/>
                    </a:lnTo>
                    <a:lnTo>
                      <a:pt x="1286" y="632"/>
                    </a:lnTo>
                    <a:lnTo>
                      <a:pt x="1303" y="632"/>
                    </a:lnTo>
                    <a:lnTo>
                      <a:pt x="1321" y="634"/>
                    </a:lnTo>
                    <a:lnTo>
                      <a:pt x="1340" y="634"/>
                    </a:lnTo>
                    <a:lnTo>
                      <a:pt x="1359" y="636"/>
                    </a:lnTo>
                    <a:lnTo>
                      <a:pt x="1377" y="636"/>
                    </a:lnTo>
                    <a:lnTo>
                      <a:pt x="1396" y="637"/>
                    </a:lnTo>
                    <a:lnTo>
                      <a:pt x="1416" y="637"/>
                    </a:lnTo>
                    <a:lnTo>
                      <a:pt x="1435" y="639"/>
                    </a:lnTo>
                    <a:lnTo>
                      <a:pt x="1449" y="637"/>
                    </a:lnTo>
                    <a:lnTo>
                      <a:pt x="1464" y="637"/>
                    </a:lnTo>
                    <a:lnTo>
                      <a:pt x="1478" y="637"/>
                    </a:lnTo>
                    <a:lnTo>
                      <a:pt x="1493" y="637"/>
                    </a:lnTo>
                    <a:lnTo>
                      <a:pt x="1507" y="636"/>
                    </a:lnTo>
                    <a:lnTo>
                      <a:pt x="1522" y="636"/>
                    </a:lnTo>
                    <a:lnTo>
                      <a:pt x="1536" y="634"/>
                    </a:lnTo>
                    <a:lnTo>
                      <a:pt x="1551" y="634"/>
                    </a:lnTo>
                    <a:lnTo>
                      <a:pt x="1565" y="632"/>
                    </a:lnTo>
                    <a:lnTo>
                      <a:pt x="1579" y="630"/>
                    </a:lnTo>
                    <a:lnTo>
                      <a:pt x="1592" y="628"/>
                    </a:lnTo>
                    <a:lnTo>
                      <a:pt x="1608" y="628"/>
                    </a:lnTo>
                    <a:lnTo>
                      <a:pt x="1621" y="626"/>
                    </a:lnTo>
                    <a:lnTo>
                      <a:pt x="1635" y="626"/>
                    </a:lnTo>
                    <a:lnTo>
                      <a:pt x="1648" y="624"/>
                    </a:lnTo>
                    <a:lnTo>
                      <a:pt x="1664" y="624"/>
                    </a:lnTo>
                    <a:lnTo>
                      <a:pt x="1676" y="620"/>
                    </a:lnTo>
                    <a:lnTo>
                      <a:pt x="1689" y="620"/>
                    </a:lnTo>
                    <a:lnTo>
                      <a:pt x="1703" y="616"/>
                    </a:lnTo>
                    <a:lnTo>
                      <a:pt x="1716" y="616"/>
                    </a:lnTo>
                    <a:lnTo>
                      <a:pt x="1728" y="612"/>
                    </a:lnTo>
                    <a:lnTo>
                      <a:pt x="1742" y="612"/>
                    </a:lnTo>
                    <a:lnTo>
                      <a:pt x="1755" y="608"/>
                    </a:lnTo>
                    <a:lnTo>
                      <a:pt x="1769" y="608"/>
                    </a:lnTo>
                    <a:lnTo>
                      <a:pt x="1780" y="604"/>
                    </a:lnTo>
                    <a:lnTo>
                      <a:pt x="1792" y="603"/>
                    </a:lnTo>
                    <a:lnTo>
                      <a:pt x="1804" y="599"/>
                    </a:lnTo>
                    <a:lnTo>
                      <a:pt x="1817" y="597"/>
                    </a:lnTo>
                    <a:lnTo>
                      <a:pt x="1829" y="593"/>
                    </a:lnTo>
                    <a:lnTo>
                      <a:pt x="1840" y="591"/>
                    </a:lnTo>
                    <a:lnTo>
                      <a:pt x="1852" y="589"/>
                    </a:lnTo>
                    <a:lnTo>
                      <a:pt x="1866" y="587"/>
                    </a:lnTo>
                    <a:lnTo>
                      <a:pt x="1875" y="581"/>
                    </a:lnTo>
                    <a:lnTo>
                      <a:pt x="1887" y="579"/>
                    </a:lnTo>
                    <a:lnTo>
                      <a:pt x="1897" y="573"/>
                    </a:lnTo>
                    <a:lnTo>
                      <a:pt x="1908" y="572"/>
                    </a:lnTo>
                    <a:lnTo>
                      <a:pt x="1928" y="564"/>
                    </a:lnTo>
                    <a:lnTo>
                      <a:pt x="1949" y="558"/>
                    </a:lnTo>
                    <a:lnTo>
                      <a:pt x="1966" y="550"/>
                    </a:lnTo>
                    <a:lnTo>
                      <a:pt x="1984" y="542"/>
                    </a:lnTo>
                    <a:lnTo>
                      <a:pt x="2001" y="535"/>
                    </a:lnTo>
                    <a:lnTo>
                      <a:pt x="2019" y="529"/>
                    </a:lnTo>
                    <a:lnTo>
                      <a:pt x="2032" y="519"/>
                    </a:lnTo>
                    <a:lnTo>
                      <a:pt x="2048" y="511"/>
                    </a:lnTo>
                    <a:lnTo>
                      <a:pt x="2062" y="502"/>
                    </a:lnTo>
                    <a:lnTo>
                      <a:pt x="2075" y="494"/>
                    </a:lnTo>
                    <a:lnTo>
                      <a:pt x="2085" y="484"/>
                    </a:lnTo>
                    <a:lnTo>
                      <a:pt x="2096" y="475"/>
                    </a:lnTo>
                    <a:lnTo>
                      <a:pt x="2104" y="465"/>
                    </a:lnTo>
                    <a:lnTo>
                      <a:pt x="2114" y="457"/>
                    </a:lnTo>
                    <a:lnTo>
                      <a:pt x="2120" y="461"/>
                    </a:lnTo>
                    <a:lnTo>
                      <a:pt x="2137" y="473"/>
                    </a:lnTo>
                    <a:lnTo>
                      <a:pt x="2145" y="479"/>
                    </a:lnTo>
                    <a:lnTo>
                      <a:pt x="2153" y="488"/>
                    </a:lnTo>
                    <a:lnTo>
                      <a:pt x="2158" y="498"/>
                    </a:lnTo>
                    <a:lnTo>
                      <a:pt x="2162" y="510"/>
                    </a:lnTo>
                    <a:lnTo>
                      <a:pt x="2157" y="523"/>
                    </a:lnTo>
                    <a:lnTo>
                      <a:pt x="2151" y="539"/>
                    </a:lnTo>
                    <a:lnTo>
                      <a:pt x="2137" y="552"/>
                    </a:lnTo>
                    <a:lnTo>
                      <a:pt x="2124" y="568"/>
                    </a:lnTo>
                    <a:lnTo>
                      <a:pt x="2112" y="573"/>
                    </a:lnTo>
                    <a:lnTo>
                      <a:pt x="2100" y="581"/>
                    </a:lnTo>
                    <a:lnTo>
                      <a:pt x="2089" y="587"/>
                    </a:lnTo>
                    <a:lnTo>
                      <a:pt x="2077" y="595"/>
                    </a:lnTo>
                    <a:lnTo>
                      <a:pt x="2063" y="601"/>
                    </a:lnTo>
                    <a:lnTo>
                      <a:pt x="2050" y="608"/>
                    </a:lnTo>
                    <a:lnTo>
                      <a:pt x="2034" y="616"/>
                    </a:lnTo>
                    <a:lnTo>
                      <a:pt x="2021" y="624"/>
                    </a:lnTo>
                    <a:lnTo>
                      <a:pt x="2003" y="630"/>
                    </a:lnTo>
                    <a:lnTo>
                      <a:pt x="1986" y="636"/>
                    </a:lnTo>
                    <a:lnTo>
                      <a:pt x="1966" y="641"/>
                    </a:lnTo>
                    <a:lnTo>
                      <a:pt x="1949" y="649"/>
                    </a:lnTo>
                    <a:lnTo>
                      <a:pt x="1928" y="655"/>
                    </a:lnTo>
                    <a:lnTo>
                      <a:pt x="1908" y="661"/>
                    </a:lnTo>
                    <a:lnTo>
                      <a:pt x="1889" y="667"/>
                    </a:lnTo>
                    <a:lnTo>
                      <a:pt x="1870" y="672"/>
                    </a:lnTo>
                    <a:lnTo>
                      <a:pt x="1858" y="674"/>
                    </a:lnTo>
                    <a:lnTo>
                      <a:pt x="1846" y="676"/>
                    </a:lnTo>
                    <a:lnTo>
                      <a:pt x="1835" y="678"/>
                    </a:lnTo>
                    <a:lnTo>
                      <a:pt x="1823" y="682"/>
                    </a:lnTo>
                    <a:lnTo>
                      <a:pt x="1811" y="684"/>
                    </a:lnTo>
                    <a:lnTo>
                      <a:pt x="1800" y="686"/>
                    </a:lnTo>
                    <a:lnTo>
                      <a:pt x="1788" y="688"/>
                    </a:lnTo>
                    <a:lnTo>
                      <a:pt x="1778" y="692"/>
                    </a:lnTo>
                    <a:lnTo>
                      <a:pt x="1765" y="694"/>
                    </a:lnTo>
                    <a:lnTo>
                      <a:pt x="1753" y="696"/>
                    </a:lnTo>
                    <a:lnTo>
                      <a:pt x="1742" y="698"/>
                    </a:lnTo>
                    <a:lnTo>
                      <a:pt x="1730" y="701"/>
                    </a:lnTo>
                    <a:lnTo>
                      <a:pt x="1718" y="703"/>
                    </a:lnTo>
                    <a:lnTo>
                      <a:pt x="1707" y="705"/>
                    </a:lnTo>
                    <a:lnTo>
                      <a:pt x="1695" y="707"/>
                    </a:lnTo>
                    <a:lnTo>
                      <a:pt x="1683" y="711"/>
                    </a:lnTo>
                    <a:lnTo>
                      <a:pt x="1668" y="711"/>
                    </a:lnTo>
                    <a:lnTo>
                      <a:pt x="1654" y="713"/>
                    </a:lnTo>
                    <a:lnTo>
                      <a:pt x="1641" y="715"/>
                    </a:lnTo>
                    <a:lnTo>
                      <a:pt x="1627" y="717"/>
                    </a:lnTo>
                    <a:lnTo>
                      <a:pt x="1614" y="719"/>
                    </a:lnTo>
                    <a:lnTo>
                      <a:pt x="1600" y="721"/>
                    </a:lnTo>
                    <a:lnTo>
                      <a:pt x="1586" y="723"/>
                    </a:lnTo>
                    <a:lnTo>
                      <a:pt x="1575" y="725"/>
                    </a:lnTo>
                    <a:lnTo>
                      <a:pt x="1561" y="725"/>
                    </a:lnTo>
                    <a:lnTo>
                      <a:pt x="1548" y="725"/>
                    </a:lnTo>
                    <a:lnTo>
                      <a:pt x="1536" y="727"/>
                    </a:lnTo>
                    <a:lnTo>
                      <a:pt x="1524" y="729"/>
                    </a:lnTo>
                    <a:lnTo>
                      <a:pt x="1513" y="729"/>
                    </a:lnTo>
                    <a:lnTo>
                      <a:pt x="1501" y="729"/>
                    </a:lnTo>
                    <a:lnTo>
                      <a:pt x="1491" y="730"/>
                    </a:lnTo>
                    <a:lnTo>
                      <a:pt x="1482" y="732"/>
                    </a:lnTo>
                    <a:lnTo>
                      <a:pt x="1460" y="732"/>
                    </a:lnTo>
                    <a:lnTo>
                      <a:pt x="1443" y="734"/>
                    </a:lnTo>
                    <a:lnTo>
                      <a:pt x="1427" y="734"/>
                    </a:lnTo>
                    <a:lnTo>
                      <a:pt x="1416" y="736"/>
                    </a:lnTo>
                    <a:lnTo>
                      <a:pt x="1404" y="736"/>
                    </a:lnTo>
                    <a:lnTo>
                      <a:pt x="1398" y="736"/>
                    </a:lnTo>
                    <a:lnTo>
                      <a:pt x="1392" y="736"/>
                    </a:lnTo>
                    <a:lnTo>
                      <a:pt x="1392" y="738"/>
                    </a:lnTo>
                    <a:lnTo>
                      <a:pt x="1358" y="738"/>
                    </a:lnTo>
                    <a:lnTo>
                      <a:pt x="1326" y="738"/>
                    </a:lnTo>
                    <a:lnTo>
                      <a:pt x="1294" y="738"/>
                    </a:lnTo>
                    <a:lnTo>
                      <a:pt x="1262" y="738"/>
                    </a:lnTo>
                    <a:lnTo>
                      <a:pt x="1231" y="736"/>
                    </a:lnTo>
                    <a:lnTo>
                      <a:pt x="1200" y="736"/>
                    </a:lnTo>
                    <a:lnTo>
                      <a:pt x="1169" y="734"/>
                    </a:lnTo>
                    <a:lnTo>
                      <a:pt x="1140" y="734"/>
                    </a:lnTo>
                    <a:lnTo>
                      <a:pt x="1109" y="730"/>
                    </a:lnTo>
                    <a:lnTo>
                      <a:pt x="1078" y="730"/>
                    </a:lnTo>
                    <a:lnTo>
                      <a:pt x="1049" y="727"/>
                    </a:lnTo>
                    <a:lnTo>
                      <a:pt x="1020" y="727"/>
                    </a:lnTo>
                    <a:lnTo>
                      <a:pt x="991" y="723"/>
                    </a:lnTo>
                    <a:lnTo>
                      <a:pt x="962" y="721"/>
                    </a:lnTo>
                    <a:lnTo>
                      <a:pt x="933" y="719"/>
                    </a:lnTo>
                    <a:lnTo>
                      <a:pt x="906" y="717"/>
                    </a:lnTo>
                    <a:lnTo>
                      <a:pt x="877" y="713"/>
                    </a:lnTo>
                    <a:lnTo>
                      <a:pt x="847" y="709"/>
                    </a:lnTo>
                    <a:lnTo>
                      <a:pt x="820" y="705"/>
                    </a:lnTo>
                    <a:lnTo>
                      <a:pt x="795" y="701"/>
                    </a:lnTo>
                    <a:lnTo>
                      <a:pt x="768" y="698"/>
                    </a:lnTo>
                    <a:lnTo>
                      <a:pt x="743" y="694"/>
                    </a:lnTo>
                    <a:lnTo>
                      <a:pt x="716" y="690"/>
                    </a:lnTo>
                    <a:lnTo>
                      <a:pt x="692" y="686"/>
                    </a:lnTo>
                    <a:lnTo>
                      <a:pt x="667" y="680"/>
                    </a:lnTo>
                    <a:lnTo>
                      <a:pt x="642" y="674"/>
                    </a:lnTo>
                    <a:lnTo>
                      <a:pt x="619" y="668"/>
                    </a:lnTo>
                    <a:lnTo>
                      <a:pt x="595" y="665"/>
                    </a:lnTo>
                    <a:lnTo>
                      <a:pt x="572" y="659"/>
                    </a:lnTo>
                    <a:lnTo>
                      <a:pt x="549" y="653"/>
                    </a:lnTo>
                    <a:lnTo>
                      <a:pt x="527" y="647"/>
                    </a:lnTo>
                    <a:lnTo>
                      <a:pt x="508" y="643"/>
                    </a:lnTo>
                    <a:lnTo>
                      <a:pt x="485" y="636"/>
                    </a:lnTo>
                    <a:lnTo>
                      <a:pt x="465" y="630"/>
                    </a:lnTo>
                    <a:lnTo>
                      <a:pt x="444" y="622"/>
                    </a:lnTo>
                    <a:lnTo>
                      <a:pt x="425" y="616"/>
                    </a:lnTo>
                    <a:lnTo>
                      <a:pt x="405" y="608"/>
                    </a:lnTo>
                    <a:lnTo>
                      <a:pt x="388" y="603"/>
                    </a:lnTo>
                    <a:lnTo>
                      <a:pt x="370" y="595"/>
                    </a:lnTo>
                    <a:lnTo>
                      <a:pt x="353" y="589"/>
                    </a:lnTo>
                    <a:lnTo>
                      <a:pt x="335" y="581"/>
                    </a:lnTo>
                    <a:lnTo>
                      <a:pt x="318" y="573"/>
                    </a:lnTo>
                    <a:lnTo>
                      <a:pt x="302" y="566"/>
                    </a:lnTo>
                    <a:lnTo>
                      <a:pt x="289" y="558"/>
                    </a:lnTo>
                    <a:lnTo>
                      <a:pt x="275" y="550"/>
                    </a:lnTo>
                    <a:lnTo>
                      <a:pt x="262" y="542"/>
                    </a:lnTo>
                    <a:lnTo>
                      <a:pt x="250" y="535"/>
                    </a:lnTo>
                    <a:lnTo>
                      <a:pt x="238" y="529"/>
                    </a:lnTo>
                    <a:lnTo>
                      <a:pt x="225" y="519"/>
                    </a:lnTo>
                    <a:lnTo>
                      <a:pt x="213" y="511"/>
                    </a:lnTo>
                    <a:lnTo>
                      <a:pt x="204" y="502"/>
                    </a:lnTo>
                    <a:lnTo>
                      <a:pt x="194" y="494"/>
                    </a:lnTo>
                    <a:lnTo>
                      <a:pt x="184" y="484"/>
                    </a:lnTo>
                    <a:lnTo>
                      <a:pt x="176" y="477"/>
                    </a:lnTo>
                    <a:lnTo>
                      <a:pt x="169" y="467"/>
                    </a:lnTo>
                    <a:lnTo>
                      <a:pt x="163" y="459"/>
                    </a:lnTo>
                    <a:lnTo>
                      <a:pt x="149" y="440"/>
                    </a:lnTo>
                    <a:lnTo>
                      <a:pt x="143" y="422"/>
                    </a:lnTo>
                    <a:lnTo>
                      <a:pt x="138" y="405"/>
                    </a:lnTo>
                    <a:lnTo>
                      <a:pt x="138" y="387"/>
                    </a:lnTo>
                    <a:lnTo>
                      <a:pt x="136" y="368"/>
                    </a:lnTo>
                    <a:lnTo>
                      <a:pt x="142" y="351"/>
                    </a:lnTo>
                    <a:lnTo>
                      <a:pt x="147" y="333"/>
                    </a:lnTo>
                    <a:lnTo>
                      <a:pt x="159" y="316"/>
                    </a:lnTo>
                    <a:lnTo>
                      <a:pt x="165" y="306"/>
                    </a:lnTo>
                    <a:lnTo>
                      <a:pt x="171" y="298"/>
                    </a:lnTo>
                    <a:lnTo>
                      <a:pt x="178" y="289"/>
                    </a:lnTo>
                    <a:lnTo>
                      <a:pt x="188" y="281"/>
                    </a:lnTo>
                    <a:lnTo>
                      <a:pt x="196" y="271"/>
                    </a:lnTo>
                    <a:lnTo>
                      <a:pt x="206" y="265"/>
                    </a:lnTo>
                    <a:lnTo>
                      <a:pt x="217" y="256"/>
                    </a:lnTo>
                    <a:lnTo>
                      <a:pt x="229" y="250"/>
                    </a:lnTo>
                    <a:lnTo>
                      <a:pt x="238" y="240"/>
                    </a:lnTo>
                    <a:lnTo>
                      <a:pt x="250" y="232"/>
                    </a:lnTo>
                    <a:lnTo>
                      <a:pt x="264" y="223"/>
                    </a:lnTo>
                    <a:lnTo>
                      <a:pt x="277" y="215"/>
                    </a:lnTo>
                    <a:lnTo>
                      <a:pt x="291" y="207"/>
                    </a:lnTo>
                    <a:lnTo>
                      <a:pt x="306" y="199"/>
                    </a:lnTo>
                    <a:lnTo>
                      <a:pt x="322" y="192"/>
                    </a:lnTo>
                    <a:lnTo>
                      <a:pt x="339" y="186"/>
                    </a:lnTo>
                    <a:lnTo>
                      <a:pt x="355" y="178"/>
                    </a:lnTo>
                    <a:lnTo>
                      <a:pt x="372" y="170"/>
                    </a:lnTo>
                    <a:lnTo>
                      <a:pt x="390" y="163"/>
                    </a:lnTo>
                    <a:lnTo>
                      <a:pt x="407" y="157"/>
                    </a:lnTo>
                    <a:lnTo>
                      <a:pt x="425" y="149"/>
                    </a:lnTo>
                    <a:lnTo>
                      <a:pt x="446" y="143"/>
                    </a:lnTo>
                    <a:lnTo>
                      <a:pt x="465" y="137"/>
                    </a:lnTo>
                    <a:lnTo>
                      <a:pt x="487" y="132"/>
                    </a:lnTo>
                    <a:lnTo>
                      <a:pt x="504" y="124"/>
                    </a:lnTo>
                    <a:lnTo>
                      <a:pt x="526" y="118"/>
                    </a:lnTo>
                    <a:lnTo>
                      <a:pt x="545" y="110"/>
                    </a:lnTo>
                    <a:lnTo>
                      <a:pt x="568" y="104"/>
                    </a:lnTo>
                    <a:lnTo>
                      <a:pt x="590" y="99"/>
                    </a:lnTo>
                    <a:lnTo>
                      <a:pt x="613" y="93"/>
                    </a:lnTo>
                    <a:lnTo>
                      <a:pt x="636" y="87"/>
                    </a:lnTo>
                    <a:lnTo>
                      <a:pt x="661" y="81"/>
                    </a:lnTo>
                    <a:lnTo>
                      <a:pt x="685" y="75"/>
                    </a:lnTo>
                    <a:lnTo>
                      <a:pt x="708" y="70"/>
                    </a:lnTo>
                    <a:lnTo>
                      <a:pt x="731" y="64"/>
                    </a:lnTo>
                    <a:lnTo>
                      <a:pt x="758" y="60"/>
                    </a:lnTo>
                    <a:lnTo>
                      <a:pt x="782" y="54"/>
                    </a:lnTo>
                    <a:lnTo>
                      <a:pt x="809" y="50"/>
                    </a:lnTo>
                    <a:lnTo>
                      <a:pt x="834" y="46"/>
                    </a:lnTo>
                    <a:lnTo>
                      <a:pt x="863" y="44"/>
                    </a:lnTo>
                    <a:lnTo>
                      <a:pt x="888" y="39"/>
                    </a:lnTo>
                    <a:lnTo>
                      <a:pt x="915" y="35"/>
                    </a:lnTo>
                    <a:lnTo>
                      <a:pt x="941" y="31"/>
                    </a:lnTo>
                    <a:lnTo>
                      <a:pt x="970" y="27"/>
                    </a:lnTo>
                    <a:lnTo>
                      <a:pt x="997" y="23"/>
                    </a:lnTo>
                    <a:lnTo>
                      <a:pt x="1024" y="21"/>
                    </a:lnTo>
                    <a:lnTo>
                      <a:pt x="1053" y="17"/>
                    </a:lnTo>
                    <a:lnTo>
                      <a:pt x="1082" y="15"/>
                    </a:lnTo>
                    <a:lnTo>
                      <a:pt x="1109" y="11"/>
                    </a:lnTo>
                    <a:lnTo>
                      <a:pt x="1138" y="10"/>
                    </a:lnTo>
                    <a:lnTo>
                      <a:pt x="1167" y="8"/>
                    </a:lnTo>
                    <a:lnTo>
                      <a:pt x="1197" y="6"/>
                    </a:lnTo>
                    <a:lnTo>
                      <a:pt x="1226" y="4"/>
                    </a:lnTo>
                    <a:lnTo>
                      <a:pt x="1257" y="2"/>
                    </a:lnTo>
                    <a:lnTo>
                      <a:pt x="1286" y="2"/>
                    </a:lnTo>
                    <a:lnTo>
                      <a:pt x="1317" y="2"/>
                    </a:lnTo>
                    <a:lnTo>
                      <a:pt x="1294" y="0"/>
                    </a:lnTo>
                    <a:lnTo>
                      <a:pt x="1259" y="0"/>
                    </a:lnTo>
                    <a:lnTo>
                      <a:pt x="1228" y="0"/>
                    </a:lnTo>
                    <a:lnTo>
                      <a:pt x="1195" y="0"/>
                    </a:lnTo>
                    <a:lnTo>
                      <a:pt x="1164" y="2"/>
                    </a:lnTo>
                    <a:lnTo>
                      <a:pt x="1131" y="2"/>
                    </a:lnTo>
                    <a:lnTo>
                      <a:pt x="1100" y="4"/>
                    </a:lnTo>
                    <a:lnTo>
                      <a:pt x="1069" y="6"/>
                    </a:lnTo>
                    <a:lnTo>
                      <a:pt x="1039" y="10"/>
                    </a:lnTo>
                    <a:lnTo>
                      <a:pt x="1006" y="10"/>
                    </a:lnTo>
                    <a:lnTo>
                      <a:pt x="975" y="13"/>
                    </a:lnTo>
                    <a:lnTo>
                      <a:pt x="944" y="15"/>
                    </a:lnTo>
                    <a:lnTo>
                      <a:pt x="915" y="19"/>
                    </a:lnTo>
                    <a:lnTo>
                      <a:pt x="886" y="23"/>
                    </a:lnTo>
                    <a:lnTo>
                      <a:pt x="857" y="27"/>
                    </a:lnTo>
                    <a:lnTo>
                      <a:pt x="828" y="31"/>
                    </a:lnTo>
                    <a:lnTo>
                      <a:pt x="799" y="37"/>
                    </a:lnTo>
                    <a:lnTo>
                      <a:pt x="770" y="39"/>
                    </a:lnTo>
                    <a:lnTo>
                      <a:pt x="741" y="42"/>
                    </a:lnTo>
                    <a:lnTo>
                      <a:pt x="712" y="46"/>
                    </a:lnTo>
                    <a:lnTo>
                      <a:pt x="685" y="52"/>
                    </a:lnTo>
                    <a:lnTo>
                      <a:pt x="655" y="58"/>
                    </a:lnTo>
                    <a:lnTo>
                      <a:pt x="630" y="64"/>
                    </a:lnTo>
                    <a:lnTo>
                      <a:pt x="603" y="70"/>
                    </a:lnTo>
                    <a:lnTo>
                      <a:pt x="580" y="75"/>
                    </a:lnTo>
                    <a:lnTo>
                      <a:pt x="553" y="79"/>
                    </a:lnTo>
                    <a:lnTo>
                      <a:pt x="527" y="85"/>
                    </a:lnTo>
                    <a:lnTo>
                      <a:pt x="502" y="91"/>
                    </a:lnTo>
                    <a:lnTo>
                      <a:pt x="479" y="97"/>
                    </a:lnTo>
                    <a:lnTo>
                      <a:pt x="454" y="103"/>
                    </a:lnTo>
                    <a:lnTo>
                      <a:pt x="430" y="110"/>
                    </a:lnTo>
                    <a:lnTo>
                      <a:pt x="409" y="118"/>
                    </a:lnTo>
                    <a:lnTo>
                      <a:pt x="388" y="126"/>
                    </a:lnTo>
                    <a:lnTo>
                      <a:pt x="365" y="132"/>
                    </a:lnTo>
                    <a:lnTo>
                      <a:pt x="341" y="137"/>
                    </a:lnTo>
                    <a:lnTo>
                      <a:pt x="320" y="145"/>
                    </a:lnTo>
                    <a:lnTo>
                      <a:pt x="301" y="153"/>
                    </a:lnTo>
                    <a:lnTo>
                      <a:pt x="279" y="159"/>
                    </a:lnTo>
                    <a:lnTo>
                      <a:pt x="260" y="166"/>
                    </a:lnTo>
                    <a:lnTo>
                      <a:pt x="242" y="174"/>
                    </a:lnTo>
                    <a:lnTo>
                      <a:pt x="225" y="184"/>
                    </a:lnTo>
                    <a:lnTo>
                      <a:pt x="206" y="190"/>
                    </a:lnTo>
                    <a:lnTo>
                      <a:pt x="188" y="199"/>
                    </a:lnTo>
                    <a:lnTo>
                      <a:pt x="173" y="207"/>
                    </a:lnTo>
                    <a:lnTo>
                      <a:pt x="157" y="217"/>
                    </a:lnTo>
                    <a:lnTo>
                      <a:pt x="142" y="225"/>
                    </a:lnTo>
                    <a:lnTo>
                      <a:pt x="128" y="234"/>
                    </a:lnTo>
                    <a:lnTo>
                      <a:pt x="114" y="242"/>
                    </a:lnTo>
                    <a:lnTo>
                      <a:pt x="103" y="252"/>
                    </a:lnTo>
                    <a:lnTo>
                      <a:pt x="89" y="260"/>
                    </a:lnTo>
                    <a:lnTo>
                      <a:pt x="78" y="269"/>
                    </a:lnTo>
                    <a:lnTo>
                      <a:pt x="66" y="277"/>
                    </a:lnTo>
                    <a:lnTo>
                      <a:pt x="58" y="287"/>
                    </a:lnTo>
                    <a:lnTo>
                      <a:pt x="46" y="294"/>
                    </a:lnTo>
                    <a:lnTo>
                      <a:pt x="39" y="306"/>
                    </a:lnTo>
                    <a:lnTo>
                      <a:pt x="31" y="314"/>
                    </a:lnTo>
                    <a:lnTo>
                      <a:pt x="25" y="325"/>
                    </a:lnTo>
                    <a:lnTo>
                      <a:pt x="19" y="333"/>
                    </a:lnTo>
                    <a:lnTo>
                      <a:pt x="14" y="343"/>
                    </a:lnTo>
                    <a:lnTo>
                      <a:pt x="8" y="353"/>
                    </a:lnTo>
                    <a:lnTo>
                      <a:pt x="6" y="364"/>
                    </a:lnTo>
                    <a:lnTo>
                      <a:pt x="0" y="384"/>
                    </a:lnTo>
                    <a:lnTo>
                      <a:pt x="2" y="405"/>
                    </a:lnTo>
                    <a:lnTo>
                      <a:pt x="2" y="422"/>
                    </a:lnTo>
                    <a:lnTo>
                      <a:pt x="8" y="442"/>
                    </a:lnTo>
                    <a:lnTo>
                      <a:pt x="10" y="449"/>
                    </a:lnTo>
                    <a:lnTo>
                      <a:pt x="14" y="461"/>
                    </a:lnTo>
                    <a:lnTo>
                      <a:pt x="19" y="469"/>
                    </a:lnTo>
                    <a:lnTo>
                      <a:pt x="27" y="480"/>
                    </a:lnTo>
                    <a:lnTo>
                      <a:pt x="33" y="488"/>
                    </a:lnTo>
                    <a:lnTo>
                      <a:pt x="41" y="498"/>
                    </a:lnTo>
                    <a:lnTo>
                      <a:pt x="48" y="506"/>
                    </a:lnTo>
                    <a:lnTo>
                      <a:pt x="58" y="515"/>
                    </a:lnTo>
                    <a:lnTo>
                      <a:pt x="68" y="523"/>
                    </a:lnTo>
                    <a:lnTo>
                      <a:pt x="78" y="533"/>
                    </a:lnTo>
                    <a:lnTo>
                      <a:pt x="89" y="542"/>
                    </a:lnTo>
                    <a:lnTo>
                      <a:pt x="103" y="552"/>
                    </a:lnTo>
                    <a:lnTo>
                      <a:pt x="114" y="558"/>
                    </a:lnTo>
                    <a:lnTo>
                      <a:pt x="126" y="568"/>
                    </a:lnTo>
                    <a:lnTo>
                      <a:pt x="140" y="573"/>
                    </a:lnTo>
                    <a:lnTo>
                      <a:pt x="153" y="583"/>
                    </a:lnTo>
                    <a:lnTo>
                      <a:pt x="167" y="589"/>
                    </a:lnTo>
                    <a:lnTo>
                      <a:pt x="182" y="599"/>
                    </a:lnTo>
                    <a:lnTo>
                      <a:pt x="200" y="604"/>
                    </a:lnTo>
                    <a:lnTo>
                      <a:pt x="217" y="614"/>
                    </a:lnTo>
                    <a:lnTo>
                      <a:pt x="235" y="620"/>
                    </a:lnTo>
                    <a:lnTo>
                      <a:pt x="252" y="628"/>
                    </a:lnTo>
                    <a:lnTo>
                      <a:pt x="270" y="636"/>
                    </a:lnTo>
                    <a:lnTo>
                      <a:pt x="289" y="643"/>
                    </a:lnTo>
                    <a:lnTo>
                      <a:pt x="308" y="649"/>
                    </a:lnTo>
                    <a:lnTo>
                      <a:pt x="330" y="657"/>
                    </a:lnTo>
                    <a:lnTo>
                      <a:pt x="349" y="663"/>
                    </a:lnTo>
                    <a:lnTo>
                      <a:pt x="372" y="670"/>
                    </a:lnTo>
                    <a:lnTo>
                      <a:pt x="392" y="674"/>
                    </a:lnTo>
                    <a:lnTo>
                      <a:pt x="413" y="680"/>
                    </a:lnTo>
                    <a:lnTo>
                      <a:pt x="436" y="686"/>
                    </a:lnTo>
                    <a:lnTo>
                      <a:pt x="460" y="692"/>
                    </a:lnTo>
                    <a:lnTo>
                      <a:pt x="483" y="698"/>
                    </a:lnTo>
                    <a:lnTo>
                      <a:pt x="506" y="703"/>
                    </a:lnTo>
                    <a:lnTo>
                      <a:pt x="531" y="709"/>
                    </a:lnTo>
                    <a:lnTo>
                      <a:pt x="557" y="715"/>
                    </a:lnTo>
                    <a:lnTo>
                      <a:pt x="580" y="719"/>
                    </a:lnTo>
                    <a:lnTo>
                      <a:pt x="605" y="723"/>
                    </a:lnTo>
                    <a:lnTo>
                      <a:pt x="630" y="727"/>
                    </a:lnTo>
                    <a:lnTo>
                      <a:pt x="659" y="730"/>
                    </a:lnTo>
                    <a:lnTo>
                      <a:pt x="685" y="734"/>
                    </a:lnTo>
                    <a:lnTo>
                      <a:pt x="712" y="738"/>
                    </a:lnTo>
                    <a:lnTo>
                      <a:pt x="741" y="742"/>
                    </a:lnTo>
                    <a:lnTo>
                      <a:pt x="770" y="748"/>
                    </a:lnTo>
                    <a:lnTo>
                      <a:pt x="797" y="750"/>
                    </a:lnTo>
                    <a:lnTo>
                      <a:pt x="824" y="752"/>
                    </a:lnTo>
                    <a:lnTo>
                      <a:pt x="853" y="754"/>
                    </a:lnTo>
                    <a:lnTo>
                      <a:pt x="882" y="758"/>
                    </a:lnTo>
                    <a:lnTo>
                      <a:pt x="911" y="760"/>
                    </a:lnTo>
                    <a:lnTo>
                      <a:pt x="941" y="761"/>
                    </a:lnTo>
                    <a:lnTo>
                      <a:pt x="972" y="763"/>
                    </a:lnTo>
                    <a:lnTo>
                      <a:pt x="1003" y="767"/>
                    </a:lnTo>
                    <a:lnTo>
                      <a:pt x="1032" y="767"/>
                    </a:lnTo>
                    <a:lnTo>
                      <a:pt x="1063" y="769"/>
                    </a:lnTo>
                    <a:lnTo>
                      <a:pt x="1094" y="769"/>
                    </a:lnTo>
                    <a:lnTo>
                      <a:pt x="1125" y="771"/>
                    </a:lnTo>
                    <a:lnTo>
                      <a:pt x="1156" y="771"/>
                    </a:lnTo>
                    <a:lnTo>
                      <a:pt x="1189" y="773"/>
                    </a:lnTo>
                    <a:lnTo>
                      <a:pt x="1220" y="773"/>
                    </a:lnTo>
                    <a:lnTo>
                      <a:pt x="1255" y="775"/>
                    </a:lnTo>
                    <a:close/>
                  </a:path>
                </a:pathLst>
              </a:custGeom>
              <a:solidFill>
                <a:srgbClr val="D90000"/>
              </a:solidFill>
              <a:ln w="7938">
                <a:solidFill>
                  <a:srgbClr val="D90000"/>
                </a:solidFill>
                <a:round/>
                <a:headEnd/>
                <a:tailEnd/>
              </a:ln>
            </p:spPr>
            <p:txBody>
              <a:bodyPr/>
              <a:lstStyle/>
              <a:p>
                <a:endParaRPr lang="fr-FR"/>
              </a:p>
            </p:txBody>
          </p:sp>
          <p:sp>
            <p:nvSpPr>
              <p:cNvPr id="65565" name="Freeform 47"/>
              <p:cNvSpPr>
                <a:spLocks/>
              </p:cNvSpPr>
              <p:nvPr/>
            </p:nvSpPr>
            <p:spPr bwMode="auto">
              <a:xfrm>
                <a:off x="1411" y="1599"/>
                <a:ext cx="2926" cy="1113"/>
              </a:xfrm>
              <a:custGeom>
                <a:avLst/>
                <a:gdLst>
                  <a:gd name="T0" fmla="*/ 99 w 5853"/>
                  <a:gd name="T1" fmla="*/ 0 h 2227"/>
                  <a:gd name="T2" fmla="*/ 114 w 5853"/>
                  <a:gd name="T3" fmla="*/ 1 h 2227"/>
                  <a:gd name="T4" fmla="*/ 128 w 5853"/>
                  <a:gd name="T5" fmla="*/ 3 h 2227"/>
                  <a:gd name="T6" fmla="*/ 140 w 5853"/>
                  <a:gd name="T7" fmla="*/ 5 h 2227"/>
                  <a:gd name="T8" fmla="*/ 152 w 5853"/>
                  <a:gd name="T9" fmla="*/ 8 h 2227"/>
                  <a:gd name="T10" fmla="*/ 161 w 5853"/>
                  <a:gd name="T11" fmla="*/ 12 h 2227"/>
                  <a:gd name="T12" fmla="*/ 169 w 5853"/>
                  <a:gd name="T13" fmla="*/ 16 h 2227"/>
                  <a:gd name="T14" fmla="*/ 174 w 5853"/>
                  <a:gd name="T15" fmla="*/ 21 h 2227"/>
                  <a:gd name="T16" fmla="*/ 177 w 5853"/>
                  <a:gd name="T17" fmla="*/ 26 h 2227"/>
                  <a:gd name="T18" fmla="*/ 178 w 5853"/>
                  <a:gd name="T19" fmla="*/ 31 h 2227"/>
                  <a:gd name="T20" fmla="*/ 176 w 5853"/>
                  <a:gd name="T21" fmla="*/ 37 h 2227"/>
                  <a:gd name="T22" fmla="*/ 170 w 5853"/>
                  <a:gd name="T23" fmla="*/ 43 h 2227"/>
                  <a:gd name="T24" fmla="*/ 162 w 5853"/>
                  <a:gd name="T25" fmla="*/ 48 h 2227"/>
                  <a:gd name="T26" fmla="*/ 152 w 5853"/>
                  <a:gd name="T27" fmla="*/ 53 h 2227"/>
                  <a:gd name="T28" fmla="*/ 140 w 5853"/>
                  <a:gd name="T29" fmla="*/ 57 h 2227"/>
                  <a:gd name="T30" fmla="*/ 125 w 5853"/>
                  <a:gd name="T31" fmla="*/ 60 h 2227"/>
                  <a:gd name="T32" fmla="*/ 110 w 5853"/>
                  <a:gd name="T33" fmla="*/ 62 h 2227"/>
                  <a:gd name="T34" fmla="*/ 92 w 5853"/>
                  <a:gd name="T35" fmla="*/ 63 h 2227"/>
                  <a:gd name="T36" fmla="*/ 74 w 5853"/>
                  <a:gd name="T37" fmla="*/ 64 h 2227"/>
                  <a:gd name="T38" fmla="*/ 64 w 5853"/>
                  <a:gd name="T39" fmla="*/ 64 h 2227"/>
                  <a:gd name="T40" fmla="*/ 54 w 5853"/>
                  <a:gd name="T41" fmla="*/ 63 h 2227"/>
                  <a:gd name="T42" fmla="*/ 44 w 5853"/>
                  <a:gd name="T43" fmla="*/ 62 h 2227"/>
                  <a:gd name="T44" fmla="*/ 35 w 5853"/>
                  <a:gd name="T45" fmla="*/ 61 h 2227"/>
                  <a:gd name="T46" fmla="*/ 27 w 5853"/>
                  <a:gd name="T47" fmla="*/ 59 h 2227"/>
                  <a:gd name="T48" fmla="*/ 19 w 5853"/>
                  <a:gd name="T49" fmla="*/ 57 h 2227"/>
                  <a:gd name="T50" fmla="*/ 12 w 5853"/>
                  <a:gd name="T51" fmla="*/ 55 h 2227"/>
                  <a:gd name="T52" fmla="*/ 6 w 5853"/>
                  <a:gd name="T53" fmla="*/ 53 h 2227"/>
                  <a:gd name="T54" fmla="*/ 0 w 5853"/>
                  <a:gd name="T55" fmla="*/ 50 h 2227"/>
                  <a:gd name="T56" fmla="*/ 4 w 5853"/>
                  <a:gd name="T57" fmla="*/ 53 h 2227"/>
                  <a:gd name="T58" fmla="*/ 9 w 5853"/>
                  <a:gd name="T59" fmla="*/ 56 h 2227"/>
                  <a:gd name="T60" fmla="*/ 16 w 5853"/>
                  <a:gd name="T61" fmla="*/ 59 h 2227"/>
                  <a:gd name="T62" fmla="*/ 24 w 5853"/>
                  <a:gd name="T63" fmla="*/ 62 h 2227"/>
                  <a:gd name="T64" fmla="*/ 33 w 5853"/>
                  <a:gd name="T65" fmla="*/ 64 h 2227"/>
                  <a:gd name="T66" fmla="*/ 43 w 5853"/>
                  <a:gd name="T67" fmla="*/ 66 h 2227"/>
                  <a:gd name="T68" fmla="*/ 53 w 5853"/>
                  <a:gd name="T69" fmla="*/ 67 h 2227"/>
                  <a:gd name="T70" fmla="*/ 64 w 5853"/>
                  <a:gd name="T71" fmla="*/ 68 h 2227"/>
                  <a:gd name="T72" fmla="*/ 76 w 5853"/>
                  <a:gd name="T73" fmla="*/ 69 h 2227"/>
                  <a:gd name="T74" fmla="*/ 92 w 5853"/>
                  <a:gd name="T75" fmla="*/ 69 h 2227"/>
                  <a:gd name="T76" fmla="*/ 110 w 5853"/>
                  <a:gd name="T77" fmla="*/ 68 h 2227"/>
                  <a:gd name="T78" fmla="*/ 126 w 5853"/>
                  <a:gd name="T79" fmla="*/ 65 h 2227"/>
                  <a:gd name="T80" fmla="*/ 140 w 5853"/>
                  <a:gd name="T81" fmla="*/ 62 h 2227"/>
                  <a:gd name="T82" fmla="*/ 153 w 5853"/>
                  <a:gd name="T83" fmla="*/ 58 h 2227"/>
                  <a:gd name="T84" fmla="*/ 164 w 5853"/>
                  <a:gd name="T85" fmla="*/ 53 h 2227"/>
                  <a:gd name="T86" fmla="*/ 173 w 5853"/>
                  <a:gd name="T87" fmla="*/ 48 h 2227"/>
                  <a:gd name="T88" fmla="*/ 179 w 5853"/>
                  <a:gd name="T89" fmla="*/ 42 h 2227"/>
                  <a:gd name="T90" fmla="*/ 182 w 5853"/>
                  <a:gd name="T91" fmla="*/ 36 h 2227"/>
                  <a:gd name="T92" fmla="*/ 182 w 5853"/>
                  <a:gd name="T93" fmla="*/ 30 h 2227"/>
                  <a:gd name="T94" fmla="*/ 179 w 5853"/>
                  <a:gd name="T95" fmla="*/ 24 h 2227"/>
                  <a:gd name="T96" fmla="*/ 174 w 5853"/>
                  <a:gd name="T97" fmla="*/ 19 h 2227"/>
                  <a:gd name="T98" fmla="*/ 167 w 5853"/>
                  <a:gd name="T99" fmla="*/ 14 h 2227"/>
                  <a:gd name="T100" fmla="*/ 158 w 5853"/>
                  <a:gd name="T101" fmla="*/ 10 h 2227"/>
                  <a:gd name="T102" fmla="*/ 147 w 5853"/>
                  <a:gd name="T103" fmla="*/ 6 h 2227"/>
                  <a:gd name="T104" fmla="*/ 134 w 5853"/>
                  <a:gd name="T105" fmla="*/ 3 h 2227"/>
                  <a:gd name="T106" fmla="*/ 121 w 5853"/>
                  <a:gd name="T107" fmla="*/ 1 h 2227"/>
                  <a:gd name="T108" fmla="*/ 106 w 5853"/>
                  <a:gd name="T109" fmla="*/ 0 h 22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53"/>
                  <a:gd name="T166" fmla="*/ 0 h 2227"/>
                  <a:gd name="T167" fmla="*/ 5853 w 5853"/>
                  <a:gd name="T168" fmla="*/ 2227 h 22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53" h="2227">
                    <a:moveTo>
                      <a:pt x="3120" y="2"/>
                    </a:moveTo>
                    <a:lnTo>
                      <a:pt x="3099" y="0"/>
                    </a:lnTo>
                    <a:lnTo>
                      <a:pt x="3081" y="0"/>
                    </a:lnTo>
                    <a:lnTo>
                      <a:pt x="3060" y="0"/>
                    </a:lnTo>
                    <a:lnTo>
                      <a:pt x="3043" y="0"/>
                    </a:lnTo>
                    <a:lnTo>
                      <a:pt x="3111" y="0"/>
                    </a:lnTo>
                    <a:lnTo>
                      <a:pt x="3180" y="4"/>
                    </a:lnTo>
                    <a:lnTo>
                      <a:pt x="3250" y="6"/>
                    </a:lnTo>
                    <a:lnTo>
                      <a:pt x="3320" y="10"/>
                    </a:lnTo>
                    <a:lnTo>
                      <a:pt x="3388" y="13"/>
                    </a:lnTo>
                    <a:lnTo>
                      <a:pt x="3458" y="19"/>
                    </a:lnTo>
                    <a:lnTo>
                      <a:pt x="3526" y="25"/>
                    </a:lnTo>
                    <a:lnTo>
                      <a:pt x="3593" y="31"/>
                    </a:lnTo>
                    <a:lnTo>
                      <a:pt x="3657" y="37"/>
                    </a:lnTo>
                    <a:lnTo>
                      <a:pt x="3723" y="42"/>
                    </a:lnTo>
                    <a:lnTo>
                      <a:pt x="3787" y="50"/>
                    </a:lnTo>
                    <a:lnTo>
                      <a:pt x="3853" y="58"/>
                    </a:lnTo>
                    <a:lnTo>
                      <a:pt x="3915" y="66"/>
                    </a:lnTo>
                    <a:lnTo>
                      <a:pt x="3979" y="75"/>
                    </a:lnTo>
                    <a:lnTo>
                      <a:pt x="4041" y="85"/>
                    </a:lnTo>
                    <a:lnTo>
                      <a:pt x="4104" y="97"/>
                    </a:lnTo>
                    <a:lnTo>
                      <a:pt x="4162" y="106"/>
                    </a:lnTo>
                    <a:lnTo>
                      <a:pt x="4222" y="116"/>
                    </a:lnTo>
                    <a:lnTo>
                      <a:pt x="4280" y="128"/>
                    </a:lnTo>
                    <a:lnTo>
                      <a:pt x="4338" y="139"/>
                    </a:lnTo>
                    <a:lnTo>
                      <a:pt x="4394" y="151"/>
                    </a:lnTo>
                    <a:lnTo>
                      <a:pt x="4451" y="163"/>
                    </a:lnTo>
                    <a:lnTo>
                      <a:pt x="4505" y="176"/>
                    </a:lnTo>
                    <a:lnTo>
                      <a:pt x="4561" y="192"/>
                    </a:lnTo>
                    <a:lnTo>
                      <a:pt x="4612" y="203"/>
                    </a:lnTo>
                    <a:lnTo>
                      <a:pt x="4664" y="219"/>
                    </a:lnTo>
                    <a:lnTo>
                      <a:pt x="4714" y="232"/>
                    </a:lnTo>
                    <a:lnTo>
                      <a:pt x="4767" y="250"/>
                    </a:lnTo>
                    <a:lnTo>
                      <a:pt x="4815" y="263"/>
                    </a:lnTo>
                    <a:lnTo>
                      <a:pt x="4864" y="279"/>
                    </a:lnTo>
                    <a:lnTo>
                      <a:pt x="4910" y="296"/>
                    </a:lnTo>
                    <a:lnTo>
                      <a:pt x="4957" y="314"/>
                    </a:lnTo>
                    <a:lnTo>
                      <a:pt x="5000" y="329"/>
                    </a:lnTo>
                    <a:lnTo>
                      <a:pt x="5044" y="345"/>
                    </a:lnTo>
                    <a:lnTo>
                      <a:pt x="5085" y="362"/>
                    </a:lnTo>
                    <a:lnTo>
                      <a:pt x="5128" y="382"/>
                    </a:lnTo>
                    <a:lnTo>
                      <a:pt x="5166" y="399"/>
                    </a:lnTo>
                    <a:lnTo>
                      <a:pt x="5205" y="417"/>
                    </a:lnTo>
                    <a:lnTo>
                      <a:pt x="5242" y="436"/>
                    </a:lnTo>
                    <a:lnTo>
                      <a:pt x="5279" y="455"/>
                    </a:lnTo>
                    <a:lnTo>
                      <a:pt x="5312" y="473"/>
                    </a:lnTo>
                    <a:lnTo>
                      <a:pt x="5347" y="494"/>
                    </a:lnTo>
                    <a:lnTo>
                      <a:pt x="5378" y="513"/>
                    </a:lnTo>
                    <a:lnTo>
                      <a:pt x="5411" y="535"/>
                    </a:lnTo>
                    <a:lnTo>
                      <a:pt x="5440" y="554"/>
                    </a:lnTo>
                    <a:lnTo>
                      <a:pt x="5469" y="575"/>
                    </a:lnTo>
                    <a:lnTo>
                      <a:pt x="5494" y="597"/>
                    </a:lnTo>
                    <a:lnTo>
                      <a:pt x="5521" y="620"/>
                    </a:lnTo>
                    <a:lnTo>
                      <a:pt x="5543" y="641"/>
                    </a:lnTo>
                    <a:lnTo>
                      <a:pt x="5566" y="663"/>
                    </a:lnTo>
                    <a:lnTo>
                      <a:pt x="5585" y="684"/>
                    </a:lnTo>
                    <a:lnTo>
                      <a:pt x="5607" y="707"/>
                    </a:lnTo>
                    <a:lnTo>
                      <a:pt x="5622" y="730"/>
                    </a:lnTo>
                    <a:lnTo>
                      <a:pt x="5640" y="754"/>
                    </a:lnTo>
                    <a:lnTo>
                      <a:pt x="5653" y="777"/>
                    </a:lnTo>
                    <a:lnTo>
                      <a:pt x="5669" y="800"/>
                    </a:lnTo>
                    <a:lnTo>
                      <a:pt x="5678" y="824"/>
                    </a:lnTo>
                    <a:lnTo>
                      <a:pt x="5688" y="847"/>
                    </a:lnTo>
                    <a:lnTo>
                      <a:pt x="5696" y="870"/>
                    </a:lnTo>
                    <a:lnTo>
                      <a:pt x="5704" y="895"/>
                    </a:lnTo>
                    <a:lnTo>
                      <a:pt x="5707" y="918"/>
                    </a:lnTo>
                    <a:lnTo>
                      <a:pt x="5711" y="944"/>
                    </a:lnTo>
                    <a:lnTo>
                      <a:pt x="5713" y="969"/>
                    </a:lnTo>
                    <a:lnTo>
                      <a:pt x="5715" y="996"/>
                    </a:lnTo>
                    <a:lnTo>
                      <a:pt x="5711" y="1021"/>
                    </a:lnTo>
                    <a:lnTo>
                      <a:pt x="5707" y="1048"/>
                    </a:lnTo>
                    <a:lnTo>
                      <a:pt x="5700" y="1075"/>
                    </a:lnTo>
                    <a:lnTo>
                      <a:pt x="5692" y="1103"/>
                    </a:lnTo>
                    <a:lnTo>
                      <a:pt x="5678" y="1128"/>
                    </a:lnTo>
                    <a:lnTo>
                      <a:pt x="5667" y="1155"/>
                    </a:lnTo>
                    <a:lnTo>
                      <a:pt x="5651" y="1182"/>
                    </a:lnTo>
                    <a:lnTo>
                      <a:pt x="5636" y="1209"/>
                    </a:lnTo>
                    <a:lnTo>
                      <a:pt x="5616" y="1234"/>
                    </a:lnTo>
                    <a:lnTo>
                      <a:pt x="5595" y="1260"/>
                    </a:lnTo>
                    <a:lnTo>
                      <a:pt x="5572" y="1285"/>
                    </a:lnTo>
                    <a:lnTo>
                      <a:pt x="5550" y="1312"/>
                    </a:lnTo>
                    <a:lnTo>
                      <a:pt x="5523" y="1335"/>
                    </a:lnTo>
                    <a:lnTo>
                      <a:pt x="5496" y="1360"/>
                    </a:lnTo>
                    <a:lnTo>
                      <a:pt x="5465" y="1386"/>
                    </a:lnTo>
                    <a:lnTo>
                      <a:pt x="5436" y="1411"/>
                    </a:lnTo>
                    <a:lnTo>
                      <a:pt x="5401" y="1434"/>
                    </a:lnTo>
                    <a:lnTo>
                      <a:pt x="5366" y="1457"/>
                    </a:lnTo>
                    <a:lnTo>
                      <a:pt x="5329" y="1481"/>
                    </a:lnTo>
                    <a:lnTo>
                      <a:pt x="5292" y="1504"/>
                    </a:lnTo>
                    <a:lnTo>
                      <a:pt x="5252" y="1525"/>
                    </a:lnTo>
                    <a:lnTo>
                      <a:pt x="5211" y="1548"/>
                    </a:lnTo>
                    <a:lnTo>
                      <a:pt x="5168" y="1572"/>
                    </a:lnTo>
                    <a:lnTo>
                      <a:pt x="5126" y="1595"/>
                    </a:lnTo>
                    <a:lnTo>
                      <a:pt x="5079" y="1614"/>
                    </a:lnTo>
                    <a:lnTo>
                      <a:pt x="5032" y="1636"/>
                    </a:lnTo>
                    <a:lnTo>
                      <a:pt x="4982" y="1655"/>
                    </a:lnTo>
                    <a:lnTo>
                      <a:pt x="4934" y="1676"/>
                    </a:lnTo>
                    <a:lnTo>
                      <a:pt x="4881" y="1696"/>
                    </a:lnTo>
                    <a:lnTo>
                      <a:pt x="4829" y="1715"/>
                    </a:lnTo>
                    <a:lnTo>
                      <a:pt x="4775" y="1734"/>
                    </a:lnTo>
                    <a:lnTo>
                      <a:pt x="4720" y="1756"/>
                    </a:lnTo>
                    <a:lnTo>
                      <a:pt x="4662" y="1771"/>
                    </a:lnTo>
                    <a:lnTo>
                      <a:pt x="4604" y="1789"/>
                    </a:lnTo>
                    <a:lnTo>
                      <a:pt x="4544" y="1806"/>
                    </a:lnTo>
                    <a:lnTo>
                      <a:pt x="4484" y="1824"/>
                    </a:lnTo>
                    <a:lnTo>
                      <a:pt x="4420" y="1839"/>
                    </a:lnTo>
                    <a:lnTo>
                      <a:pt x="4358" y="1855"/>
                    </a:lnTo>
                    <a:lnTo>
                      <a:pt x="4294" y="1870"/>
                    </a:lnTo>
                    <a:lnTo>
                      <a:pt x="4230" y="1886"/>
                    </a:lnTo>
                    <a:lnTo>
                      <a:pt x="4162" y="1899"/>
                    </a:lnTo>
                    <a:lnTo>
                      <a:pt x="4096" y="1913"/>
                    </a:lnTo>
                    <a:lnTo>
                      <a:pt x="4026" y="1924"/>
                    </a:lnTo>
                    <a:lnTo>
                      <a:pt x="3958" y="1938"/>
                    </a:lnTo>
                    <a:lnTo>
                      <a:pt x="3886" y="1950"/>
                    </a:lnTo>
                    <a:lnTo>
                      <a:pt x="3815" y="1961"/>
                    </a:lnTo>
                    <a:lnTo>
                      <a:pt x="3743" y="1973"/>
                    </a:lnTo>
                    <a:lnTo>
                      <a:pt x="3671" y="1984"/>
                    </a:lnTo>
                    <a:lnTo>
                      <a:pt x="3595" y="1992"/>
                    </a:lnTo>
                    <a:lnTo>
                      <a:pt x="3520" y="2000"/>
                    </a:lnTo>
                    <a:lnTo>
                      <a:pt x="3444" y="2008"/>
                    </a:lnTo>
                    <a:lnTo>
                      <a:pt x="3369" y="2017"/>
                    </a:lnTo>
                    <a:lnTo>
                      <a:pt x="3289" y="2023"/>
                    </a:lnTo>
                    <a:lnTo>
                      <a:pt x="3211" y="2031"/>
                    </a:lnTo>
                    <a:lnTo>
                      <a:pt x="3132" y="2037"/>
                    </a:lnTo>
                    <a:lnTo>
                      <a:pt x="3054" y="2043"/>
                    </a:lnTo>
                    <a:lnTo>
                      <a:pt x="2973" y="2046"/>
                    </a:lnTo>
                    <a:lnTo>
                      <a:pt x="2891" y="2050"/>
                    </a:lnTo>
                    <a:lnTo>
                      <a:pt x="2810" y="2054"/>
                    </a:lnTo>
                    <a:lnTo>
                      <a:pt x="2729" y="2058"/>
                    </a:lnTo>
                    <a:lnTo>
                      <a:pt x="2645" y="2058"/>
                    </a:lnTo>
                    <a:lnTo>
                      <a:pt x="2562" y="2060"/>
                    </a:lnTo>
                    <a:lnTo>
                      <a:pt x="2478" y="2060"/>
                    </a:lnTo>
                    <a:lnTo>
                      <a:pt x="2395" y="2062"/>
                    </a:lnTo>
                    <a:lnTo>
                      <a:pt x="2345" y="2060"/>
                    </a:lnTo>
                    <a:lnTo>
                      <a:pt x="2296" y="2058"/>
                    </a:lnTo>
                    <a:lnTo>
                      <a:pt x="2248" y="2056"/>
                    </a:lnTo>
                    <a:lnTo>
                      <a:pt x="2201" y="2056"/>
                    </a:lnTo>
                    <a:lnTo>
                      <a:pt x="2153" y="2052"/>
                    </a:lnTo>
                    <a:lnTo>
                      <a:pt x="2106" y="2052"/>
                    </a:lnTo>
                    <a:lnTo>
                      <a:pt x="2059" y="2048"/>
                    </a:lnTo>
                    <a:lnTo>
                      <a:pt x="2013" y="2048"/>
                    </a:lnTo>
                    <a:lnTo>
                      <a:pt x="1966" y="2045"/>
                    </a:lnTo>
                    <a:lnTo>
                      <a:pt x="1920" y="2041"/>
                    </a:lnTo>
                    <a:lnTo>
                      <a:pt x="1873" y="2037"/>
                    </a:lnTo>
                    <a:lnTo>
                      <a:pt x="1829" y="2035"/>
                    </a:lnTo>
                    <a:lnTo>
                      <a:pt x="1782" y="2031"/>
                    </a:lnTo>
                    <a:lnTo>
                      <a:pt x="1737" y="2027"/>
                    </a:lnTo>
                    <a:lnTo>
                      <a:pt x="1693" y="2023"/>
                    </a:lnTo>
                    <a:lnTo>
                      <a:pt x="1650" y="2021"/>
                    </a:lnTo>
                    <a:lnTo>
                      <a:pt x="1604" y="2015"/>
                    </a:lnTo>
                    <a:lnTo>
                      <a:pt x="1561" y="2012"/>
                    </a:lnTo>
                    <a:lnTo>
                      <a:pt x="1516" y="2006"/>
                    </a:lnTo>
                    <a:lnTo>
                      <a:pt x="1476" y="2002"/>
                    </a:lnTo>
                    <a:lnTo>
                      <a:pt x="1431" y="1996"/>
                    </a:lnTo>
                    <a:lnTo>
                      <a:pt x="1390" y="1990"/>
                    </a:lnTo>
                    <a:lnTo>
                      <a:pt x="1350" y="1984"/>
                    </a:lnTo>
                    <a:lnTo>
                      <a:pt x="1309" y="1981"/>
                    </a:lnTo>
                    <a:lnTo>
                      <a:pt x="1266" y="1973"/>
                    </a:lnTo>
                    <a:lnTo>
                      <a:pt x="1226" y="1967"/>
                    </a:lnTo>
                    <a:lnTo>
                      <a:pt x="1185" y="1961"/>
                    </a:lnTo>
                    <a:lnTo>
                      <a:pt x="1146" y="1955"/>
                    </a:lnTo>
                    <a:lnTo>
                      <a:pt x="1105" y="1948"/>
                    </a:lnTo>
                    <a:lnTo>
                      <a:pt x="1066" y="1942"/>
                    </a:lnTo>
                    <a:lnTo>
                      <a:pt x="1028" y="1934"/>
                    </a:lnTo>
                    <a:lnTo>
                      <a:pt x="991" y="1928"/>
                    </a:lnTo>
                    <a:lnTo>
                      <a:pt x="950" y="1919"/>
                    </a:lnTo>
                    <a:lnTo>
                      <a:pt x="913" y="1911"/>
                    </a:lnTo>
                    <a:lnTo>
                      <a:pt x="874" y="1903"/>
                    </a:lnTo>
                    <a:lnTo>
                      <a:pt x="840" y="1895"/>
                    </a:lnTo>
                    <a:lnTo>
                      <a:pt x="803" y="1886"/>
                    </a:lnTo>
                    <a:lnTo>
                      <a:pt x="768" y="1878"/>
                    </a:lnTo>
                    <a:lnTo>
                      <a:pt x="733" y="1868"/>
                    </a:lnTo>
                    <a:lnTo>
                      <a:pt x="698" y="1860"/>
                    </a:lnTo>
                    <a:lnTo>
                      <a:pt x="663" y="1851"/>
                    </a:lnTo>
                    <a:lnTo>
                      <a:pt x="628" y="1841"/>
                    </a:lnTo>
                    <a:lnTo>
                      <a:pt x="593" y="1831"/>
                    </a:lnTo>
                    <a:lnTo>
                      <a:pt x="560" y="1822"/>
                    </a:lnTo>
                    <a:lnTo>
                      <a:pt x="527" y="1812"/>
                    </a:lnTo>
                    <a:lnTo>
                      <a:pt x="496" y="1802"/>
                    </a:lnTo>
                    <a:lnTo>
                      <a:pt x="463" y="1793"/>
                    </a:lnTo>
                    <a:lnTo>
                      <a:pt x="434" y="1783"/>
                    </a:lnTo>
                    <a:lnTo>
                      <a:pt x="401" y="1771"/>
                    </a:lnTo>
                    <a:lnTo>
                      <a:pt x="370" y="1762"/>
                    </a:lnTo>
                    <a:lnTo>
                      <a:pt x="341" y="1750"/>
                    </a:lnTo>
                    <a:lnTo>
                      <a:pt x="312" y="1740"/>
                    </a:lnTo>
                    <a:lnTo>
                      <a:pt x="283" y="1729"/>
                    </a:lnTo>
                    <a:lnTo>
                      <a:pt x="254" y="1717"/>
                    </a:lnTo>
                    <a:lnTo>
                      <a:pt x="225" y="1705"/>
                    </a:lnTo>
                    <a:lnTo>
                      <a:pt x="200" y="1696"/>
                    </a:lnTo>
                    <a:lnTo>
                      <a:pt x="170" y="1682"/>
                    </a:lnTo>
                    <a:lnTo>
                      <a:pt x="145" y="1670"/>
                    </a:lnTo>
                    <a:lnTo>
                      <a:pt x="118" y="1659"/>
                    </a:lnTo>
                    <a:lnTo>
                      <a:pt x="95" y="1647"/>
                    </a:lnTo>
                    <a:lnTo>
                      <a:pt x="70" y="1636"/>
                    </a:lnTo>
                    <a:lnTo>
                      <a:pt x="44" y="1624"/>
                    </a:lnTo>
                    <a:lnTo>
                      <a:pt x="21" y="1612"/>
                    </a:lnTo>
                    <a:lnTo>
                      <a:pt x="0" y="1601"/>
                    </a:lnTo>
                    <a:lnTo>
                      <a:pt x="17" y="1616"/>
                    </a:lnTo>
                    <a:lnTo>
                      <a:pt x="39" y="1632"/>
                    </a:lnTo>
                    <a:lnTo>
                      <a:pt x="60" y="1647"/>
                    </a:lnTo>
                    <a:lnTo>
                      <a:pt x="83" y="1665"/>
                    </a:lnTo>
                    <a:lnTo>
                      <a:pt x="106" y="1680"/>
                    </a:lnTo>
                    <a:lnTo>
                      <a:pt x="130" y="1696"/>
                    </a:lnTo>
                    <a:lnTo>
                      <a:pt x="155" y="1711"/>
                    </a:lnTo>
                    <a:lnTo>
                      <a:pt x="182" y="1729"/>
                    </a:lnTo>
                    <a:lnTo>
                      <a:pt x="205" y="1742"/>
                    </a:lnTo>
                    <a:lnTo>
                      <a:pt x="233" y="1758"/>
                    </a:lnTo>
                    <a:lnTo>
                      <a:pt x="262" y="1771"/>
                    </a:lnTo>
                    <a:lnTo>
                      <a:pt x="291" y="1787"/>
                    </a:lnTo>
                    <a:lnTo>
                      <a:pt x="318" y="1800"/>
                    </a:lnTo>
                    <a:lnTo>
                      <a:pt x="347" y="1816"/>
                    </a:lnTo>
                    <a:lnTo>
                      <a:pt x="378" y="1831"/>
                    </a:lnTo>
                    <a:lnTo>
                      <a:pt x="411" y="1847"/>
                    </a:lnTo>
                    <a:lnTo>
                      <a:pt x="440" y="1858"/>
                    </a:lnTo>
                    <a:lnTo>
                      <a:pt x="473" y="1872"/>
                    </a:lnTo>
                    <a:lnTo>
                      <a:pt x="504" y="1886"/>
                    </a:lnTo>
                    <a:lnTo>
                      <a:pt x="539" y="1899"/>
                    </a:lnTo>
                    <a:lnTo>
                      <a:pt x="574" y="1911"/>
                    </a:lnTo>
                    <a:lnTo>
                      <a:pt x="609" y="1924"/>
                    </a:lnTo>
                    <a:lnTo>
                      <a:pt x="644" y="1936"/>
                    </a:lnTo>
                    <a:lnTo>
                      <a:pt x="681" y="1950"/>
                    </a:lnTo>
                    <a:lnTo>
                      <a:pt x="715" y="1961"/>
                    </a:lnTo>
                    <a:lnTo>
                      <a:pt x="752" y="1973"/>
                    </a:lnTo>
                    <a:lnTo>
                      <a:pt x="789" y="1984"/>
                    </a:lnTo>
                    <a:lnTo>
                      <a:pt x="830" y="1996"/>
                    </a:lnTo>
                    <a:lnTo>
                      <a:pt x="869" y="2008"/>
                    </a:lnTo>
                    <a:lnTo>
                      <a:pt x="907" y="2019"/>
                    </a:lnTo>
                    <a:lnTo>
                      <a:pt x="948" y="2031"/>
                    </a:lnTo>
                    <a:lnTo>
                      <a:pt x="991" y="2043"/>
                    </a:lnTo>
                    <a:lnTo>
                      <a:pt x="1032" y="2050"/>
                    </a:lnTo>
                    <a:lnTo>
                      <a:pt x="1072" y="2060"/>
                    </a:lnTo>
                    <a:lnTo>
                      <a:pt x="1113" y="2070"/>
                    </a:lnTo>
                    <a:lnTo>
                      <a:pt x="1158" y="2079"/>
                    </a:lnTo>
                    <a:lnTo>
                      <a:pt x="1198" y="2087"/>
                    </a:lnTo>
                    <a:lnTo>
                      <a:pt x="1243" y="2097"/>
                    </a:lnTo>
                    <a:lnTo>
                      <a:pt x="1288" y="2107"/>
                    </a:lnTo>
                    <a:lnTo>
                      <a:pt x="1334" y="2116"/>
                    </a:lnTo>
                    <a:lnTo>
                      <a:pt x="1379" y="2122"/>
                    </a:lnTo>
                    <a:lnTo>
                      <a:pt x="1423" y="2130"/>
                    </a:lnTo>
                    <a:lnTo>
                      <a:pt x="1470" y="2138"/>
                    </a:lnTo>
                    <a:lnTo>
                      <a:pt x="1518" y="2145"/>
                    </a:lnTo>
                    <a:lnTo>
                      <a:pt x="1565" y="2151"/>
                    </a:lnTo>
                    <a:lnTo>
                      <a:pt x="1613" y="2159"/>
                    </a:lnTo>
                    <a:lnTo>
                      <a:pt x="1662" y="2165"/>
                    </a:lnTo>
                    <a:lnTo>
                      <a:pt x="1712" y="2172"/>
                    </a:lnTo>
                    <a:lnTo>
                      <a:pt x="1759" y="2176"/>
                    </a:lnTo>
                    <a:lnTo>
                      <a:pt x="1809" y="2182"/>
                    </a:lnTo>
                    <a:lnTo>
                      <a:pt x="1858" y="2188"/>
                    </a:lnTo>
                    <a:lnTo>
                      <a:pt x="1910" y="2194"/>
                    </a:lnTo>
                    <a:lnTo>
                      <a:pt x="1959" y="2198"/>
                    </a:lnTo>
                    <a:lnTo>
                      <a:pt x="2011" y="2201"/>
                    </a:lnTo>
                    <a:lnTo>
                      <a:pt x="2063" y="2205"/>
                    </a:lnTo>
                    <a:lnTo>
                      <a:pt x="2116" y="2209"/>
                    </a:lnTo>
                    <a:lnTo>
                      <a:pt x="2168" y="2211"/>
                    </a:lnTo>
                    <a:lnTo>
                      <a:pt x="2220" y="2215"/>
                    </a:lnTo>
                    <a:lnTo>
                      <a:pt x="2275" y="2217"/>
                    </a:lnTo>
                    <a:lnTo>
                      <a:pt x="2329" y="2221"/>
                    </a:lnTo>
                    <a:lnTo>
                      <a:pt x="2381" y="2221"/>
                    </a:lnTo>
                    <a:lnTo>
                      <a:pt x="2438" y="2223"/>
                    </a:lnTo>
                    <a:lnTo>
                      <a:pt x="2492" y="2225"/>
                    </a:lnTo>
                    <a:lnTo>
                      <a:pt x="2550" y="2227"/>
                    </a:lnTo>
                    <a:lnTo>
                      <a:pt x="2633" y="2225"/>
                    </a:lnTo>
                    <a:lnTo>
                      <a:pt x="2717" y="2225"/>
                    </a:lnTo>
                    <a:lnTo>
                      <a:pt x="2798" y="2223"/>
                    </a:lnTo>
                    <a:lnTo>
                      <a:pt x="2882" y="2223"/>
                    </a:lnTo>
                    <a:lnTo>
                      <a:pt x="2963" y="2219"/>
                    </a:lnTo>
                    <a:lnTo>
                      <a:pt x="3045" y="2215"/>
                    </a:lnTo>
                    <a:lnTo>
                      <a:pt x="3126" y="2211"/>
                    </a:lnTo>
                    <a:lnTo>
                      <a:pt x="3208" y="2207"/>
                    </a:lnTo>
                    <a:lnTo>
                      <a:pt x="3285" y="2200"/>
                    </a:lnTo>
                    <a:lnTo>
                      <a:pt x="3365" y="2194"/>
                    </a:lnTo>
                    <a:lnTo>
                      <a:pt x="3442" y="2186"/>
                    </a:lnTo>
                    <a:lnTo>
                      <a:pt x="3520" y="2180"/>
                    </a:lnTo>
                    <a:lnTo>
                      <a:pt x="3595" y="2170"/>
                    </a:lnTo>
                    <a:lnTo>
                      <a:pt x="3671" y="2163"/>
                    </a:lnTo>
                    <a:lnTo>
                      <a:pt x="3747" y="2153"/>
                    </a:lnTo>
                    <a:lnTo>
                      <a:pt x="3822" y="2143"/>
                    </a:lnTo>
                    <a:lnTo>
                      <a:pt x="3894" y="2130"/>
                    </a:lnTo>
                    <a:lnTo>
                      <a:pt x="3966" y="2118"/>
                    </a:lnTo>
                    <a:lnTo>
                      <a:pt x="4036" y="2105"/>
                    </a:lnTo>
                    <a:lnTo>
                      <a:pt x="4107" y="2093"/>
                    </a:lnTo>
                    <a:lnTo>
                      <a:pt x="4175" y="2077"/>
                    </a:lnTo>
                    <a:lnTo>
                      <a:pt x="4245" y="2064"/>
                    </a:lnTo>
                    <a:lnTo>
                      <a:pt x="4311" y="2048"/>
                    </a:lnTo>
                    <a:lnTo>
                      <a:pt x="4379" y="2035"/>
                    </a:lnTo>
                    <a:lnTo>
                      <a:pt x="4443" y="2017"/>
                    </a:lnTo>
                    <a:lnTo>
                      <a:pt x="4507" y="2002"/>
                    </a:lnTo>
                    <a:lnTo>
                      <a:pt x="4569" y="1984"/>
                    </a:lnTo>
                    <a:lnTo>
                      <a:pt x="4631" y="1967"/>
                    </a:lnTo>
                    <a:lnTo>
                      <a:pt x="4691" y="1948"/>
                    </a:lnTo>
                    <a:lnTo>
                      <a:pt x="4751" y="1930"/>
                    </a:lnTo>
                    <a:lnTo>
                      <a:pt x="4809" y="1911"/>
                    </a:lnTo>
                    <a:lnTo>
                      <a:pt x="4868" y="1893"/>
                    </a:lnTo>
                    <a:lnTo>
                      <a:pt x="4920" y="1872"/>
                    </a:lnTo>
                    <a:lnTo>
                      <a:pt x="4974" y="1851"/>
                    </a:lnTo>
                    <a:lnTo>
                      <a:pt x="5027" y="1829"/>
                    </a:lnTo>
                    <a:lnTo>
                      <a:pt x="5079" y="1808"/>
                    </a:lnTo>
                    <a:lnTo>
                      <a:pt x="5128" y="1785"/>
                    </a:lnTo>
                    <a:lnTo>
                      <a:pt x="5176" y="1763"/>
                    </a:lnTo>
                    <a:lnTo>
                      <a:pt x="5223" y="1740"/>
                    </a:lnTo>
                    <a:lnTo>
                      <a:pt x="5269" y="1719"/>
                    </a:lnTo>
                    <a:lnTo>
                      <a:pt x="5312" y="1694"/>
                    </a:lnTo>
                    <a:lnTo>
                      <a:pt x="5354" y="1670"/>
                    </a:lnTo>
                    <a:lnTo>
                      <a:pt x="5393" y="1645"/>
                    </a:lnTo>
                    <a:lnTo>
                      <a:pt x="5434" y="1622"/>
                    </a:lnTo>
                    <a:lnTo>
                      <a:pt x="5471" y="1597"/>
                    </a:lnTo>
                    <a:lnTo>
                      <a:pt x="5508" y="1572"/>
                    </a:lnTo>
                    <a:lnTo>
                      <a:pt x="5543" y="1546"/>
                    </a:lnTo>
                    <a:lnTo>
                      <a:pt x="5577" y="1521"/>
                    </a:lnTo>
                    <a:lnTo>
                      <a:pt x="5607" y="1494"/>
                    </a:lnTo>
                    <a:lnTo>
                      <a:pt x="5636" y="1467"/>
                    </a:lnTo>
                    <a:lnTo>
                      <a:pt x="5663" y="1440"/>
                    </a:lnTo>
                    <a:lnTo>
                      <a:pt x="5690" y="1413"/>
                    </a:lnTo>
                    <a:lnTo>
                      <a:pt x="5711" y="1384"/>
                    </a:lnTo>
                    <a:lnTo>
                      <a:pt x="5735" y="1356"/>
                    </a:lnTo>
                    <a:lnTo>
                      <a:pt x="5756" y="1329"/>
                    </a:lnTo>
                    <a:lnTo>
                      <a:pt x="5775" y="1302"/>
                    </a:lnTo>
                    <a:lnTo>
                      <a:pt x="5791" y="1273"/>
                    </a:lnTo>
                    <a:lnTo>
                      <a:pt x="5804" y="1244"/>
                    </a:lnTo>
                    <a:lnTo>
                      <a:pt x="5816" y="1215"/>
                    </a:lnTo>
                    <a:lnTo>
                      <a:pt x="5830" y="1186"/>
                    </a:lnTo>
                    <a:lnTo>
                      <a:pt x="5837" y="1157"/>
                    </a:lnTo>
                    <a:lnTo>
                      <a:pt x="5845" y="1128"/>
                    </a:lnTo>
                    <a:lnTo>
                      <a:pt x="5849" y="1099"/>
                    </a:lnTo>
                    <a:lnTo>
                      <a:pt x="5853" y="1072"/>
                    </a:lnTo>
                    <a:lnTo>
                      <a:pt x="5851" y="1043"/>
                    </a:lnTo>
                    <a:lnTo>
                      <a:pt x="5849" y="1015"/>
                    </a:lnTo>
                    <a:lnTo>
                      <a:pt x="5845" y="988"/>
                    </a:lnTo>
                    <a:lnTo>
                      <a:pt x="5841" y="961"/>
                    </a:lnTo>
                    <a:lnTo>
                      <a:pt x="5833" y="934"/>
                    </a:lnTo>
                    <a:lnTo>
                      <a:pt x="5826" y="909"/>
                    </a:lnTo>
                    <a:lnTo>
                      <a:pt x="5814" y="882"/>
                    </a:lnTo>
                    <a:lnTo>
                      <a:pt x="5804" y="856"/>
                    </a:lnTo>
                    <a:lnTo>
                      <a:pt x="5789" y="829"/>
                    </a:lnTo>
                    <a:lnTo>
                      <a:pt x="5773" y="804"/>
                    </a:lnTo>
                    <a:lnTo>
                      <a:pt x="5756" y="779"/>
                    </a:lnTo>
                    <a:lnTo>
                      <a:pt x="5738" y="756"/>
                    </a:lnTo>
                    <a:lnTo>
                      <a:pt x="5717" y="730"/>
                    </a:lnTo>
                    <a:lnTo>
                      <a:pt x="5698" y="707"/>
                    </a:lnTo>
                    <a:lnTo>
                      <a:pt x="5674" y="684"/>
                    </a:lnTo>
                    <a:lnTo>
                      <a:pt x="5651" y="661"/>
                    </a:lnTo>
                    <a:lnTo>
                      <a:pt x="5624" y="636"/>
                    </a:lnTo>
                    <a:lnTo>
                      <a:pt x="5597" y="612"/>
                    </a:lnTo>
                    <a:lnTo>
                      <a:pt x="5566" y="589"/>
                    </a:lnTo>
                    <a:lnTo>
                      <a:pt x="5537" y="568"/>
                    </a:lnTo>
                    <a:lnTo>
                      <a:pt x="5504" y="544"/>
                    </a:lnTo>
                    <a:lnTo>
                      <a:pt x="5473" y="523"/>
                    </a:lnTo>
                    <a:lnTo>
                      <a:pt x="5438" y="502"/>
                    </a:lnTo>
                    <a:lnTo>
                      <a:pt x="5403" y="482"/>
                    </a:lnTo>
                    <a:lnTo>
                      <a:pt x="5364" y="459"/>
                    </a:lnTo>
                    <a:lnTo>
                      <a:pt x="5327" y="440"/>
                    </a:lnTo>
                    <a:lnTo>
                      <a:pt x="5287" y="418"/>
                    </a:lnTo>
                    <a:lnTo>
                      <a:pt x="5246" y="401"/>
                    </a:lnTo>
                    <a:lnTo>
                      <a:pt x="5203" y="380"/>
                    </a:lnTo>
                    <a:lnTo>
                      <a:pt x="5160" y="362"/>
                    </a:lnTo>
                    <a:lnTo>
                      <a:pt x="5116" y="345"/>
                    </a:lnTo>
                    <a:lnTo>
                      <a:pt x="5073" y="327"/>
                    </a:lnTo>
                    <a:lnTo>
                      <a:pt x="5025" y="308"/>
                    </a:lnTo>
                    <a:lnTo>
                      <a:pt x="4976" y="291"/>
                    </a:lnTo>
                    <a:lnTo>
                      <a:pt x="4926" y="273"/>
                    </a:lnTo>
                    <a:lnTo>
                      <a:pt x="4877" y="258"/>
                    </a:lnTo>
                    <a:lnTo>
                      <a:pt x="4825" y="240"/>
                    </a:lnTo>
                    <a:lnTo>
                      <a:pt x="4773" y="225"/>
                    </a:lnTo>
                    <a:lnTo>
                      <a:pt x="4718" y="209"/>
                    </a:lnTo>
                    <a:lnTo>
                      <a:pt x="4666" y="196"/>
                    </a:lnTo>
                    <a:lnTo>
                      <a:pt x="4610" y="180"/>
                    </a:lnTo>
                    <a:lnTo>
                      <a:pt x="4553" y="166"/>
                    </a:lnTo>
                    <a:lnTo>
                      <a:pt x="4495" y="153"/>
                    </a:lnTo>
                    <a:lnTo>
                      <a:pt x="4439" y="141"/>
                    </a:lnTo>
                    <a:lnTo>
                      <a:pt x="4379" y="128"/>
                    </a:lnTo>
                    <a:lnTo>
                      <a:pt x="4319" y="116"/>
                    </a:lnTo>
                    <a:lnTo>
                      <a:pt x="4259" y="106"/>
                    </a:lnTo>
                    <a:lnTo>
                      <a:pt x="4199" y="97"/>
                    </a:lnTo>
                    <a:lnTo>
                      <a:pt x="4135" y="85"/>
                    </a:lnTo>
                    <a:lnTo>
                      <a:pt x="4071" y="75"/>
                    </a:lnTo>
                    <a:lnTo>
                      <a:pt x="4007" y="66"/>
                    </a:lnTo>
                    <a:lnTo>
                      <a:pt x="3945" y="58"/>
                    </a:lnTo>
                    <a:lnTo>
                      <a:pt x="3877" y="48"/>
                    </a:lnTo>
                    <a:lnTo>
                      <a:pt x="3811" y="41"/>
                    </a:lnTo>
                    <a:lnTo>
                      <a:pt x="3745" y="35"/>
                    </a:lnTo>
                    <a:lnTo>
                      <a:pt x="3679" y="29"/>
                    </a:lnTo>
                    <a:lnTo>
                      <a:pt x="3609" y="23"/>
                    </a:lnTo>
                    <a:lnTo>
                      <a:pt x="3541" y="17"/>
                    </a:lnTo>
                    <a:lnTo>
                      <a:pt x="3471" y="11"/>
                    </a:lnTo>
                    <a:lnTo>
                      <a:pt x="3403" y="10"/>
                    </a:lnTo>
                    <a:lnTo>
                      <a:pt x="3332" y="6"/>
                    </a:lnTo>
                    <a:lnTo>
                      <a:pt x="3262" y="4"/>
                    </a:lnTo>
                    <a:lnTo>
                      <a:pt x="3190" y="2"/>
                    </a:lnTo>
                    <a:lnTo>
                      <a:pt x="3120" y="2"/>
                    </a:lnTo>
                    <a:close/>
                  </a:path>
                </a:pathLst>
              </a:custGeom>
              <a:solidFill>
                <a:srgbClr val="D90000"/>
              </a:solidFill>
              <a:ln w="7938">
                <a:solidFill>
                  <a:srgbClr val="D90000"/>
                </a:solidFill>
                <a:round/>
                <a:headEnd/>
                <a:tailEnd/>
              </a:ln>
            </p:spPr>
            <p:txBody>
              <a:bodyPr/>
              <a:lstStyle/>
              <a:p>
                <a:endParaRPr lang="fr-FR"/>
              </a:p>
            </p:txBody>
          </p:sp>
        </p:grpSp>
        <p:pic>
          <p:nvPicPr>
            <p:cNvPr id="65555" name="Picture 48" descr="hydrolog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283"/>
              <a:ext cx="5760" cy="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56" name="Text Box 49"/>
            <p:cNvSpPr txBox="1">
              <a:spLocks noChangeArrowheads="1"/>
            </p:cNvSpPr>
            <p:nvPr/>
          </p:nvSpPr>
          <p:spPr bwMode="auto">
            <a:xfrm>
              <a:off x="106" y="3307"/>
              <a:ext cx="2657" cy="19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CA" sz="1500" b="1"/>
                <a:t>Atmosphère de faible énergie</a:t>
              </a:r>
            </a:p>
          </p:txBody>
        </p:sp>
        <p:sp>
          <p:nvSpPr>
            <p:cNvPr id="65557" name="Text Box 50"/>
            <p:cNvSpPr txBox="1">
              <a:spLocks noChangeArrowheads="1"/>
            </p:cNvSpPr>
            <p:nvPr/>
          </p:nvSpPr>
          <p:spPr bwMode="auto">
            <a:xfrm>
              <a:off x="2995" y="3283"/>
              <a:ext cx="2679" cy="19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fr-CA" sz="1500" b="1"/>
                <a:t>Atmosphère de forte énergie</a:t>
              </a:r>
            </a:p>
          </p:txBody>
        </p:sp>
        <p:sp>
          <p:nvSpPr>
            <p:cNvPr id="65558" name="Text Box 51"/>
            <p:cNvSpPr txBox="1">
              <a:spLocks noChangeArrowheads="1"/>
            </p:cNvSpPr>
            <p:nvPr/>
          </p:nvSpPr>
          <p:spPr bwMode="auto">
            <a:xfrm>
              <a:off x="601" y="4092"/>
              <a:ext cx="288" cy="1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sz="1500" b="1"/>
                <a:t>Sec</a:t>
              </a:r>
            </a:p>
          </p:txBody>
        </p:sp>
        <p:sp>
          <p:nvSpPr>
            <p:cNvPr id="65559" name="Text Box 52"/>
            <p:cNvSpPr txBox="1">
              <a:spLocks noChangeArrowheads="1"/>
            </p:cNvSpPr>
            <p:nvPr/>
          </p:nvSpPr>
          <p:spPr bwMode="auto">
            <a:xfrm>
              <a:off x="1680" y="4088"/>
              <a:ext cx="555" cy="1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sz="1500" b="1"/>
                <a:t>Mouillé</a:t>
              </a:r>
            </a:p>
          </p:txBody>
        </p:sp>
        <p:sp>
          <p:nvSpPr>
            <p:cNvPr id="65560" name="Text Box 53"/>
            <p:cNvSpPr txBox="1">
              <a:spLocks noChangeArrowheads="1"/>
            </p:cNvSpPr>
            <p:nvPr/>
          </p:nvSpPr>
          <p:spPr bwMode="auto">
            <a:xfrm>
              <a:off x="3238" y="4098"/>
              <a:ext cx="991" cy="1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sz="1500" b="1"/>
                <a:t>Sécheresses</a:t>
              </a:r>
            </a:p>
          </p:txBody>
        </p:sp>
        <p:sp>
          <p:nvSpPr>
            <p:cNvPr id="65561" name="Text Box 54"/>
            <p:cNvSpPr txBox="1">
              <a:spLocks noChangeArrowheads="1"/>
            </p:cNvSpPr>
            <p:nvPr/>
          </p:nvSpPr>
          <p:spPr bwMode="auto">
            <a:xfrm>
              <a:off x="4434" y="4088"/>
              <a:ext cx="913" cy="1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sz="1500" b="1"/>
                <a:t>Inondations</a:t>
              </a:r>
            </a:p>
          </p:txBody>
        </p:sp>
        <p:sp>
          <p:nvSpPr>
            <p:cNvPr id="65562" name="Line 55"/>
            <p:cNvSpPr>
              <a:spLocks noChangeShapeType="1"/>
            </p:cNvSpPr>
            <p:nvPr/>
          </p:nvSpPr>
          <p:spPr bwMode="auto">
            <a:xfrm>
              <a:off x="2928" y="3283"/>
              <a:ext cx="0" cy="992"/>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fr-FR"/>
            </a:p>
          </p:txBody>
        </p:sp>
      </p:grpSp>
    </p:spTree>
    <p:extLst>
      <p:ext uri="{BB962C8B-B14F-4D97-AF65-F5344CB8AC3E}">
        <p14:creationId xmlns:p14="http://schemas.microsoft.com/office/powerpoint/2010/main" val="289702980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1524000" y="4908884"/>
            <a:ext cx="9144000" cy="19491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4" name="Image 3" descr="Fig. 3.7.pdf"/>
          <p:cNvPicPr>
            <a:picLocks noChangeAspect="1"/>
          </p:cNvPicPr>
          <p:nvPr>
            <p:custDataLst>
              <p:tags r:id="rId2"/>
            </p:custDataLst>
          </p:nvPr>
        </p:nvPicPr>
        <p:blipFill>
          <a:blip r:embed="rId4">
            <a:extLst>
              <a:ext uri="{28A0092B-C50C-407E-A947-70E740481C1C}">
                <a14:useLocalDpi xmlns:a14="http://schemas.microsoft.com/office/drawing/2010/main" val="0"/>
              </a:ext>
            </a:extLst>
          </a:blip>
          <a:stretch>
            <a:fillRect/>
          </a:stretch>
        </p:blipFill>
        <p:spPr>
          <a:xfrm>
            <a:off x="4103964" y="0"/>
            <a:ext cx="4475018" cy="6858000"/>
          </a:xfrm>
          <a:prstGeom prst="rect">
            <a:avLst/>
          </a:prstGeom>
        </p:spPr>
      </p:pic>
      <p:cxnSp>
        <p:nvCxnSpPr>
          <p:cNvPr id="5" name="Connecteur droit 4">
            <a:extLst>
              <a:ext uri="{FF2B5EF4-FFF2-40B4-BE49-F238E27FC236}">
                <a16:creationId xmlns:a16="http://schemas.microsoft.com/office/drawing/2014/main" id="{9B6C46C9-46AA-6947-B029-A96A08D0096C}"/>
              </a:ext>
            </a:extLst>
          </p:cNvPr>
          <p:cNvCxnSpPr/>
          <p:nvPr/>
        </p:nvCxnSpPr>
        <p:spPr>
          <a:xfrm>
            <a:off x="5599134" y="576197"/>
            <a:ext cx="0" cy="6281803"/>
          </a:xfrm>
          <a:prstGeom prst="line">
            <a:avLst/>
          </a:prstGeom>
        </p:spPr>
        <p:style>
          <a:lnRef idx="3">
            <a:schemeClr val="accent2"/>
          </a:lnRef>
          <a:fillRef idx="0">
            <a:schemeClr val="accent2"/>
          </a:fillRef>
          <a:effectRef idx="2">
            <a:schemeClr val="accent2"/>
          </a:effectRef>
          <a:fontRef idx="minor">
            <a:schemeClr val="tx1"/>
          </a:fontRef>
        </p:style>
      </p:cxnSp>
      <p:sp>
        <p:nvSpPr>
          <p:cNvPr id="7" name="ZoneTexte 6">
            <a:extLst>
              <a:ext uri="{FF2B5EF4-FFF2-40B4-BE49-F238E27FC236}">
                <a16:creationId xmlns:a16="http://schemas.microsoft.com/office/drawing/2014/main" id="{87A9C8C0-E222-EA43-93B6-6FE963681370}"/>
              </a:ext>
            </a:extLst>
          </p:cNvPr>
          <p:cNvSpPr txBox="1"/>
          <p:nvPr/>
        </p:nvSpPr>
        <p:spPr>
          <a:xfrm>
            <a:off x="926926" y="701458"/>
            <a:ext cx="2981195" cy="1015663"/>
          </a:xfrm>
          <a:prstGeom prst="rect">
            <a:avLst/>
          </a:prstGeom>
          <a:noFill/>
        </p:spPr>
        <p:txBody>
          <a:bodyPr wrap="square" rtlCol="0">
            <a:spAutoFit/>
          </a:bodyPr>
          <a:lstStyle/>
          <a:p>
            <a:r>
              <a:rPr lang="fr-FR" sz="2000" b="1" dirty="0"/>
              <a:t>Actuellement nous sommes dans la zone de dépassement du 1,5˚ C</a:t>
            </a:r>
          </a:p>
        </p:txBody>
      </p:sp>
    </p:spTree>
    <p:extLst>
      <p:ext uri="{BB962C8B-B14F-4D97-AF65-F5344CB8AC3E}">
        <p14:creationId xmlns:p14="http://schemas.microsoft.com/office/powerpoint/2010/main" val="388460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A56B77-6805-F14E-9F2A-7B33220EF591}"/>
              </a:ext>
            </a:extLst>
          </p:cNvPr>
          <p:cNvSpPr>
            <a:spLocks noGrp="1"/>
          </p:cNvSpPr>
          <p:nvPr>
            <p:ph type="title"/>
          </p:nvPr>
        </p:nvSpPr>
        <p:spPr/>
        <p:txBody>
          <a:bodyPr/>
          <a:lstStyle/>
          <a:p>
            <a:r>
              <a:rPr lang="fr-FR" dirty="0"/>
              <a:t>2019 - L’Arctique en crise</a:t>
            </a:r>
          </a:p>
        </p:txBody>
      </p:sp>
      <p:pic>
        <p:nvPicPr>
          <p:cNvPr id="3" name="Image 2">
            <a:extLst>
              <a:ext uri="{FF2B5EF4-FFF2-40B4-BE49-F238E27FC236}">
                <a16:creationId xmlns:a16="http://schemas.microsoft.com/office/drawing/2014/main" id="{5092CAA2-C0A5-C94F-9526-0975E1EDE6CD}"/>
              </a:ext>
            </a:extLst>
          </p:cNvPr>
          <p:cNvPicPr>
            <a:picLocks noChangeAspect="1"/>
          </p:cNvPicPr>
          <p:nvPr/>
        </p:nvPicPr>
        <p:blipFill>
          <a:blip r:embed="rId3"/>
          <a:stretch>
            <a:fillRect/>
          </a:stretch>
        </p:blipFill>
        <p:spPr>
          <a:xfrm>
            <a:off x="400834" y="1727230"/>
            <a:ext cx="4914900" cy="4016478"/>
          </a:xfrm>
          <a:prstGeom prst="rect">
            <a:avLst/>
          </a:prstGeom>
        </p:spPr>
      </p:pic>
      <p:pic>
        <p:nvPicPr>
          <p:cNvPr id="5" name="Image 4">
            <a:extLst>
              <a:ext uri="{FF2B5EF4-FFF2-40B4-BE49-F238E27FC236}">
                <a16:creationId xmlns:a16="http://schemas.microsoft.com/office/drawing/2014/main" id="{8474FD9D-580D-9047-80E9-9E0CAC0F8C65}"/>
              </a:ext>
            </a:extLst>
          </p:cNvPr>
          <p:cNvPicPr>
            <a:picLocks noChangeAspect="1"/>
          </p:cNvPicPr>
          <p:nvPr/>
        </p:nvPicPr>
        <p:blipFill>
          <a:blip r:embed="rId4"/>
          <a:stretch>
            <a:fillRect/>
          </a:stretch>
        </p:blipFill>
        <p:spPr>
          <a:xfrm>
            <a:off x="5315733" y="1690688"/>
            <a:ext cx="6259423" cy="3833290"/>
          </a:xfrm>
          <a:prstGeom prst="rect">
            <a:avLst/>
          </a:prstGeom>
        </p:spPr>
      </p:pic>
      <p:sp>
        <p:nvSpPr>
          <p:cNvPr id="4" name="ZoneTexte 3">
            <a:extLst>
              <a:ext uri="{FF2B5EF4-FFF2-40B4-BE49-F238E27FC236}">
                <a16:creationId xmlns:a16="http://schemas.microsoft.com/office/drawing/2014/main" id="{B4D6CCF5-C514-6C4E-B9DE-F06E98D21F84}"/>
              </a:ext>
            </a:extLst>
          </p:cNvPr>
          <p:cNvSpPr txBox="1"/>
          <p:nvPr/>
        </p:nvSpPr>
        <p:spPr>
          <a:xfrm>
            <a:off x="5674290" y="6062597"/>
            <a:ext cx="5900866" cy="830997"/>
          </a:xfrm>
          <a:prstGeom prst="rect">
            <a:avLst/>
          </a:prstGeom>
          <a:noFill/>
        </p:spPr>
        <p:txBody>
          <a:bodyPr wrap="square" rtlCol="0">
            <a:spAutoFit/>
          </a:bodyPr>
          <a:lstStyle/>
          <a:p>
            <a:r>
              <a:rPr lang="fr-FR" sz="1600" dirty="0"/>
              <a:t>Uniquement à l’été 2019, le Groenland a perdu une masse nette de 53 milliards de tonnes de glace ce qui représente 1,5 mm sur le niveau de ma mer</a:t>
            </a:r>
          </a:p>
        </p:txBody>
      </p:sp>
    </p:spTree>
    <p:extLst>
      <p:ext uri="{BB962C8B-B14F-4D97-AF65-F5344CB8AC3E}">
        <p14:creationId xmlns:p14="http://schemas.microsoft.com/office/powerpoint/2010/main" val="2529202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71DC43-F40D-2243-9465-C5B3C3892FF7}"/>
              </a:ext>
            </a:extLst>
          </p:cNvPr>
          <p:cNvSpPr>
            <a:spLocks noGrp="1"/>
          </p:cNvSpPr>
          <p:nvPr>
            <p:ph type="title"/>
          </p:nvPr>
        </p:nvSpPr>
        <p:spPr/>
        <p:txBody>
          <a:bodyPr/>
          <a:lstStyle/>
          <a:p>
            <a:r>
              <a:rPr lang="fr-FR" dirty="0"/>
              <a:t>La menace se précise</a:t>
            </a:r>
          </a:p>
        </p:txBody>
      </p:sp>
      <p:pic>
        <p:nvPicPr>
          <p:cNvPr id="3" name="Image 2">
            <a:extLst>
              <a:ext uri="{FF2B5EF4-FFF2-40B4-BE49-F238E27FC236}">
                <a16:creationId xmlns:a16="http://schemas.microsoft.com/office/drawing/2014/main" id="{71127E7E-76FA-E040-A00B-D0C5B047FCEF}"/>
              </a:ext>
            </a:extLst>
          </p:cNvPr>
          <p:cNvPicPr>
            <a:picLocks noChangeAspect="1"/>
          </p:cNvPicPr>
          <p:nvPr/>
        </p:nvPicPr>
        <p:blipFill>
          <a:blip r:embed="rId2"/>
          <a:stretch>
            <a:fillRect/>
          </a:stretch>
        </p:blipFill>
        <p:spPr>
          <a:xfrm>
            <a:off x="8054671" y="101600"/>
            <a:ext cx="3898900" cy="6756400"/>
          </a:xfrm>
          <a:prstGeom prst="rect">
            <a:avLst/>
          </a:prstGeom>
        </p:spPr>
      </p:pic>
      <p:pic>
        <p:nvPicPr>
          <p:cNvPr id="4" name="Image 3">
            <a:extLst>
              <a:ext uri="{FF2B5EF4-FFF2-40B4-BE49-F238E27FC236}">
                <a16:creationId xmlns:a16="http://schemas.microsoft.com/office/drawing/2014/main" id="{06A38EA3-365D-B148-87AE-5E08FCF6A4B9}"/>
              </a:ext>
            </a:extLst>
          </p:cNvPr>
          <p:cNvPicPr>
            <a:picLocks noChangeAspect="1"/>
          </p:cNvPicPr>
          <p:nvPr/>
        </p:nvPicPr>
        <p:blipFill>
          <a:blip r:embed="rId3"/>
          <a:stretch>
            <a:fillRect/>
          </a:stretch>
        </p:blipFill>
        <p:spPr>
          <a:xfrm>
            <a:off x="538618" y="1460227"/>
            <a:ext cx="6670197" cy="4706491"/>
          </a:xfrm>
          <a:prstGeom prst="rect">
            <a:avLst/>
          </a:prstGeom>
        </p:spPr>
      </p:pic>
      <p:pic>
        <p:nvPicPr>
          <p:cNvPr id="5" name="Image 4">
            <a:extLst>
              <a:ext uri="{FF2B5EF4-FFF2-40B4-BE49-F238E27FC236}">
                <a16:creationId xmlns:a16="http://schemas.microsoft.com/office/drawing/2014/main" id="{6F337314-AB9A-034D-9F4A-18A487C96961}"/>
              </a:ext>
            </a:extLst>
          </p:cNvPr>
          <p:cNvPicPr>
            <a:picLocks noChangeAspect="1"/>
          </p:cNvPicPr>
          <p:nvPr/>
        </p:nvPicPr>
        <p:blipFill>
          <a:blip r:embed="rId4"/>
          <a:stretch>
            <a:fillRect/>
          </a:stretch>
        </p:blipFill>
        <p:spPr>
          <a:xfrm>
            <a:off x="5395586" y="53846"/>
            <a:ext cx="2659085" cy="877409"/>
          </a:xfrm>
          <a:prstGeom prst="rect">
            <a:avLst/>
          </a:prstGeom>
        </p:spPr>
      </p:pic>
      <p:sp>
        <p:nvSpPr>
          <p:cNvPr id="6" name="ZoneTexte 5">
            <a:extLst>
              <a:ext uri="{FF2B5EF4-FFF2-40B4-BE49-F238E27FC236}">
                <a16:creationId xmlns:a16="http://schemas.microsoft.com/office/drawing/2014/main" id="{5F721A20-7FF6-A343-B384-8F2B2D29B900}"/>
              </a:ext>
            </a:extLst>
          </p:cNvPr>
          <p:cNvSpPr txBox="1"/>
          <p:nvPr/>
        </p:nvSpPr>
        <p:spPr>
          <a:xfrm>
            <a:off x="325677" y="6350696"/>
            <a:ext cx="6883138" cy="369332"/>
          </a:xfrm>
          <a:prstGeom prst="rect">
            <a:avLst/>
          </a:prstGeom>
          <a:noFill/>
        </p:spPr>
        <p:txBody>
          <a:bodyPr wrap="square" rtlCol="0">
            <a:spAutoFit/>
          </a:bodyPr>
          <a:lstStyle/>
          <a:p>
            <a:r>
              <a:rPr lang="fr-FR" dirty="0"/>
              <a:t>Source: Nature </a:t>
            </a:r>
            <a:r>
              <a:rPr lang="fr-FR" b="1" dirty="0"/>
              <a:t>575 </a:t>
            </a:r>
            <a:r>
              <a:rPr lang="fr-FR" dirty="0"/>
              <a:t>592-595 (28 novembre 2019)</a:t>
            </a:r>
          </a:p>
        </p:txBody>
      </p:sp>
    </p:spTree>
    <p:extLst>
      <p:ext uri="{BB962C8B-B14F-4D97-AF65-F5344CB8AC3E}">
        <p14:creationId xmlns:p14="http://schemas.microsoft.com/office/powerpoint/2010/main" val="634746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5424A7-D53E-6544-A290-9DFB92591923}"/>
              </a:ext>
            </a:extLst>
          </p:cNvPr>
          <p:cNvSpPr>
            <a:spLocks noGrp="1"/>
          </p:cNvSpPr>
          <p:nvPr>
            <p:ph type="title"/>
          </p:nvPr>
        </p:nvSpPr>
        <p:spPr/>
        <p:txBody>
          <a:bodyPr/>
          <a:lstStyle/>
          <a:p>
            <a:r>
              <a:rPr lang="fr-FR" dirty="0"/>
              <a:t>On fait quoi?</a:t>
            </a:r>
          </a:p>
        </p:txBody>
      </p:sp>
      <p:sp>
        <p:nvSpPr>
          <p:cNvPr id="3" name="Espace réservé du contenu 2">
            <a:extLst>
              <a:ext uri="{FF2B5EF4-FFF2-40B4-BE49-F238E27FC236}">
                <a16:creationId xmlns:a16="http://schemas.microsoft.com/office/drawing/2014/main" id="{37EF6E16-4B20-B042-994B-17B877CAA53D}"/>
              </a:ext>
            </a:extLst>
          </p:cNvPr>
          <p:cNvSpPr>
            <a:spLocks noGrp="1"/>
          </p:cNvSpPr>
          <p:nvPr>
            <p:ph idx="1"/>
          </p:nvPr>
        </p:nvSpPr>
        <p:spPr/>
        <p:txBody>
          <a:bodyPr/>
          <a:lstStyle/>
          <a:p>
            <a:r>
              <a:rPr lang="fr-FR" dirty="0"/>
              <a:t>Il faut un effort concerté à l’échelle planétaire pour stabiliser le climat à un niveau qui permette la résilience des écosystèmes et l’adaptation des populations les plus vulnérables</a:t>
            </a:r>
          </a:p>
          <a:p>
            <a:r>
              <a:rPr lang="fr-FR" dirty="0"/>
              <a:t> Comment?</a:t>
            </a:r>
          </a:p>
          <a:p>
            <a:pPr lvl="1"/>
            <a:r>
              <a:rPr lang="fr-FR" dirty="0"/>
              <a:t>Réduire les émissions </a:t>
            </a:r>
          </a:p>
          <a:p>
            <a:pPr lvl="1"/>
            <a:r>
              <a:rPr lang="fr-FR" dirty="0"/>
              <a:t>Augmenter les puits de carbone</a:t>
            </a:r>
          </a:p>
          <a:p>
            <a:r>
              <a:rPr lang="fr-FR" dirty="0"/>
              <a:t>Est-ce possible?</a:t>
            </a:r>
          </a:p>
          <a:p>
            <a:pPr lvl="1"/>
            <a:r>
              <a:rPr lang="fr-FR" dirty="0"/>
              <a:t>Oui, mais il faut frapper vite et fort </a:t>
            </a:r>
          </a:p>
        </p:txBody>
      </p:sp>
    </p:spTree>
    <p:extLst>
      <p:ext uri="{BB962C8B-B14F-4D97-AF65-F5344CB8AC3E}">
        <p14:creationId xmlns:p14="http://schemas.microsoft.com/office/powerpoint/2010/main" val="285456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EB6C3A-6F37-B346-8055-916D0DC8D15C}"/>
              </a:ext>
            </a:extLst>
          </p:cNvPr>
          <p:cNvSpPr>
            <a:spLocks noGrp="1"/>
          </p:cNvSpPr>
          <p:nvPr>
            <p:ph type="title"/>
          </p:nvPr>
        </p:nvSpPr>
        <p:spPr/>
        <p:txBody>
          <a:bodyPr/>
          <a:lstStyle/>
          <a:p>
            <a:r>
              <a:rPr lang="fr-FR" dirty="0"/>
              <a:t>Plan</a:t>
            </a:r>
          </a:p>
        </p:txBody>
      </p:sp>
      <p:sp>
        <p:nvSpPr>
          <p:cNvPr id="3" name="Espace réservé du contenu 2">
            <a:extLst>
              <a:ext uri="{FF2B5EF4-FFF2-40B4-BE49-F238E27FC236}">
                <a16:creationId xmlns:a16="http://schemas.microsoft.com/office/drawing/2014/main" id="{F22EDF41-BE66-4145-B4A2-77CC2C50C3E7}"/>
              </a:ext>
            </a:extLst>
          </p:cNvPr>
          <p:cNvSpPr>
            <a:spLocks noGrp="1"/>
          </p:cNvSpPr>
          <p:nvPr>
            <p:ph idx="1"/>
          </p:nvPr>
        </p:nvSpPr>
        <p:spPr/>
        <p:txBody>
          <a:bodyPr/>
          <a:lstStyle/>
          <a:p>
            <a:r>
              <a:rPr lang="fr-FR" dirty="0"/>
              <a:t>Les changements climatiques en bref</a:t>
            </a:r>
          </a:p>
          <a:p>
            <a:r>
              <a:rPr lang="fr-FR" dirty="0"/>
              <a:t>La notion de </a:t>
            </a:r>
            <a:r>
              <a:rPr lang="fr-FR" dirty="0" err="1"/>
              <a:t>carboneutralité</a:t>
            </a:r>
            <a:endParaRPr lang="fr-FR" dirty="0"/>
          </a:p>
          <a:p>
            <a:r>
              <a:rPr lang="fr-FR" dirty="0"/>
              <a:t>Comment devenir </a:t>
            </a:r>
            <a:r>
              <a:rPr lang="fr-FR" dirty="0" err="1"/>
              <a:t>carboneutre</a:t>
            </a:r>
            <a:r>
              <a:rPr lang="fr-FR" dirty="0"/>
              <a:t>?</a:t>
            </a:r>
          </a:p>
          <a:p>
            <a:r>
              <a:rPr lang="fr-FR" dirty="0"/>
              <a:t>Le rôle de la compensation</a:t>
            </a:r>
          </a:p>
          <a:p>
            <a:r>
              <a:rPr lang="fr-FR" dirty="0"/>
              <a:t>Compensation par des projets forestiers</a:t>
            </a:r>
          </a:p>
          <a:p>
            <a:r>
              <a:rPr lang="fr-FR" dirty="0"/>
              <a:t>Carbone boréal, un modèle unique</a:t>
            </a:r>
          </a:p>
          <a:p>
            <a:r>
              <a:rPr lang="fr-FR" dirty="0"/>
              <a:t>Quelle démarche pour une institution d’enseignement?</a:t>
            </a:r>
          </a:p>
        </p:txBody>
      </p:sp>
    </p:spTree>
    <p:extLst>
      <p:ext uri="{BB962C8B-B14F-4D97-AF65-F5344CB8AC3E}">
        <p14:creationId xmlns:p14="http://schemas.microsoft.com/office/powerpoint/2010/main" val="429030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87522" y="-3369"/>
            <a:ext cx="9248773" cy="1325563"/>
          </a:xfrm>
        </p:spPr>
        <p:txBody>
          <a:bodyPr>
            <a:normAutofit/>
          </a:bodyPr>
          <a:lstStyle/>
          <a:p>
            <a:pPr algn="ctr"/>
            <a:r>
              <a:rPr lang="fr-CA" dirty="0">
                <a:latin typeface="+mn-lt"/>
              </a:rPr>
              <a:t>Augmentation des GES - PROJECTIONS</a:t>
            </a:r>
          </a:p>
        </p:txBody>
      </p:sp>
      <p:sp>
        <p:nvSpPr>
          <p:cNvPr id="3" name="Espace réservé du numéro de diapositive 2"/>
          <p:cNvSpPr>
            <a:spLocks noGrp="1"/>
          </p:cNvSpPr>
          <p:nvPr>
            <p:ph type="sldNum" sz="quarter" idx="12"/>
          </p:nvPr>
        </p:nvSpPr>
        <p:spPr/>
        <p:txBody>
          <a:bodyPr/>
          <a:lstStyle/>
          <a:p>
            <a:fld id="{F30D9CC9-69FF-483E-8834-B89A935ABFA7}" type="slidenum">
              <a:rPr lang="fr-CA" smtClean="0"/>
              <a:t>20</a:t>
            </a:fld>
            <a:endParaRPr lang="fr-CA"/>
          </a:p>
        </p:txBody>
      </p:sp>
      <p:pic>
        <p:nvPicPr>
          <p:cNvPr id="8" name="Picture Placeholder 7">
            <a:extLst>
              <a:ext uri="{FF2B5EF4-FFF2-40B4-BE49-F238E27FC236}">
                <a16:creationId xmlns:a16="http://schemas.microsoft.com/office/drawing/2014/main" id="{EC41A981-F99B-4018-BCF8-6FA97A365F0B}"/>
              </a:ext>
            </a:extLst>
          </p:cNvPr>
          <p:cNvPicPr>
            <a:picLocks noGrp="1" noChangeAspect="1"/>
          </p:cNvPicPr>
          <p:nvPr/>
        </p:nvPicPr>
        <p:blipFill rotWithShape="1">
          <a:blip r:embed="rId2" cstate="print">
            <a:extLst>
              <a:ext uri="{28A0092B-C50C-407E-A947-70E740481C1C}">
                <a14:useLocalDpi xmlns:a14="http://schemas.microsoft.com/office/drawing/2010/main" val="0"/>
              </a:ext>
            </a:extLst>
          </a:blip>
          <a:srcRect l="-901"/>
          <a:stretch/>
        </p:blipFill>
        <p:spPr>
          <a:xfrm>
            <a:off x="1524001" y="1230520"/>
            <a:ext cx="6059606" cy="4680000"/>
          </a:xfrm>
          <a:prstGeom prst="rect">
            <a:avLst/>
          </a:prstGeom>
        </p:spPr>
      </p:pic>
      <p:sp>
        <p:nvSpPr>
          <p:cNvPr id="9" name="Text Placeholder 4">
            <a:extLst>
              <a:ext uri="{FF2B5EF4-FFF2-40B4-BE49-F238E27FC236}">
                <a16:creationId xmlns:a16="http://schemas.microsoft.com/office/drawing/2014/main" id="{11BA6B59-3CA6-4CFA-9BB3-F1DCC3321AA9}"/>
              </a:ext>
            </a:extLst>
          </p:cNvPr>
          <p:cNvSpPr txBox="1">
            <a:spLocks/>
          </p:cNvSpPr>
          <p:nvPr/>
        </p:nvSpPr>
        <p:spPr>
          <a:xfrm>
            <a:off x="1709616" y="6059130"/>
            <a:ext cx="8958385" cy="764704"/>
          </a:xfrm>
          <a:prstGeom prst="rect">
            <a:avLst/>
          </a:prstGeom>
        </p:spPr>
        <p:txBody>
          <a:bodyPr vert="horz" lIns="0" tIns="45720" rIns="0" bIns="45720" rtlCol="0" anchor="b" anchorCtr="0">
            <a:normAutofit fontScale="85000"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altLang="en-US" dirty="0">
                <a:ea typeface="ＭＳ Ｐゴシック" pitchFamily="34" charset="-128"/>
              </a:rPr>
              <a:t>This set of quantified SSPs are based on the output of six Integrated Assessment Models (AIM/CGE, GCAM, IMAGE, MESSAGE, REMIND, WITCH). Net emissions include those from land-use change and bioenergy with CCS.</a:t>
            </a:r>
            <a:br>
              <a:rPr lang="en-GB" altLang="en-US" dirty="0">
                <a:ea typeface="ＭＳ Ｐゴシック" pitchFamily="34" charset="-128"/>
              </a:rPr>
            </a:br>
            <a:r>
              <a:rPr lang="en-GB" altLang="en-US" dirty="0">
                <a:ea typeface="ＭＳ Ｐゴシック" pitchFamily="34" charset="-128"/>
              </a:rPr>
              <a:t>Source: </a:t>
            </a:r>
            <a:r>
              <a:rPr lang="en-GB" altLang="en-US" dirty="0">
                <a:ea typeface="ＭＳ Ｐゴシック" pitchFamily="34" charset="-128"/>
                <a:hlinkClick r:id="rId3"/>
              </a:rPr>
              <a:t>Riahi et al. 2016</a:t>
            </a:r>
            <a:r>
              <a:rPr lang="en-GB" altLang="en-US" dirty="0">
                <a:ea typeface="ＭＳ Ｐゴシック" pitchFamily="34" charset="-128"/>
              </a:rPr>
              <a:t>; </a:t>
            </a:r>
            <a:r>
              <a:rPr lang="en-GB" altLang="en-US" dirty="0">
                <a:ea typeface="ＭＳ Ｐゴシック" pitchFamily="34" charset="-128"/>
                <a:hlinkClick r:id="rId4"/>
              </a:rPr>
              <a:t>Rogelj et al. 2018</a:t>
            </a:r>
            <a:r>
              <a:rPr lang="en-GB" altLang="en-US" dirty="0">
                <a:ea typeface="ＭＳ Ｐゴシック" pitchFamily="34" charset="-128"/>
              </a:rPr>
              <a:t>; </a:t>
            </a:r>
            <a:r>
              <a:rPr lang="en-GB" altLang="en-US" dirty="0">
                <a:ea typeface="ＭＳ Ｐゴシック" pitchFamily="34" charset="-128"/>
                <a:hlinkClick r:id="rId5"/>
              </a:rPr>
              <a:t>IIASA SSP Database</a:t>
            </a:r>
            <a:r>
              <a:rPr lang="en-GB" altLang="en-US" dirty="0">
                <a:ea typeface="ＭＳ Ｐゴシック" pitchFamily="34" charset="-128"/>
              </a:rPr>
              <a:t>; </a:t>
            </a:r>
            <a:r>
              <a:rPr lang="en-GB" altLang="en-US" dirty="0">
                <a:ea typeface="ＭＳ Ｐゴシック" pitchFamily="34" charset="-128"/>
                <a:hlinkClick r:id="rId6"/>
              </a:rPr>
              <a:t>IAMC</a:t>
            </a:r>
            <a:r>
              <a:rPr lang="en-GB" altLang="en-US" dirty="0">
                <a:ea typeface="ＭＳ Ｐゴシック" pitchFamily="34" charset="-128"/>
              </a:rPr>
              <a:t>; </a:t>
            </a:r>
            <a:r>
              <a:rPr lang="en-GB" altLang="en-US" dirty="0">
                <a:ea typeface="ＭＳ Ｐゴシック" pitchFamily="34" charset="-128"/>
                <a:hlinkClick r:id="rId7"/>
              </a:rPr>
              <a:t>Global Carbon Budget 2018</a:t>
            </a:r>
            <a:endParaRPr lang="en-GB" altLang="en-US" dirty="0">
              <a:ea typeface="ＭＳ Ｐゴシック" pitchFamily="34" charset="-128"/>
            </a:endParaRPr>
          </a:p>
        </p:txBody>
      </p:sp>
      <p:pic>
        <p:nvPicPr>
          <p:cNvPr id="10" name="Picture 6" descr="https://i.kinja-img.com/gawker-media/image/upload/ivuw5ox2emkwxag7atg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3608" y="1208951"/>
            <a:ext cx="2323385" cy="11616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Ã©sultats de recherche d'images pour Â«Â thermomÃ¨tre chaudÂ Â»"/>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934289" y="1169820"/>
            <a:ext cx="702007" cy="12043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Ã©sultats de recherche d'images pour Â«Â action urgenteÂ Â»"/>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56974" y="4901935"/>
            <a:ext cx="1776650" cy="115371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7758213" y="4445708"/>
            <a:ext cx="1977336" cy="461665"/>
          </a:xfrm>
          <a:prstGeom prst="rect">
            <a:avLst/>
          </a:prstGeom>
          <a:noFill/>
        </p:spPr>
        <p:txBody>
          <a:bodyPr wrap="none" rtlCol="0">
            <a:spAutoFit/>
          </a:bodyPr>
          <a:lstStyle/>
          <a:p>
            <a:r>
              <a:rPr lang="fr-FR" sz="2400" dirty="0"/>
              <a:t>CO</a:t>
            </a:r>
            <a:r>
              <a:rPr lang="fr-FR" sz="2400" baseline="-25000" dirty="0"/>
              <a:t>2</a:t>
            </a:r>
            <a:r>
              <a:rPr lang="fr-FR" sz="2400" dirty="0"/>
              <a:t> : 421 ppm</a:t>
            </a:r>
            <a:endParaRPr lang="fr-CA" sz="2400" dirty="0"/>
          </a:p>
        </p:txBody>
      </p:sp>
      <p:sp>
        <p:nvSpPr>
          <p:cNvPr id="14" name="ZoneTexte 13"/>
          <p:cNvSpPr txBox="1"/>
          <p:nvPr/>
        </p:nvSpPr>
        <p:spPr>
          <a:xfrm>
            <a:off x="7764184" y="2426235"/>
            <a:ext cx="2028632" cy="461665"/>
          </a:xfrm>
          <a:prstGeom prst="rect">
            <a:avLst/>
          </a:prstGeom>
          <a:noFill/>
        </p:spPr>
        <p:txBody>
          <a:bodyPr wrap="none" rtlCol="0">
            <a:spAutoFit/>
          </a:bodyPr>
          <a:lstStyle/>
          <a:p>
            <a:r>
              <a:rPr lang="fr-FR" sz="2400" dirty="0"/>
              <a:t>CO</a:t>
            </a:r>
            <a:r>
              <a:rPr lang="fr-FR" sz="2400" baseline="-25000" dirty="0"/>
              <a:t>2</a:t>
            </a:r>
            <a:r>
              <a:rPr lang="fr-FR" sz="2400" dirty="0"/>
              <a:t> : 936 ppm</a:t>
            </a:r>
            <a:endParaRPr lang="fr-CA" sz="2400" dirty="0"/>
          </a:p>
        </p:txBody>
      </p:sp>
      <p:cxnSp>
        <p:nvCxnSpPr>
          <p:cNvPr id="13" name="Connecteur droit avec flèche 12"/>
          <p:cNvCxnSpPr>
            <a:stCxn id="14" idx="2"/>
            <a:endCxn id="4" idx="0"/>
          </p:cNvCxnSpPr>
          <p:nvPr/>
        </p:nvCxnSpPr>
        <p:spPr>
          <a:xfrm>
            <a:off x="8778500" y="2871883"/>
            <a:ext cx="25662" cy="154999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Flèche vers la droite 4">
            <a:extLst>
              <a:ext uri="{FF2B5EF4-FFF2-40B4-BE49-F238E27FC236}">
                <a16:creationId xmlns:a16="http://schemas.microsoft.com/office/drawing/2014/main" id="{677CF2BC-743E-E44B-A1E4-99B09829784D}"/>
              </a:ext>
            </a:extLst>
          </p:cNvPr>
          <p:cNvSpPr/>
          <p:nvPr/>
        </p:nvSpPr>
        <p:spPr>
          <a:xfrm>
            <a:off x="329108" y="4233797"/>
            <a:ext cx="1815586" cy="563671"/>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1CCD3ED2-B5E3-AB4C-9CF9-DD6E7146E329}"/>
              </a:ext>
            </a:extLst>
          </p:cNvPr>
          <p:cNvSpPr txBox="1"/>
          <p:nvPr/>
        </p:nvSpPr>
        <p:spPr>
          <a:xfrm>
            <a:off x="280822" y="4308758"/>
            <a:ext cx="1815586" cy="369332"/>
          </a:xfrm>
          <a:prstGeom prst="rect">
            <a:avLst/>
          </a:prstGeom>
          <a:noFill/>
        </p:spPr>
        <p:txBody>
          <a:bodyPr wrap="square" rtlCol="0">
            <a:spAutoFit/>
          </a:bodyPr>
          <a:lstStyle/>
          <a:p>
            <a:r>
              <a:rPr lang="fr-FR" b="1" dirty="0" err="1"/>
              <a:t>Carboneutralité</a:t>
            </a:r>
            <a:endParaRPr lang="fr-FR" b="1" dirty="0"/>
          </a:p>
        </p:txBody>
      </p:sp>
    </p:spTree>
    <p:extLst>
      <p:ext uri="{BB962C8B-B14F-4D97-AF65-F5344CB8AC3E}">
        <p14:creationId xmlns:p14="http://schemas.microsoft.com/office/powerpoint/2010/main" val="3714087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Ce qu’il faudrait faire?</a:t>
            </a:r>
          </a:p>
        </p:txBody>
      </p:sp>
      <p:pic>
        <p:nvPicPr>
          <p:cNvPr id="3" name="Image 2"/>
          <p:cNvPicPr>
            <a:picLocks noChangeAspect="1"/>
          </p:cNvPicPr>
          <p:nvPr/>
        </p:nvPicPr>
        <p:blipFill>
          <a:blip r:embed="rId2"/>
          <a:stretch>
            <a:fillRect/>
          </a:stretch>
        </p:blipFill>
        <p:spPr>
          <a:xfrm>
            <a:off x="2029326" y="1296185"/>
            <a:ext cx="8181474" cy="5040556"/>
          </a:xfrm>
          <a:prstGeom prst="rect">
            <a:avLst/>
          </a:prstGeom>
        </p:spPr>
      </p:pic>
      <p:sp>
        <p:nvSpPr>
          <p:cNvPr id="4" name="Rectangle 3"/>
          <p:cNvSpPr/>
          <p:nvPr/>
        </p:nvSpPr>
        <p:spPr>
          <a:xfrm>
            <a:off x="1981201" y="6206905"/>
            <a:ext cx="7900737" cy="369332"/>
          </a:xfrm>
          <a:prstGeom prst="rect">
            <a:avLst/>
          </a:prstGeom>
        </p:spPr>
        <p:txBody>
          <a:bodyPr wrap="square">
            <a:spAutoFit/>
          </a:bodyPr>
          <a:lstStyle/>
          <a:p>
            <a:r>
              <a:rPr lang="fr-FR" dirty="0"/>
              <a:t>Source: IPCC, 2018, </a:t>
            </a:r>
            <a:r>
              <a:rPr lang="fr-FR" dirty="0" err="1"/>
              <a:t>Special</a:t>
            </a:r>
            <a:r>
              <a:rPr lang="fr-FR" dirty="0"/>
              <a:t> report Global </a:t>
            </a:r>
            <a:r>
              <a:rPr lang="fr-FR" dirty="0" err="1"/>
              <a:t>Warming</a:t>
            </a:r>
            <a:r>
              <a:rPr lang="fr-FR" dirty="0"/>
              <a:t> of 1,5˚ </a:t>
            </a:r>
            <a:r>
              <a:rPr lang="fr-FR" dirty="0" err="1"/>
              <a:t>above</a:t>
            </a:r>
            <a:r>
              <a:rPr lang="fr-FR" dirty="0"/>
              <a:t> </a:t>
            </a:r>
          </a:p>
        </p:txBody>
      </p:sp>
      <p:graphicFrame>
        <p:nvGraphicFramePr>
          <p:cNvPr id="5" name="Graphique 4">
            <a:extLst>
              <a:ext uri="{FF2B5EF4-FFF2-40B4-BE49-F238E27FC236}">
                <a16:creationId xmlns:a16="http://schemas.microsoft.com/office/drawing/2014/main" id="{E7D82547-FF22-E245-BB46-DC67F9BA5766}"/>
              </a:ext>
            </a:extLst>
          </p:cNvPr>
          <p:cNvGraphicFramePr/>
          <p:nvPr/>
        </p:nvGraphicFramePr>
        <p:xfrm>
          <a:off x="1867569" y="102790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6" name="ZoneTexte 5">
            <a:extLst>
              <a:ext uri="{FF2B5EF4-FFF2-40B4-BE49-F238E27FC236}">
                <a16:creationId xmlns:a16="http://schemas.microsoft.com/office/drawing/2014/main" id="{EC73ED76-D33B-7E44-AD95-5AB42F65A087}"/>
              </a:ext>
            </a:extLst>
          </p:cNvPr>
          <p:cNvSpPr txBox="1"/>
          <p:nvPr/>
        </p:nvSpPr>
        <p:spPr>
          <a:xfrm>
            <a:off x="368135" y="5528022"/>
            <a:ext cx="4215740" cy="369333"/>
          </a:xfrm>
          <a:prstGeom prst="rect">
            <a:avLst/>
          </a:prstGeom>
          <a:noFill/>
        </p:spPr>
        <p:txBody>
          <a:bodyPr wrap="square" rtlCol="0">
            <a:spAutoFit/>
          </a:bodyPr>
          <a:lstStyle/>
          <a:p>
            <a:r>
              <a:rPr lang="fr-FR" b="1" dirty="0"/>
              <a:t>L’humanité doit être </a:t>
            </a:r>
            <a:r>
              <a:rPr lang="fr-FR" b="1" dirty="0" err="1"/>
              <a:t>carboneutre</a:t>
            </a:r>
            <a:r>
              <a:rPr lang="fr-FR" b="1" dirty="0"/>
              <a:t> en 2050</a:t>
            </a:r>
          </a:p>
        </p:txBody>
      </p:sp>
    </p:spTree>
    <p:extLst>
      <p:ext uri="{BB962C8B-B14F-4D97-AF65-F5344CB8AC3E}">
        <p14:creationId xmlns:p14="http://schemas.microsoft.com/office/powerpoint/2010/main" val="72699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E6A77-179E-1842-B83A-F93999CFC64A}"/>
              </a:ext>
            </a:extLst>
          </p:cNvPr>
          <p:cNvSpPr>
            <a:spLocks noGrp="1"/>
          </p:cNvSpPr>
          <p:nvPr>
            <p:ph type="title"/>
          </p:nvPr>
        </p:nvSpPr>
        <p:spPr/>
        <p:txBody>
          <a:bodyPr/>
          <a:lstStyle/>
          <a:p>
            <a:r>
              <a:rPr lang="fr-FR" dirty="0"/>
              <a:t>La notion de </a:t>
            </a:r>
            <a:r>
              <a:rPr lang="fr-FR" dirty="0" err="1"/>
              <a:t>carboneutralité</a:t>
            </a:r>
            <a:endParaRPr lang="fr-FR" dirty="0"/>
          </a:p>
        </p:txBody>
      </p:sp>
      <p:sp>
        <p:nvSpPr>
          <p:cNvPr id="3" name="Espace réservé du texte 2">
            <a:extLst>
              <a:ext uri="{FF2B5EF4-FFF2-40B4-BE49-F238E27FC236}">
                <a16:creationId xmlns:a16="http://schemas.microsoft.com/office/drawing/2014/main" id="{87A91EE8-C220-F344-90CE-67B3B2712F7C}"/>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785606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0DC5FF-A804-B940-A799-B2CBD569165E}"/>
              </a:ext>
            </a:extLst>
          </p:cNvPr>
          <p:cNvSpPr>
            <a:spLocks noGrp="1"/>
          </p:cNvSpPr>
          <p:nvPr>
            <p:ph type="title"/>
          </p:nvPr>
        </p:nvSpPr>
        <p:spPr/>
        <p:txBody>
          <a:bodyPr/>
          <a:lstStyle/>
          <a:p>
            <a:r>
              <a:rPr lang="fr-FR" dirty="0"/>
              <a:t>Définition</a:t>
            </a:r>
          </a:p>
        </p:txBody>
      </p:sp>
      <p:sp>
        <p:nvSpPr>
          <p:cNvPr id="3" name="Espace réservé du contenu 2">
            <a:extLst>
              <a:ext uri="{FF2B5EF4-FFF2-40B4-BE49-F238E27FC236}">
                <a16:creationId xmlns:a16="http://schemas.microsoft.com/office/drawing/2014/main" id="{D62FA981-B229-EF41-AB2E-5324017AB3C7}"/>
              </a:ext>
            </a:extLst>
          </p:cNvPr>
          <p:cNvSpPr>
            <a:spLocks noGrp="1"/>
          </p:cNvSpPr>
          <p:nvPr>
            <p:ph idx="1"/>
          </p:nvPr>
        </p:nvSpPr>
        <p:spPr/>
        <p:txBody>
          <a:bodyPr>
            <a:normAutofit fontScale="92500" lnSpcReduction="20000"/>
          </a:bodyPr>
          <a:lstStyle/>
          <a:p>
            <a:r>
              <a:rPr lang="fr-FR" dirty="0" err="1"/>
              <a:t>Carboneutralité</a:t>
            </a:r>
            <a:r>
              <a:rPr lang="fr-FR" dirty="0"/>
              <a:t> </a:t>
            </a:r>
          </a:p>
          <a:p>
            <a:pPr lvl="1"/>
            <a:r>
              <a:rPr lang="fr-FR" dirty="0"/>
              <a:t>Des évènements</a:t>
            </a:r>
          </a:p>
          <a:p>
            <a:pPr lvl="1"/>
            <a:r>
              <a:rPr lang="fr-FR" dirty="0"/>
              <a:t>Des institutions</a:t>
            </a:r>
          </a:p>
          <a:p>
            <a:pPr lvl="1"/>
            <a:r>
              <a:rPr lang="fr-FR" dirty="0"/>
              <a:t>Des pays</a:t>
            </a:r>
          </a:p>
          <a:p>
            <a:pPr lvl="1"/>
            <a:r>
              <a:rPr lang="fr-FR" dirty="0"/>
              <a:t>Des entreprises</a:t>
            </a:r>
          </a:p>
          <a:p>
            <a:pPr lvl="1"/>
            <a:r>
              <a:rPr lang="fr-FR" dirty="0"/>
              <a:t>Des produits</a:t>
            </a:r>
          </a:p>
          <a:p>
            <a:pPr lvl="1"/>
            <a:r>
              <a:rPr lang="fr-FR" dirty="0"/>
              <a:t>Des nouvelles installations industrielles</a:t>
            </a:r>
          </a:p>
          <a:p>
            <a:r>
              <a:rPr lang="fr-FR" dirty="0"/>
              <a:t>La </a:t>
            </a:r>
            <a:r>
              <a:rPr lang="fr-FR" dirty="0" err="1"/>
              <a:t>carboneutralité</a:t>
            </a:r>
            <a:r>
              <a:rPr lang="fr-FR" dirty="0"/>
              <a:t> est une mesure volontaire basée sur une approche comptable.</a:t>
            </a:r>
          </a:p>
          <a:p>
            <a:r>
              <a:rPr lang="fr-FR" dirty="0"/>
              <a:t>Elle permet de stimuler les projets d’absorption de CO</a:t>
            </a:r>
            <a:r>
              <a:rPr lang="fr-FR" baseline="-25000" dirty="0"/>
              <a:t>2</a:t>
            </a:r>
            <a:r>
              <a:rPr lang="fr-FR" dirty="0"/>
              <a:t> et de réductions d’émissions </a:t>
            </a:r>
          </a:p>
          <a:p>
            <a:r>
              <a:rPr lang="fr-FR" dirty="0"/>
              <a:t>Elle exige une traçabilité</a:t>
            </a:r>
          </a:p>
        </p:txBody>
      </p:sp>
      <p:pic>
        <p:nvPicPr>
          <p:cNvPr id="4" name="Image 3">
            <a:extLst>
              <a:ext uri="{FF2B5EF4-FFF2-40B4-BE49-F238E27FC236}">
                <a16:creationId xmlns:a16="http://schemas.microsoft.com/office/drawing/2014/main" id="{AFB9C968-3658-9948-B739-87427126FFBA}"/>
              </a:ext>
            </a:extLst>
          </p:cNvPr>
          <p:cNvPicPr>
            <a:picLocks noChangeAspect="1"/>
          </p:cNvPicPr>
          <p:nvPr/>
        </p:nvPicPr>
        <p:blipFill>
          <a:blip r:embed="rId2"/>
          <a:stretch>
            <a:fillRect/>
          </a:stretch>
        </p:blipFill>
        <p:spPr>
          <a:xfrm>
            <a:off x="5398718" y="1498165"/>
            <a:ext cx="5298510" cy="2170755"/>
          </a:xfrm>
          <a:prstGeom prst="rect">
            <a:avLst/>
          </a:prstGeom>
        </p:spPr>
      </p:pic>
    </p:spTree>
    <p:extLst>
      <p:ext uri="{BB962C8B-B14F-4D97-AF65-F5344CB8AC3E}">
        <p14:creationId xmlns:p14="http://schemas.microsoft.com/office/powerpoint/2010/main" val="667431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systèmes imbriqués</a:t>
            </a:r>
          </a:p>
        </p:txBody>
      </p:sp>
      <p:pic>
        <p:nvPicPr>
          <p:cNvPr id="3" name="Image 2"/>
          <p:cNvPicPr>
            <a:picLocks noChangeAspect="1"/>
          </p:cNvPicPr>
          <p:nvPr/>
        </p:nvPicPr>
        <p:blipFill>
          <a:blip r:embed="rId2"/>
          <a:stretch>
            <a:fillRect/>
          </a:stretch>
        </p:blipFill>
        <p:spPr>
          <a:xfrm>
            <a:off x="1524000" y="1574800"/>
            <a:ext cx="9144000" cy="3703372"/>
          </a:xfrm>
          <a:prstGeom prst="rect">
            <a:avLst/>
          </a:prstGeom>
        </p:spPr>
      </p:pic>
      <p:sp>
        <p:nvSpPr>
          <p:cNvPr id="4" name="ZoneTexte 3"/>
          <p:cNvSpPr txBox="1"/>
          <p:nvPr/>
        </p:nvSpPr>
        <p:spPr>
          <a:xfrm>
            <a:off x="2190750" y="6064250"/>
            <a:ext cx="939488" cy="369332"/>
          </a:xfrm>
          <a:prstGeom prst="rect">
            <a:avLst/>
          </a:prstGeom>
          <a:noFill/>
        </p:spPr>
        <p:txBody>
          <a:bodyPr wrap="none" rtlCol="0">
            <a:spAutoFit/>
          </a:bodyPr>
          <a:lstStyle/>
          <a:p>
            <a:r>
              <a:rPr lang="fr-FR" dirty="0"/>
              <a:t>Source: </a:t>
            </a:r>
          </a:p>
        </p:txBody>
      </p:sp>
      <p:pic>
        <p:nvPicPr>
          <p:cNvPr id="5" name="Image 4"/>
          <p:cNvPicPr>
            <a:picLocks noChangeAspect="1"/>
          </p:cNvPicPr>
          <p:nvPr/>
        </p:nvPicPr>
        <p:blipFill>
          <a:blip r:embed="rId3"/>
          <a:stretch>
            <a:fillRect/>
          </a:stretch>
        </p:blipFill>
        <p:spPr>
          <a:xfrm>
            <a:off x="3079184" y="6154182"/>
            <a:ext cx="6692900" cy="558800"/>
          </a:xfrm>
          <a:prstGeom prst="rect">
            <a:avLst/>
          </a:prstGeom>
        </p:spPr>
      </p:pic>
    </p:spTree>
    <p:extLst>
      <p:ext uri="{BB962C8B-B14F-4D97-AF65-F5344CB8AC3E}">
        <p14:creationId xmlns:p14="http://schemas.microsoft.com/office/powerpoint/2010/main" val="1095414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EF55B7-AF4B-854F-B76C-0599AEA2DB1F}"/>
              </a:ext>
            </a:extLst>
          </p:cNvPr>
          <p:cNvSpPr>
            <a:spLocks noGrp="1"/>
          </p:cNvSpPr>
          <p:nvPr>
            <p:ph type="title"/>
          </p:nvPr>
        </p:nvSpPr>
        <p:spPr/>
        <p:txBody>
          <a:bodyPr/>
          <a:lstStyle/>
          <a:p>
            <a:r>
              <a:rPr lang="fr-FR" dirty="0"/>
              <a:t>Comment devenir </a:t>
            </a:r>
            <a:r>
              <a:rPr lang="fr-FR" dirty="0" err="1"/>
              <a:t>carboneutre</a:t>
            </a:r>
            <a:r>
              <a:rPr lang="fr-FR" dirty="0"/>
              <a:t>?</a:t>
            </a:r>
          </a:p>
        </p:txBody>
      </p:sp>
      <p:sp>
        <p:nvSpPr>
          <p:cNvPr id="3" name="Espace réservé du texte 2">
            <a:extLst>
              <a:ext uri="{FF2B5EF4-FFF2-40B4-BE49-F238E27FC236}">
                <a16:creationId xmlns:a16="http://schemas.microsoft.com/office/drawing/2014/main" id="{7C59B02B-19EA-EC4D-A51F-E41D69A79275}"/>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90300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3D5D7-C432-244D-8D80-EBA2D82A0347}"/>
              </a:ext>
            </a:extLst>
          </p:cNvPr>
          <p:cNvSpPr>
            <a:spLocks noGrp="1"/>
          </p:cNvSpPr>
          <p:nvPr>
            <p:ph type="title"/>
          </p:nvPr>
        </p:nvSpPr>
        <p:spPr/>
        <p:txBody>
          <a:bodyPr/>
          <a:lstStyle/>
          <a:p>
            <a:r>
              <a:rPr lang="fr-FR" dirty="0"/>
              <a:t>Qu’est-ce que l’empreinte carbone</a:t>
            </a:r>
          </a:p>
        </p:txBody>
      </p:sp>
      <p:sp>
        <p:nvSpPr>
          <p:cNvPr id="3" name="Espace réservé du contenu 2">
            <a:extLst>
              <a:ext uri="{FF2B5EF4-FFF2-40B4-BE49-F238E27FC236}">
                <a16:creationId xmlns:a16="http://schemas.microsoft.com/office/drawing/2014/main" id="{A2AEEF71-2D0C-E948-879C-11B13B86A4A8}"/>
              </a:ext>
            </a:extLst>
          </p:cNvPr>
          <p:cNvSpPr>
            <a:spLocks noGrp="1"/>
          </p:cNvSpPr>
          <p:nvPr>
            <p:ph idx="1"/>
          </p:nvPr>
        </p:nvSpPr>
        <p:spPr/>
        <p:txBody>
          <a:bodyPr/>
          <a:lstStyle/>
          <a:p>
            <a:r>
              <a:rPr lang="fr-CA" dirty="0"/>
              <a:t>L’empreinte carbone est une mesure des émissions de gaz à effet de serre (GES) exprimée en unités de CO</a:t>
            </a:r>
            <a:r>
              <a:rPr lang="fr-CA" baseline="-25000" dirty="0"/>
              <a:t>2</a:t>
            </a:r>
            <a:r>
              <a:rPr lang="fr-CA" dirty="0"/>
              <a:t> équivalent pour un produit, une activité, une entreprise ou une personne.  Elle cumule les gaz qui affectent le climat en fonction de leur potentiel de réchauffement global (PRG). Le PRG indique combien de fois le gaz est plus puissant que le CO</a:t>
            </a:r>
            <a:r>
              <a:rPr lang="fr-CA" baseline="-25000" dirty="0"/>
              <a:t>2</a:t>
            </a:r>
            <a:r>
              <a:rPr lang="fr-CA" dirty="0"/>
              <a:t>. </a:t>
            </a:r>
          </a:p>
          <a:p>
            <a:pPr marL="0" indent="0">
              <a:buNone/>
            </a:pPr>
            <a:endParaRPr lang="fr-FR" dirty="0"/>
          </a:p>
        </p:txBody>
      </p:sp>
      <p:pic>
        <p:nvPicPr>
          <p:cNvPr id="4" name="Image 3">
            <a:extLst>
              <a:ext uri="{FF2B5EF4-FFF2-40B4-BE49-F238E27FC236}">
                <a16:creationId xmlns:a16="http://schemas.microsoft.com/office/drawing/2014/main" id="{1D010F6B-2BA9-034F-BC85-D04E7AA68D13}"/>
              </a:ext>
            </a:extLst>
          </p:cNvPr>
          <p:cNvPicPr>
            <a:picLocks noChangeAspect="1"/>
          </p:cNvPicPr>
          <p:nvPr/>
        </p:nvPicPr>
        <p:blipFill>
          <a:blip r:embed="rId2"/>
          <a:stretch>
            <a:fillRect/>
          </a:stretch>
        </p:blipFill>
        <p:spPr>
          <a:xfrm>
            <a:off x="3032166" y="4316680"/>
            <a:ext cx="5486400" cy="2286000"/>
          </a:xfrm>
          <a:prstGeom prst="rect">
            <a:avLst/>
          </a:prstGeom>
        </p:spPr>
      </p:pic>
    </p:spTree>
    <p:extLst>
      <p:ext uri="{BB962C8B-B14F-4D97-AF65-F5344CB8AC3E}">
        <p14:creationId xmlns:p14="http://schemas.microsoft.com/office/powerpoint/2010/main" val="2389315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C328DA-EA17-374F-B48A-431C7BFD0D56}"/>
              </a:ext>
            </a:extLst>
          </p:cNvPr>
          <p:cNvSpPr>
            <a:spLocks noGrp="1"/>
          </p:cNvSpPr>
          <p:nvPr>
            <p:ph type="title"/>
          </p:nvPr>
        </p:nvSpPr>
        <p:spPr/>
        <p:txBody>
          <a:bodyPr/>
          <a:lstStyle/>
          <a:p>
            <a:r>
              <a:rPr lang="fr-FR" dirty="0"/>
              <a:t>Des règles simples</a:t>
            </a:r>
          </a:p>
        </p:txBody>
      </p:sp>
      <p:sp>
        <p:nvSpPr>
          <p:cNvPr id="3" name="Espace réservé du contenu 2">
            <a:extLst>
              <a:ext uri="{FF2B5EF4-FFF2-40B4-BE49-F238E27FC236}">
                <a16:creationId xmlns:a16="http://schemas.microsoft.com/office/drawing/2014/main" id="{95027182-62E1-AC4B-BB20-D93986A68FAF}"/>
              </a:ext>
            </a:extLst>
          </p:cNvPr>
          <p:cNvSpPr>
            <a:spLocks noGrp="1"/>
          </p:cNvSpPr>
          <p:nvPr>
            <p:ph idx="1"/>
          </p:nvPr>
        </p:nvSpPr>
        <p:spPr/>
        <p:txBody>
          <a:bodyPr>
            <a:normAutofit fontScale="85000" lnSpcReduction="20000"/>
          </a:bodyPr>
          <a:lstStyle/>
          <a:p>
            <a:r>
              <a:rPr lang="fr-FR" dirty="0"/>
              <a:t>Déterminer un périmètre opérationnel</a:t>
            </a:r>
          </a:p>
          <a:p>
            <a:pPr lvl="1"/>
            <a:r>
              <a:rPr lang="fr-FR" dirty="0"/>
              <a:t>Le périmètre constitue la limite où on comptabilise les émissions de GES </a:t>
            </a:r>
          </a:p>
          <a:p>
            <a:r>
              <a:rPr lang="fr-FR" dirty="0"/>
              <a:t>Inventaire</a:t>
            </a:r>
          </a:p>
          <a:p>
            <a:pPr lvl="1"/>
            <a:r>
              <a:rPr lang="fr-FR" dirty="0"/>
              <a:t>L’inventaire consiste à comptabiliser toutes les émissions dont on veut assumer la responsabilité il doit être fait de manière normalisée (ISO 14064-1)</a:t>
            </a:r>
          </a:p>
          <a:p>
            <a:r>
              <a:rPr lang="fr-FR" dirty="0"/>
              <a:t>Réduire </a:t>
            </a:r>
          </a:p>
          <a:p>
            <a:pPr lvl="1"/>
            <a:r>
              <a:rPr lang="fr-FR" dirty="0"/>
              <a:t>La réduction des émissions passe par des projets qui changent de façon vérifiable les émissions (ISO 14 064-2)</a:t>
            </a:r>
          </a:p>
          <a:p>
            <a:pPr lvl="1"/>
            <a:r>
              <a:rPr lang="fr-FR" dirty="0"/>
              <a:t>La réduction peut se faire par </a:t>
            </a:r>
          </a:p>
          <a:p>
            <a:pPr lvl="2"/>
            <a:r>
              <a:rPr lang="fr-FR" dirty="0"/>
              <a:t>Une plus grande efficacité</a:t>
            </a:r>
          </a:p>
          <a:p>
            <a:pPr lvl="2"/>
            <a:r>
              <a:rPr lang="fr-FR" dirty="0"/>
              <a:t>La substitution</a:t>
            </a:r>
          </a:p>
          <a:p>
            <a:pPr lvl="2"/>
            <a:r>
              <a:rPr lang="fr-FR" dirty="0"/>
              <a:t>Une durée de vie allongée pour un appareil ou un produit</a:t>
            </a:r>
          </a:p>
          <a:p>
            <a:pPr lvl="2"/>
            <a:r>
              <a:rPr lang="fr-FR" dirty="0"/>
              <a:t>Des changements de comportements</a:t>
            </a:r>
          </a:p>
          <a:p>
            <a:pPr lvl="2"/>
            <a:r>
              <a:rPr lang="fr-FR" dirty="0"/>
              <a:t>Une augmentation de la captation/séquestration</a:t>
            </a:r>
          </a:p>
          <a:p>
            <a:r>
              <a:rPr lang="fr-FR" dirty="0"/>
              <a:t>Compenser</a:t>
            </a:r>
          </a:p>
        </p:txBody>
      </p:sp>
    </p:spTree>
    <p:extLst>
      <p:ext uri="{BB962C8B-B14F-4D97-AF65-F5344CB8AC3E}">
        <p14:creationId xmlns:p14="http://schemas.microsoft.com/office/powerpoint/2010/main" val="2362327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CFB589-AA4D-B04C-9489-B3D3B78386DB}"/>
              </a:ext>
            </a:extLst>
          </p:cNvPr>
          <p:cNvSpPr>
            <a:spLocks noGrp="1"/>
          </p:cNvSpPr>
          <p:nvPr>
            <p:ph type="title"/>
          </p:nvPr>
        </p:nvSpPr>
        <p:spPr/>
        <p:txBody>
          <a:bodyPr/>
          <a:lstStyle/>
          <a:p>
            <a:r>
              <a:rPr lang="fr-FR" dirty="0"/>
              <a:t>Un exemple?</a:t>
            </a:r>
          </a:p>
        </p:txBody>
      </p:sp>
      <p:sp>
        <p:nvSpPr>
          <p:cNvPr id="3" name="Espace réservé du contenu 2">
            <a:extLst>
              <a:ext uri="{FF2B5EF4-FFF2-40B4-BE49-F238E27FC236}">
                <a16:creationId xmlns:a16="http://schemas.microsoft.com/office/drawing/2014/main" id="{DCF409BF-9EB4-CF45-9083-46743AAA4E91}"/>
              </a:ext>
            </a:extLst>
          </p:cNvPr>
          <p:cNvSpPr>
            <a:spLocks noGrp="1"/>
          </p:cNvSpPr>
          <p:nvPr>
            <p:ph idx="1"/>
          </p:nvPr>
        </p:nvSpPr>
        <p:spPr/>
        <p:txBody>
          <a:bodyPr/>
          <a:lstStyle/>
          <a:p>
            <a:r>
              <a:rPr lang="fr-FR" dirty="0"/>
              <a:t>Une auto électrique est un appareil zéro-émissions, mais pas </a:t>
            </a:r>
            <a:r>
              <a:rPr lang="fr-FR" dirty="0" err="1"/>
              <a:t>carboneutre</a:t>
            </a:r>
            <a:endParaRPr lang="fr-FR" dirty="0"/>
          </a:p>
          <a:p>
            <a:r>
              <a:rPr lang="fr-FR" dirty="0"/>
              <a:t>Selon le périmètre retenu, le changement d’un véhicule conventionnel pour une auto électrique représente un projet qui peut amener une réduction plus ou moins importante des émissions</a:t>
            </a:r>
          </a:p>
          <a:p>
            <a:pPr lvl="1"/>
            <a:r>
              <a:rPr lang="fr-FR" dirty="0"/>
              <a:t>Si je remplace un véhicule plus ou moins gourmand</a:t>
            </a:r>
          </a:p>
          <a:p>
            <a:pPr lvl="1"/>
            <a:r>
              <a:rPr lang="fr-FR" dirty="0"/>
              <a:t>Si je considère ou non les émissions de cycle de vie</a:t>
            </a:r>
          </a:p>
        </p:txBody>
      </p:sp>
    </p:spTree>
    <p:extLst>
      <p:ext uri="{BB962C8B-B14F-4D97-AF65-F5344CB8AC3E}">
        <p14:creationId xmlns:p14="http://schemas.microsoft.com/office/powerpoint/2010/main" val="4076052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AC4B96-F578-F043-8279-62E2AB74B0AF}"/>
              </a:ext>
            </a:extLst>
          </p:cNvPr>
          <p:cNvSpPr>
            <a:spLocks noGrp="1"/>
          </p:cNvSpPr>
          <p:nvPr>
            <p:ph type="title"/>
          </p:nvPr>
        </p:nvSpPr>
        <p:spPr/>
        <p:txBody>
          <a:bodyPr/>
          <a:lstStyle/>
          <a:p>
            <a:r>
              <a:rPr lang="fr-FR" dirty="0"/>
              <a:t>L’automobile, une contribution majeure aux changements climatiques</a:t>
            </a:r>
          </a:p>
        </p:txBody>
      </p:sp>
      <p:sp>
        <p:nvSpPr>
          <p:cNvPr id="3" name="Espace réservé du contenu 2">
            <a:extLst>
              <a:ext uri="{FF2B5EF4-FFF2-40B4-BE49-F238E27FC236}">
                <a16:creationId xmlns:a16="http://schemas.microsoft.com/office/drawing/2014/main" id="{D11FDEAA-EE3F-C04A-902D-AF6150B90550}"/>
              </a:ext>
            </a:extLst>
          </p:cNvPr>
          <p:cNvSpPr>
            <a:spLocks noGrp="1"/>
          </p:cNvSpPr>
          <p:nvPr>
            <p:ph idx="1"/>
          </p:nvPr>
        </p:nvSpPr>
        <p:spPr>
          <a:xfrm>
            <a:off x="838199" y="1825625"/>
            <a:ext cx="11003507" cy="4351338"/>
          </a:xfrm>
        </p:spPr>
        <p:txBody>
          <a:bodyPr/>
          <a:lstStyle/>
          <a:p>
            <a:r>
              <a:rPr lang="fr-FR" dirty="0"/>
              <a:t>Pour 20 000 kilomètres: </a:t>
            </a:r>
          </a:p>
          <a:p>
            <a:pPr lvl="1"/>
            <a:r>
              <a:rPr lang="fr-FR" dirty="0"/>
              <a:t>Auto hybride 4,4 l/100 km = 2,09 tonnes</a:t>
            </a:r>
          </a:p>
          <a:p>
            <a:pPr lvl="1"/>
            <a:r>
              <a:rPr lang="fr-FR" dirty="0"/>
              <a:t>Auto compacte 8 l/100km= 3,69 tonnes</a:t>
            </a:r>
          </a:p>
          <a:p>
            <a:pPr lvl="1"/>
            <a:r>
              <a:rPr lang="fr-FR" dirty="0"/>
              <a:t>VUS (petit) 9,6 l/100km = 4,55 tonnes</a:t>
            </a:r>
          </a:p>
          <a:p>
            <a:pPr lvl="1"/>
            <a:r>
              <a:rPr lang="fr-FR" dirty="0"/>
              <a:t>Camionnette 13,5 l/100 km = 6,4 tonnes</a:t>
            </a:r>
          </a:p>
          <a:p>
            <a:r>
              <a:rPr lang="fr-FR" sz="2400" dirty="0"/>
              <a:t>Au Québec, le transport représente 43% des GES</a:t>
            </a:r>
          </a:p>
          <a:p>
            <a:r>
              <a:rPr lang="fr-FR" sz="2400" dirty="0"/>
              <a:t>La moitié vient des véhicules légers</a:t>
            </a:r>
          </a:p>
          <a:p>
            <a:r>
              <a:rPr lang="fr-FR" sz="2400" dirty="0"/>
              <a:t>Donc l’électrification du parc automobile peut faire baisser significativement les émissions du Québec</a:t>
            </a:r>
          </a:p>
          <a:p>
            <a:r>
              <a:rPr lang="fr-FR" sz="2400" dirty="0"/>
              <a:t>MAIS…</a:t>
            </a:r>
            <a:endParaRPr lang="fr-FR" dirty="0"/>
          </a:p>
        </p:txBody>
      </p:sp>
      <p:pic>
        <p:nvPicPr>
          <p:cNvPr id="4" name="Image 3">
            <a:extLst>
              <a:ext uri="{FF2B5EF4-FFF2-40B4-BE49-F238E27FC236}">
                <a16:creationId xmlns:a16="http://schemas.microsoft.com/office/drawing/2014/main" id="{B9ABBF17-44A6-E342-A39B-E70F4D87CB59}"/>
              </a:ext>
            </a:extLst>
          </p:cNvPr>
          <p:cNvPicPr>
            <a:picLocks noChangeAspect="1"/>
          </p:cNvPicPr>
          <p:nvPr/>
        </p:nvPicPr>
        <p:blipFill>
          <a:blip r:embed="rId2"/>
          <a:stretch>
            <a:fillRect/>
          </a:stretch>
        </p:blipFill>
        <p:spPr>
          <a:xfrm>
            <a:off x="7199115" y="2530258"/>
            <a:ext cx="4642592" cy="3646705"/>
          </a:xfrm>
          <a:prstGeom prst="rect">
            <a:avLst/>
          </a:prstGeom>
        </p:spPr>
      </p:pic>
    </p:spTree>
    <p:extLst>
      <p:ext uri="{BB962C8B-B14F-4D97-AF65-F5344CB8AC3E}">
        <p14:creationId xmlns:p14="http://schemas.microsoft.com/office/powerpoint/2010/main" val="3494999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937AF-479A-AD4B-BB66-00C2DDF93046}"/>
              </a:ext>
            </a:extLst>
          </p:cNvPr>
          <p:cNvSpPr>
            <a:spLocks noGrp="1"/>
          </p:cNvSpPr>
          <p:nvPr>
            <p:ph type="title"/>
          </p:nvPr>
        </p:nvSpPr>
        <p:spPr/>
        <p:txBody>
          <a:bodyPr/>
          <a:lstStyle/>
          <a:p>
            <a:r>
              <a:rPr lang="fr-FR" dirty="0"/>
              <a:t>Les changements climatiques en bref</a:t>
            </a:r>
          </a:p>
        </p:txBody>
      </p:sp>
      <p:sp>
        <p:nvSpPr>
          <p:cNvPr id="3" name="Espace réservé du texte 2">
            <a:extLst>
              <a:ext uri="{FF2B5EF4-FFF2-40B4-BE49-F238E27FC236}">
                <a16:creationId xmlns:a16="http://schemas.microsoft.com/office/drawing/2014/main" id="{4AC5E17A-2A1F-C64F-B4FC-EE5AB81241F8}"/>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067687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A05955-5273-A847-B3E5-F83A309FB862}"/>
              </a:ext>
            </a:extLst>
          </p:cNvPr>
          <p:cNvSpPr>
            <a:spLocks noGrp="1"/>
          </p:cNvSpPr>
          <p:nvPr>
            <p:ph type="title"/>
          </p:nvPr>
        </p:nvSpPr>
        <p:spPr/>
        <p:txBody>
          <a:bodyPr/>
          <a:lstStyle/>
          <a:p>
            <a:r>
              <a:rPr lang="fr-FR" dirty="0"/>
              <a:t>Un véhicule électrique?</a:t>
            </a:r>
          </a:p>
        </p:txBody>
      </p:sp>
      <p:pic>
        <p:nvPicPr>
          <p:cNvPr id="3" name="Image 2">
            <a:extLst>
              <a:ext uri="{FF2B5EF4-FFF2-40B4-BE49-F238E27FC236}">
                <a16:creationId xmlns:a16="http://schemas.microsoft.com/office/drawing/2014/main" id="{2D8F5B5A-6EDB-9544-916D-93C9EBC9F522}"/>
              </a:ext>
            </a:extLst>
          </p:cNvPr>
          <p:cNvPicPr>
            <a:picLocks noChangeAspect="1"/>
          </p:cNvPicPr>
          <p:nvPr/>
        </p:nvPicPr>
        <p:blipFill>
          <a:blip r:embed="rId2"/>
          <a:stretch>
            <a:fillRect/>
          </a:stretch>
        </p:blipFill>
        <p:spPr>
          <a:xfrm>
            <a:off x="1590805" y="1362184"/>
            <a:ext cx="8642959" cy="3965068"/>
          </a:xfrm>
          <a:prstGeom prst="rect">
            <a:avLst/>
          </a:prstGeom>
        </p:spPr>
      </p:pic>
      <p:sp>
        <p:nvSpPr>
          <p:cNvPr id="4" name="ZoneTexte 3">
            <a:extLst>
              <a:ext uri="{FF2B5EF4-FFF2-40B4-BE49-F238E27FC236}">
                <a16:creationId xmlns:a16="http://schemas.microsoft.com/office/drawing/2014/main" id="{84A0F31F-64DB-1341-8225-B57752884734}"/>
              </a:ext>
            </a:extLst>
          </p:cNvPr>
          <p:cNvSpPr txBox="1"/>
          <p:nvPr/>
        </p:nvSpPr>
        <p:spPr>
          <a:xfrm>
            <a:off x="838200" y="5599134"/>
            <a:ext cx="9470721" cy="646331"/>
          </a:xfrm>
          <a:prstGeom prst="rect">
            <a:avLst/>
          </a:prstGeom>
          <a:noFill/>
        </p:spPr>
        <p:txBody>
          <a:bodyPr wrap="square" rtlCol="0">
            <a:spAutoFit/>
          </a:bodyPr>
          <a:lstStyle/>
          <a:p>
            <a:r>
              <a:rPr lang="fr-FR" dirty="0"/>
              <a:t>Comparaison de la contribution de cycle de vie de deux véhicules mis en marché au Québec en 2013 pour 150 000 km. Source CIRAIG 2018 pour Hydro-Québec.</a:t>
            </a:r>
          </a:p>
        </p:txBody>
      </p:sp>
    </p:spTree>
    <p:extLst>
      <p:ext uri="{BB962C8B-B14F-4D97-AF65-F5344CB8AC3E}">
        <p14:creationId xmlns:p14="http://schemas.microsoft.com/office/powerpoint/2010/main" val="3002566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E620C-50EF-C249-ADC2-F10A613AAA26}"/>
              </a:ext>
            </a:extLst>
          </p:cNvPr>
          <p:cNvSpPr>
            <a:spLocks noGrp="1"/>
          </p:cNvSpPr>
          <p:nvPr>
            <p:ph type="title"/>
          </p:nvPr>
        </p:nvSpPr>
        <p:spPr/>
        <p:txBody>
          <a:bodyPr/>
          <a:lstStyle/>
          <a:p>
            <a:r>
              <a:rPr lang="fr-FR" dirty="0"/>
              <a:t>En attendant ?</a:t>
            </a:r>
          </a:p>
        </p:txBody>
      </p:sp>
      <p:sp>
        <p:nvSpPr>
          <p:cNvPr id="3" name="Espace réservé du contenu 2">
            <a:extLst>
              <a:ext uri="{FF2B5EF4-FFF2-40B4-BE49-F238E27FC236}">
                <a16:creationId xmlns:a16="http://schemas.microsoft.com/office/drawing/2014/main" id="{099C29B2-2B99-D34F-964E-0EAFC4877E48}"/>
              </a:ext>
            </a:extLst>
          </p:cNvPr>
          <p:cNvSpPr>
            <a:spLocks noGrp="1"/>
          </p:cNvSpPr>
          <p:nvPr>
            <p:ph idx="1"/>
          </p:nvPr>
        </p:nvSpPr>
        <p:spPr/>
        <p:txBody>
          <a:bodyPr>
            <a:normAutofit/>
          </a:bodyPr>
          <a:lstStyle/>
          <a:p>
            <a:r>
              <a:rPr lang="fr-FR" dirty="0"/>
              <a:t>Réduire la consommation d’essence</a:t>
            </a:r>
          </a:p>
          <a:p>
            <a:pPr lvl="1"/>
            <a:r>
              <a:rPr lang="fr-FR" dirty="0"/>
              <a:t>Le premier 25% est gratuit!</a:t>
            </a:r>
          </a:p>
          <a:p>
            <a:pPr lvl="1"/>
            <a:r>
              <a:rPr lang="fr-FR" dirty="0"/>
              <a:t>Conduite écologique</a:t>
            </a:r>
          </a:p>
          <a:p>
            <a:pPr lvl="1"/>
            <a:r>
              <a:rPr lang="fr-FR" dirty="0"/>
              <a:t>Bon entretien des véhicules</a:t>
            </a:r>
          </a:p>
          <a:p>
            <a:pPr lvl="1"/>
            <a:r>
              <a:rPr lang="fr-FR" dirty="0"/>
              <a:t>Éviter le ralenti inutile</a:t>
            </a:r>
          </a:p>
          <a:p>
            <a:pPr lvl="1"/>
            <a:r>
              <a:rPr lang="fr-FR" dirty="0"/>
              <a:t>Un 50% supplémentaire?</a:t>
            </a:r>
          </a:p>
          <a:p>
            <a:pPr lvl="1"/>
            <a:r>
              <a:rPr lang="fr-FR" dirty="0"/>
              <a:t>Covoiturage</a:t>
            </a:r>
          </a:p>
          <a:p>
            <a:pPr lvl="1"/>
            <a:r>
              <a:rPr lang="fr-FR" dirty="0"/>
              <a:t>Autopartage</a:t>
            </a:r>
          </a:p>
          <a:p>
            <a:r>
              <a:rPr lang="fr-FR" dirty="0"/>
              <a:t>Choix du véhicule approprié (chaque tranche de 2 l/100km représente 1 tonne de CO</a:t>
            </a:r>
            <a:r>
              <a:rPr lang="fr-FR" baseline="-25000" dirty="0"/>
              <a:t>2</a:t>
            </a:r>
            <a:r>
              <a:rPr lang="fr-FR" dirty="0"/>
              <a:t> </a:t>
            </a:r>
            <a:r>
              <a:rPr lang="fr-FR" dirty="0" err="1"/>
              <a:t>éq</a:t>
            </a:r>
            <a:r>
              <a:rPr lang="fr-FR" dirty="0"/>
              <a:t>. par année).</a:t>
            </a:r>
          </a:p>
        </p:txBody>
      </p:sp>
    </p:spTree>
    <p:extLst>
      <p:ext uri="{BB962C8B-B14F-4D97-AF65-F5344CB8AC3E}">
        <p14:creationId xmlns:p14="http://schemas.microsoft.com/office/powerpoint/2010/main" val="3479428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D47BBB-E92B-9D4F-80BD-AB354EAE2D64}"/>
              </a:ext>
            </a:extLst>
          </p:cNvPr>
          <p:cNvSpPr>
            <a:spLocks noGrp="1"/>
          </p:cNvSpPr>
          <p:nvPr>
            <p:ph type="title"/>
          </p:nvPr>
        </p:nvSpPr>
        <p:spPr/>
        <p:txBody>
          <a:bodyPr/>
          <a:lstStyle/>
          <a:p>
            <a:r>
              <a:rPr lang="fr-FR" dirty="0"/>
              <a:t>Une auto </a:t>
            </a:r>
            <a:r>
              <a:rPr lang="fr-FR" dirty="0" err="1"/>
              <a:t>carboneutre</a:t>
            </a:r>
            <a:r>
              <a:rPr lang="fr-FR" dirty="0"/>
              <a:t>?</a:t>
            </a:r>
          </a:p>
        </p:txBody>
      </p:sp>
      <p:sp>
        <p:nvSpPr>
          <p:cNvPr id="3" name="Espace réservé du contenu 2">
            <a:extLst>
              <a:ext uri="{FF2B5EF4-FFF2-40B4-BE49-F238E27FC236}">
                <a16:creationId xmlns:a16="http://schemas.microsoft.com/office/drawing/2014/main" id="{65723EBC-4CA2-CF45-A583-5B6658CC70DB}"/>
              </a:ext>
            </a:extLst>
          </p:cNvPr>
          <p:cNvSpPr>
            <a:spLocks noGrp="1"/>
          </p:cNvSpPr>
          <p:nvPr>
            <p:ph idx="1"/>
          </p:nvPr>
        </p:nvSpPr>
        <p:spPr/>
        <p:txBody>
          <a:bodyPr>
            <a:normAutofit fontScale="92500"/>
          </a:bodyPr>
          <a:lstStyle/>
          <a:p>
            <a:r>
              <a:rPr lang="fr-FR" dirty="0"/>
              <a:t>Si on prend l’inventaire de cycle de vie même un véhicule zéro-émissions laisse une empreinte carbone de 16 tonnes de CO</a:t>
            </a:r>
            <a:r>
              <a:rPr lang="fr-FR" baseline="-25000" dirty="0"/>
              <a:t>2</a:t>
            </a:r>
            <a:r>
              <a:rPr lang="fr-FR" dirty="0"/>
              <a:t> </a:t>
            </a:r>
            <a:r>
              <a:rPr lang="fr-FR" dirty="0" err="1"/>
              <a:t>éq</a:t>
            </a:r>
            <a:r>
              <a:rPr lang="fr-FR" dirty="0"/>
              <a:t>.</a:t>
            </a:r>
          </a:p>
          <a:p>
            <a:pPr lvl="1"/>
            <a:r>
              <a:rPr lang="fr-FR" dirty="0"/>
              <a:t>Extraction des ressources</a:t>
            </a:r>
          </a:p>
          <a:p>
            <a:pPr lvl="1"/>
            <a:r>
              <a:rPr lang="fr-FR" dirty="0"/>
              <a:t>Fabrication</a:t>
            </a:r>
          </a:p>
          <a:p>
            <a:pPr lvl="1"/>
            <a:r>
              <a:rPr lang="fr-FR" dirty="0"/>
              <a:t>Transport </a:t>
            </a:r>
          </a:p>
          <a:p>
            <a:pPr lvl="1"/>
            <a:r>
              <a:rPr lang="fr-FR" dirty="0"/>
              <a:t>Entretien</a:t>
            </a:r>
          </a:p>
          <a:p>
            <a:pPr lvl="1"/>
            <a:r>
              <a:rPr lang="fr-FR" dirty="0"/>
              <a:t>Fin de vie</a:t>
            </a:r>
          </a:p>
          <a:p>
            <a:r>
              <a:rPr lang="fr-FR" dirty="0"/>
              <a:t>Ces émissions ne sont pour la plupart pas comptabilisées sur le territoire du Québec, donc ne figurent pas à son inventaire</a:t>
            </a:r>
          </a:p>
          <a:p>
            <a:r>
              <a:rPr lang="fr-FR" dirty="0"/>
              <a:t>Pour avoir une voiture </a:t>
            </a:r>
            <a:r>
              <a:rPr lang="fr-FR" dirty="0" err="1"/>
              <a:t>carboneutre</a:t>
            </a:r>
            <a:r>
              <a:rPr lang="fr-FR" dirty="0"/>
              <a:t>, il faut donc recourir à la compensation pour les émissions qui restent à l’inventaire peu importe sa motorisation.</a:t>
            </a:r>
          </a:p>
        </p:txBody>
      </p:sp>
    </p:spTree>
    <p:extLst>
      <p:ext uri="{BB962C8B-B14F-4D97-AF65-F5344CB8AC3E}">
        <p14:creationId xmlns:p14="http://schemas.microsoft.com/office/powerpoint/2010/main" val="1092236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7D2F398-C5D2-954F-AF17-2DAE7652F2B2}"/>
              </a:ext>
            </a:extLst>
          </p:cNvPr>
          <p:cNvPicPr>
            <a:picLocks noChangeAspect="1"/>
          </p:cNvPicPr>
          <p:nvPr/>
        </p:nvPicPr>
        <p:blipFill>
          <a:blip r:embed="rId2"/>
          <a:stretch>
            <a:fillRect/>
          </a:stretch>
        </p:blipFill>
        <p:spPr>
          <a:xfrm>
            <a:off x="1240077" y="0"/>
            <a:ext cx="8254651" cy="6811215"/>
          </a:xfrm>
          <a:prstGeom prst="rect">
            <a:avLst/>
          </a:prstGeom>
        </p:spPr>
      </p:pic>
    </p:spTree>
    <p:extLst>
      <p:ext uri="{BB962C8B-B14F-4D97-AF65-F5344CB8AC3E}">
        <p14:creationId xmlns:p14="http://schemas.microsoft.com/office/powerpoint/2010/main" val="1502181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C2B906-669E-E441-B802-1377E48BBAC7}"/>
              </a:ext>
            </a:extLst>
          </p:cNvPr>
          <p:cNvSpPr>
            <a:spLocks noGrp="1"/>
          </p:cNvSpPr>
          <p:nvPr>
            <p:ph type="title"/>
          </p:nvPr>
        </p:nvSpPr>
        <p:spPr/>
        <p:txBody>
          <a:bodyPr/>
          <a:lstStyle/>
          <a:p>
            <a:r>
              <a:rPr lang="fr-FR" dirty="0"/>
              <a:t>Le rôle de la compensation</a:t>
            </a:r>
          </a:p>
        </p:txBody>
      </p:sp>
      <p:sp>
        <p:nvSpPr>
          <p:cNvPr id="3" name="Espace réservé du texte 2">
            <a:extLst>
              <a:ext uri="{FF2B5EF4-FFF2-40B4-BE49-F238E27FC236}">
                <a16:creationId xmlns:a16="http://schemas.microsoft.com/office/drawing/2014/main" id="{23800256-7F57-5E41-9C12-466D71C75886}"/>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648270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E8B73B-AEAB-9642-B0DD-6AA2DF2A21E9}"/>
              </a:ext>
            </a:extLst>
          </p:cNvPr>
          <p:cNvSpPr>
            <a:spLocks noGrp="1"/>
          </p:cNvSpPr>
          <p:nvPr>
            <p:ph type="title"/>
          </p:nvPr>
        </p:nvSpPr>
        <p:spPr/>
        <p:txBody>
          <a:bodyPr/>
          <a:lstStyle/>
          <a:p>
            <a:r>
              <a:rPr lang="fr-FR" dirty="0"/>
              <a:t>Qu’est-ce que la compensation carbone?</a:t>
            </a:r>
          </a:p>
        </p:txBody>
      </p:sp>
      <p:sp>
        <p:nvSpPr>
          <p:cNvPr id="3" name="Espace réservé du contenu 2">
            <a:extLst>
              <a:ext uri="{FF2B5EF4-FFF2-40B4-BE49-F238E27FC236}">
                <a16:creationId xmlns:a16="http://schemas.microsoft.com/office/drawing/2014/main" id="{9879C900-2EEB-3F4F-884F-46E5C6B041EF}"/>
              </a:ext>
            </a:extLst>
          </p:cNvPr>
          <p:cNvSpPr>
            <a:spLocks noGrp="1"/>
          </p:cNvSpPr>
          <p:nvPr>
            <p:ph idx="1"/>
          </p:nvPr>
        </p:nvSpPr>
        <p:spPr/>
        <p:txBody>
          <a:bodyPr/>
          <a:lstStyle/>
          <a:p>
            <a:r>
              <a:rPr lang="fr-FR" dirty="0"/>
              <a:t>La compensation carbone est une opération qui permet à un tiers de réaliser de gré à gré une opération qui va réduire les émissions ou augmenter les absorptions sans obligation légale. La transaction occasionne un prix payé par l’acheteur au vendeur.</a:t>
            </a:r>
          </a:p>
          <a:p>
            <a:r>
              <a:rPr lang="fr-FR" dirty="0"/>
              <a:t>La compensation peut être effectuée sur le marché volontaire ou sur les marchés règlementés. C’est l’opérateur du marché qui détermine l’admissibilité des crédits compensatoires échangés.</a:t>
            </a:r>
          </a:p>
          <a:p>
            <a:r>
              <a:rPr lang="fr-FR" dirty="0"/>
              <a:t>L’acheteur peut soustraire la quantité de CO</a:t>
            </a:r>
            <a:r>
              <a:rPr lang="fr-FR" baseline="-25000" dirty="0"/>
              <a:t>2</a:t>
            </a:r>
            <a:r>
              <a:rPr lang="fr-FR" dirty="0"/>
              <a:t> équivalent achetée pour réduire son empreinte carbone.</a:t>
            </a:r>
          </a:p>
        </p:txBody>
      </p:sp>
    </p:spTree>
    <p:extLst>
      <p:ext uri="{BB962C8B-B14F-4D97-AF65-F5344CB8AC3E}">
        <p14:creationId xmlns:p14="http://schemas.microsoft.com/office/powerpoint/2010/main" val="117354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440744-41D8-4049-85A2-238F2A9F9FCF}"/>
              </a:ext>
            </a:extLst>
          </p:cNvPr>
          <p:cNvSpPr>
            <a:spLocks noGrp="1"/>
          </p:cNvSpPr>
          <p:nvPr>
            <p:ph type="title"/>
          </p:nvPr>
        </p:nvSpPr>
        <p:spPr/>
        <p:txBody>
          <a:bodyPr/>
          <a:lstStyle/>
          <a:p>
            <a:r>
              <a:rPr lang="fr-FR" dirty="0"/>
              <a:t>Compenser</a:t>
            </a:r>
          </a:p>
        </p:txBody>
      </p:sp>
      <p:sp>
        <p:nvSpPr>
          <p:cNvPr id="3" name="Espace réservé du contenu 2">
            <a:extLst>
              <a:ext uri="{FF2B5EF4-FFF2-40B4-BE49-F238E27FC236}">
                <a16:creationId xmlns:a16="http://schemas.microsoft.com/office/drawing/2014/main" id="{91D0D381-AC76-DC40-AFAD-E5DC79FA00E1}"/>
              </a:ext>
            </a:extLst>
          </p:cNvPr>
          <p:cNvSpPr>
            <a:spLocks noGrp="1"/>
          </p:cNvSpPr>
          <p:nvPr>
            <p:ph idx="1"/>
          </p:nvPr>
        </p:nvSpPr>
        <p:spPr/>
        <p:txBody>
          <a:bodyPr/>
          <a:lstStyle/>
          <a:p>
            <a:r>
              <a:rPr lang="fr-FR" dirty="0"/>
              <a:t>La compensation est une opération confiée à un tiers pour effectuer un projet dont le résultat diminue les émissions ou absorbe du CO</a:t>
            </a:r>
            <a:r>
              <a:rPr lang="fr-FR" baseline="-25000" dirty="0"/>
              <a:t>2</a:t>
            </a:r>
            <a:r>
              <a:rPr lang="fr-FR" dirty="0"/>
              <a:t> au-delà du cours normal des affaires.</a:t>
            </a:r>
          </a:p>
          <a:p>
            <a:pPr lvl="1"/>
            <a:r>
              <a:rPr lang="fr-FR" dirty="0"/>
              <a:t>Efficacité énergétique (résultat variable selon la source d’énergie primaire)</a:t>
            </a:r>
          </a:p>
          <a:p>
            <a:pPr lvl="1"/>
            <a:r>
              <a:rPr lang="fr-FR" dirty="0"/>
              <a:t>Énergie de sources renouvelables en remplacement de carburants fossiles</a:t>
            </a:r>
          </a:p>
          <a:p>
            <a:pPr lvl="1"/>
            <a:r>
              <a:rPr lang="fr-FR" dirty="0"/>
              <a:t>Substitution de carburants lourds par des carburants plus légers</a:t>
            </a:r>
          </a:p>
          <a:p>
            <a:pPr lvl="1"/>
            <a:r>
              <a:rPr lang="fr-FR" dirty="0"/>
              <a:t>Absorption par la végétation ou les sols</a:t>
            </a:r>
          </a:p>
          <a:p>
            <a:pPr lvl="1"/>
            <a:r>
              <a:rPr lang="fr-FR" dirty="0"/>
              <a:t>Captage et stockage</a:t>
            </a:r>
          </a:p>
          <a:p>
            <a:pPr lvl="1"/>
            <a:r>
              <a:rPr lang="fr-FR" dirty="0"/>
              <a:t>Séquestration minérale</a:t>
            </a:r>
          </a:p>
        </p:txBody>
      </p:sp>
    </p:spTree>
    <p:extLst>
      <p:ext uri="{BB962C8B-B14F-4D97-AF65-F5344CB8AC3E}">
        <p14:creationId xmlns:p14="http://schemas.microsoft.com/office/powerpoint/2010/main" val="1314013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F881E2-DBB3-7B4B-8FAF-2A3C1F0A3BBE}"/>
              </a:ext>
            </a:extLst>
          </p:cNvPr>
          <p:cNvSpPr>
            <a:spLocks noGrp="1"/>
          </p:cNvSpPr>
          <p:nvPr>
            <p:ph type="title"/>
          </p:nvPr>
        </p:nvSpPr>
        <p:spPr/>
        <p:txBody>
          <a:bodyPr/>
          <a:lstStyle/>
          <a:p>
            <a:r>
              <a:rPr lang="fr-FR" dirty="0"/>
              <a:t>Qu’est-ce qu’on échange?</a:t>
            </a:r>
          </a:p>
        </p:txBody>
      </p:sp>
      <p:sp>
        <p:nvSpPr>
          <p:cNvPr id="3" name="Espace réservé du contenu 2">
            <a:extLst>
              <a:ext uri="{FF2B5EF4-FFF2-40B4-BE49-F238E27FC236}">
                <a16:creationId xmlns:a16="http://schemas.microsoft.com/office/drawing/2014/main" id="{8C889D34-A5FE-114B-8133-A816498662BE}"/>
              </a:ext>
            </a:extLst>
          </p:cNvPr>
          <p:cNvSpPr>
            <a:spLocks noGrp="1"/>
          </p:cNvSpPr>
          <p:nvPr>
            <p:ph idx="1"/>
          </p:nvPr>
        </p:nvSpPr>
        <p:spPr/>
        <p:txBody>
          <a:bodyPr/>
          <a:lstStyle/>
          <a:p>
            <a:r>
              <a:rPr lang="fr-FR" dirty="0"/>
              <a:t>En principe, il s’agit d’un marché sur lequel on achète, hors du périmètre de l’inventaire des unités de réductions qui correspondent à la quantité de CO</a:t>
            </a:r>
            <a:r>
              <a:rPr lang="fr-FR" baseline="-25000" dirty="0"/>
              <a:t>2</a:t>
            </a:r>
            <a:r>
              <a:rPr lang="fr-FR" dirty="0"/>
              <a:t> équivalente à la quantité d’émissions qu’on veut retirer de son bilan de manière à les intégrer à son bilan. </a:t>
            </a:r>
          </a:p>
          <a:p>
            <a:r>
              <a:rPr lang="fr-FR" dirty="0"/>
              <a:t>Exemple Mouvement Desjardins </a:t>
            </a:r>
            <a:r>
              <a:rPr lang="fr-FR" dirty="0" err="1"/>
              <a:t>carboneutre</a:t>
            </a:r>
            <a:endParaRPr lang="fr-FR" dirty="0"/>
          </a:p>
          <a:p>
            <a:pPr lvl="1"/>
            <a:r>
              <a:rPr lang="fr-FR" dirty="0"/>
              <a:t>Engagement à la </a:t>
            </a:r>
            <a:r>
              <a:rPr lang="fr-FR" dirty="0" err="1"/>
              <a:t>carboneutralité</a:t>
            </a:r>
            <a:r>
              <a:rPr lang="fr-FR" dirty="0"/>
              <a:t> après l’Accord de Paris</a:t>
            </a:r>
          </a:p>
          <a:p>
            <a:pPr lvl="1"/>
            <a:r>
              <a:rPr lang="fr-FR" dirty="0"/>
              <a:t>Inventaire selon ISO 14064-1 depuis 2017 par Price Waterhouse Cooper</a:t>
            </a:r>
          </a:p>
          <a:p>
            <a:pPr lvl="1"/>
            <a:r>
              <a:rPr lang="fr-FR" dirty="0"/>
              <a:t>Compensation depuis 2018 par des achats de crédits certifiés</a:t>
            </a:r>
          </a:p>
        </p:txBody>
      </p:sp>
    </p:spTree>
    <p:extLst>
      <p:ext uri="{BB962C8B-B14F-4D97-AF65-F5344CB8AC3E}">
        <p14:creationId xmlns:p14="http://schemas.microsoft.com/office/powerpoint/2010/main" val="1098786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oupe 184">
            <a:extLst>
              <a:ext uri="{FF2B5EF4-FFF2-40B4-BE49-F238E27FC236}">
                <a16:creationId xmlns:a16="http://schemas.microsoft.com/office/drawing/2014/main" id="{CDAAA081-07DF-464F-ACD3-EAAB99558B3B}"/>
              </a:ext>
            </a:extLst>
          </p:cNvPr>
          <p:cNvGrpSpPr/>
          <p:nvPr>
            <p:custDataLst>
              <p:tags r:id="rId1"/>
            </p:custDataLst>
          </p:nvPr>
        </p:nvGrpSpPr>
        <p:grpSpPr>
          <a:xfrm>
            <a:off x="8751489" y="2248457"/>
            <a:ext cx="2817873" cy="3576627"/>
            <a:chOff x="1799823" y="1741564"/>
            <a:chExt cx="1268795" cy="2842666"/>
          </a:xfrm>
        </p:grpSpPr>
        <p:sp>
          <p:nvSpPr>
            <p:cNvPr id="199" name="Rectangle 198">
              <a:extLst>
                <a:ext uri="{FF2B5EF4-FFF2-40B4-BE49-F238E27FC236}">
                  <a16:creationId xmlns:a16="http://schemas.microsoft.com/office/drawing/2014/main" id="{D8E97644-F0B6-4EE9-8970-039FCA3A29A1}"/>
                </a:ext>
              </a:extLst>
            </p:cNvPr>
            <p:cNvSpPr/>
            <p:nvPr>
              <p:custDataLst>
                <p:tags r:id="rId72"/>
              </p:custDataLst>
            </p:nvPr>
          </p:nvSpPr>
          <p:spPr>
            <a:xfrm>
              <a:off x="1799823" y="1775786"/>
              <a:ext cx="1268795" cy="2808444"/>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sp>
          <p:nvSpPr>
            <p:cNvPr id="200" name="Rectangle 199">
              <a:extLst>
                <a:ext uri="{FF2B5EF4-FFF2-40B4-BE49-F238E27FC236}">
                  <a16:creationId xmlns:a16="http://schemas.microsoft.com/office/drawing/2014/main" id="{7EFBB4BE-C46F-4C26-B424-426D3340CD61}"/>
                </a:ext>
              </a:extLst>
            </p:cNvPr>
            <p:cNvSpPr/>
            <p:nvPr/>
          </p:nvSpPr>
          <p:spPr>
            <a:xfrm>
              <a:off x="1940889" y="1741564"/>
              <a:ext cx="991404" cy="74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grpSp>
      <p:sp>
        <p:nvSpPr>
          <p:cNvPr id="174" name="Rectangle 173">
            <a:extLst>
              <a:ext uri="{FF2B5EF4-FFF2-40B4-BE49-F238E27FC236}">
                <a16:creationId xmlns:a16="http://schemas.microsoft.com/office/drawing/2014/main" id="{10B2C405-90C3-4055-B566-23C61329B191}"/>
              </a:ext>
            </a:extLst>
          </p:cNvPr>
          <p:cNvSpPr/>
          <p:nvPr>
            <p:custDataLst>
              <p:tags r:id="rId2"/>
            </p:custDataLst>
          </p:nvPr>
        </p:nvSpPr>
        <p:spPr>
          <a:xfrm>
            <a:off x="8853018" y="740702"/>
            <a:ext cx="2817873" cy="1202689"/>
          </a:xfrm>
          <a:prstGeom prst="rect">
            <a:avLst/>
          </a:prstGeom>
          <a:solidFill>
            <a:schemeClr val="accent2">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dirty="0"/>
          </a:p>
        </p:txBody>
      </p:sp>
      <p:sp>
        <p:nvSpPr>
          <p:cNvPr id="4" name="Espace réservé du numéro de diapositive 3"/>
          <p:cNvSpPr>
            <a:spLocks noGrp="1"/>
          </p:cNvSpPr>
          <p:nvPr>
            <p:ph type="sldNum" sz="quarter" idx="16"/>
            <p:custDataLst>
              <p:tags r:id="rId3"/>
            </p:custDataLst>
          </p:nvPr>
        </p:nvSpPr>
        <p:spPr/>
        <p:txBody>
          <a:bodyPr/>
          <a:lstStyle/>
          <a:p>
            <a:pPr defTabSz="1218530"/>
            <a:fld id="{00EC7536-4046-4F46-856D-63BE82C36B30}" type="slidenum">
              <a:rPr lang="fr-CA" smtClean="0"/>
              <a:pPr defTabSz="1218530"/>
              <a:t>38</a:t>
            </a:fld>
            <a:endParaRPr lang="fr-CA" dirty="0"/>
          </a:p>
        </p:txBody>
      </p:sp>
      <p:sp>
        <p:nvSpPr>
          <p:cNvPr id="94" name="Rectangle 93">
            <a:extLst>
              <a:ext uri="{FF2B5EF4-FFF2-40B4-BE49-F238E27FC236}">
                <a16:creationId xmlns:a16="http://schemas.microsoft.com/office/drawing/2014/main" id="{C1A004BC-901D-4E46-BDA8-E11A28976CB0}"/>
              </a:ext>
            </a:extLst>
          </p:cNvPr>
          <p:cNvSpPr/>
          <p:nvPr>
            <p:custDataLst>
              <p:tags r:id="rId4"/>
            </p:custDataLst>
          </p:nvPr>
        </p:nvSpPr>
        <p:spPr>
          <a:xfrm>
            <a:off x="371826" y="2297166"/>
            <a:ext cx="1691727" cy="4159804"/>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sp>
        <p:nvSpPr>
          <p:cNvPr id="95" name="Rectangle 94">
            <a:extLst>
              <a:ext uri="{FF2B5EF4-FFF2-40B4-BE49-F238E27FC236}">
                <a16:creationId xmlns:a16="http://schemas.microsoft.com/office/drawing/2014/main" id="{3FED7E77-D8FB-4CA9-84D9-4EB5D0202B6C}"/>
              </a:ext>
            </a:extLst>
          </p:cNvPr>
          <p:cNvSpPr/>
          <p:nvPr>
            <p:custDataLst>
              <p:tags r:id="rId5"/>
            </p:custDataLst>
          </p:nvPr>
        </p:nvSpPr>
        <p:spPr>
          <a:xfrm>
            <a:off x="383329" y="740702"/>
            <a:ext cx="8166857" cy="1202689"/>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dirty="0"/>
          </a:p>
        </p:txBody>
      </p:sp>
      <p:sp>
        <p:nvSpPr>
          <p:cNvPr id="96" name="Rectangle 95">
            <a:extLst>
              <a:ext uri="{FF2B5EF4-FFF2-40B4-BE49-F238E27FC236}">
                <a16:creationId xmlns:a16="http://schemas.microsoft.com/office/drawing/2014/main" id="{10D3CB06-E5E5-4B65-86A3-73CCCBA4A418}"/>
              </a:ext>
            </a:extLst>
          </p:cNvPr>
          <p:cNvSpPr/>
          <p:nvPr>
            <p:custDataLst>
              <p:tags r:id="rId6"/>
            </p:custDataLst>
          </p:nvPr>
        </p:nvSpPr>
        <p:spPr>
          <a:xfrm>
            <a:off x="503544" y="535516"/>
            <a:ext cx="7896713" cy="379656"/>
          </a:xfrm>
          <a:prstGeom prst="rect">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fr-CA" sz="1867" b="1" dirty="0">
                <a:solidFill>
                  <a:schemeClr val="accent1"/>
                </a:solidFill>
                <a:latin typeface="+mj-lt"/>
              </a:rPr>
              <a:t>NOTRE COMPENSATION CARBONE 2017 EN UN CLIN D’OEIL </a:t>
            </a:r>
          </a:p>
        </p:txBody>
      </p:sp>
      <p:sp>
        <p:nvSpPr>
          <p:cNvPr id="97" name="Rectangle 96">
            <a:extLst>
              <a:ext uri="{FF2B5EF4-FFF2-40B4-BE49-F238E27FC236}">
                <a16:creationId xmlns:a16="http://schemas.microsoft.com/office/drawing/2014/main" id="{3142BB28-8287-48A4-B730-CA374332FC70}"/>
              </a:ext>
            </a:extLst>
          </p:cNvPr>
          <p:cNvSpPr/>
          <p:nvPr>
            <p:custDataLst>
              <p:tags r:id="rId7"/>
            </p:custDataLst>
          </p:nvPr>
        </p:nvSpPr>
        <p:spPr>
          <a:xfrm>
            <a:off x="431371" y="969060"/>
            <a:ext cx="1920211" cy="789896"/>
          </a:xfrm>
          <a:prstGeom prst="rect">
            <a:avLst/>
          </a:prstGeom>
        </p:spPr>
        <p:txBody>
          <a:bodyPr wrap="square">
            <a:spAutoFit/>
          </a:bodyPr>
          <a:lstStyle/>
          <a:p>
            <a:r>
              <a:rPr lang="fr-CA" sz="3200" b="1" dirty="0">
                <a:solidFill>
                  <a:schemeClr val="accent1"/>
                </a:solidFill>
              </a:rPr>
              <a:t>45 973</a:t>
            </a:r>
            <a:r>
              <a:rPr lang="fr-CA" sz="3200" b="1" dirty="0"/>
              <a:t> </a:t>
            </a:r>
          </a:p>
          <a:p>
            <a:r>
              <a:rPr lang="fr-CA" sz="1333" dirty="0">
                <a:latin typeface="Arial Black" pitchFamily="34" charset="0"/>
              </a:rPr>
              <a:t>tCo2 </a:t>
            </a:r>
            <a:r>
              <a:rPr lang="fr-CA" sz="1333" dirty="0" err="1">
                <a:latin typeface="Arial Black" pitchFamily="34" charset="0"/>
              </a:rPr>
              <a:t>éq</a:t>
            </a:r>
            <a:r>
              <a:rPr lang="fr-CA" sz="1333" dirty="0">
                <a:latin typeface="Arial Black" pitchFamily="34" charset="0"/>
              </a:rPr>
              <a:t>. </a:t>
            </a:r>
          </a:p>
        </p:txBody>
      </p:sp>
      <p:sp>
        <p:nvSpPr>
          <p:cNvPr id="98" name="Rectangle 97">
            <a:extLst>
              <a:ext uri="{FF2B5EF4-FFF2-40B4-BE49-F238E27FC236}">
                <a16:creationId xmlns:a16="http://schemas.microsoft.com/office/drawing/2014/main" id="{813F782C-A26A-4303-B2EA-4FA2573A3FC6}"/>
              </a:ext>
            </a:extLst>
          </p:cNvPr>
          <p:cNvSpPr/>
          <p:nvPr>
            <p:custDataLst>
              <p:tags r:id="rId8"/>
            </p:custDataLst>
          </p:nvPr>
        </p:nvSpPr>
        <p:spPr>
          <a:xfrm>
            <a:off x="2014794" y="969060"/>
            <a:ext cx="1340053" cy="789896"/>
          </a:xfrm>
          <a:prstGeom prst="rect">
            <a:avLst/>
          </a:prstGeom>
        </p:spPr>
        <p:txBody>
          <a:bodyPr wrap="square">
            <a:spAutoFit/>
          </a:bodyPr>
          <a:lstStyle/>
          <a:p>
            <a:r>
              <a:rPr lang="fr-CA" sz="3200" b="1" dirty="0">
                <a:solidFill>
                  <a:schemeClr val="accent1"/>
                </a:solidFill>
              </a:rPr>
              <a:t>3</a:t>
            </a:r>
          </a:p>
          <a:p>
            <a:r>
              <a:rPr lang="fr-CA" sz="1333" dirty="0">
                <a:latin typeface="Arial Black" pitchFamily="34" charset="0"/>
              </a:rPr>
              <a:t>Provinces</a:t>
            </a:r>
            <a:endParaRPr lang="fr-CA" sz="1867" dirty="0">
              <a:solidFill>
                <a:schemeClr val="accent1"/>
              </a:solidFill>
              <a:latin typeface="Arial Black" pitchFamily="34" charset="0"/>
            </a:endParaRPr>
          </a:p>
        </p:txBody>
      </p:sp>
      <p:sp>
        <p:nvSpPr>
          <p:cNvPr id="99" name="Rectangle 98">
            <a:extLst>
              <a:ext uri="{FF2B5EF4-FFF2-40B4-BE49-F238E27FC236}">
                <a16:creationId xmlns:a16="http://schemas.microsoft.com/office/drawing/2014/main" id="{73F48B14-5F16-4F50-95E7-8A755C2BC0E7}"/>
              </a:ext>
            </a:extLst>
          </p:cNvPr>
          <p:cNvSpPr/>
          <p:nvPr>
            <p:custDataLst>
              <p:tags r:id="rId9"/>
            </p:custDataLst>
          </p:nvPr>
        </p:nvSpPr>
        <p:spPr>
          <a:xfrm>
            <a:off x="3266552" y="956628"/>
            <a:ext cx="966005" cy="789896"/>
          </a:xfrm>
          <a:prstGeom prst="rect">
            <a:avLst/>
          </a:prstGeom>
        </p:spPr>
        <p:txBody>
          <a:bodyPr wrap="square">
            <a:spAutoFit/>
          </a:bodyPr>
          <a:lstStyle/>
          <a:p>
            <a:r>
              <a:rPr lang="fr-CA" sz="3200" b="1" dirty="0">
                <a:solidFill>
                  <a:schemeClr val="accent1"/>
                </a:solidFill>
              </a:rPr>
              <a:t>7</a:t>
            </a:r>
          </a:p>
          <a:p>
            <a:r>
              <a:rPr lang="fr-CA" sz="1333" dirty="0">
                <a:latin typeface="Arial Black" pitchFamily="34" charset="0"/>
              </a:rPr>
              <a:t>Projets</a:t>
            </a:r>
          </a:p>
        </p:txBody>
      </p:sp>
      <p:cxnSp>
        <p:nvCxnSpPr>
          <p:cNvPr id="100" name="Connecteur droit 99">
            <a:extLst>
              <a:ext uri="{FF2B5EF4-FFF2-40B4-BE49-F238E27FC236}">
                <a16:creationId xmlns:a16="http://schemas.microsoft.com/office/drawing/2014/main" id="{30246900-D55B-45C3-A226-A192A618BED8}"/>
              </a:ext>
            </a:extLst>
          </p:cNvPr>
          <p:cNvCxnSpPr/>
          <p:nvPr>
            <p:custDataLst>
              <p:tags r:id="rId10"/>
            </p:custDataLst>
          </p:nvPr>
        </p:nvCxnSpPr>
        <p:spPr>
          <a:xfrm>
            <a:off x="1967541" y="1008551"/>
            <a:ext cx="0" cy="731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4079805E-76BA-4227-8353-806A68B0BFD6}"/>
              </a:ext>
            </a:extLst>
          </p:cNvPr>
          <p:cNvCxnSpPr/>
          <p:nvPr>
            <p:custDataLst>
              <p:tags r:id="rId11"/>
            </p:custDataLst>
          </p:nvPr>
        </p:nvCxnSpPr>
        <p:spPr>
          <a:xfrm>
            <a:off x="3214752" y="1008551"/>
            <a:ext cx="0" cy="731520"/>
          </a:xfrm>
          <a:prstGeom prst="line">
            <a:avLst/>
          </a:prstGeom>
        </p:spPr>
        <p:style>
          <a:lnRef idx="1">
            <a:schemeClr val="accent1"/>
          </a:lnRef>
          <a:fillRef idx="0">
            <a:schemeClr val="accent1"/>
          </a:fillRef>
          <a:effectRef idx="0">
            <a:schemeClr val="accent1"/>
          </a:effectRef>
          <a:fontRef idx="minor">
            <a:schemeClr val="tx1"/>
          </a:fontRef>
        </p:style>
      </p:cxnSp>
      <p:pic>
        <p:nvPicPr>
          <p:cNvPr id="102" name="Image 101">
            <a:extLst>
              <a:ext uri="{FF2B5EF4-FFF2-40B4-BE49-F238E27FC236}">
                <a16:creationId xmlns:a16="http://schemas.microsoft.com/office/drawing/2014/main" id="{305C60EC-D491-46AD-8E66-C0B1AF2E2AAA}"/>
              </a:ext>
            </a:extLst>
          </p:cNvPr>
          <p:cNvPicPr>
            <a:picLocks noChangeAspect="1"/>
          </p:cNvPicPr>
          <p:nvPr>
            <p:custDataLst>
              <p:tags r:id="rId12"/>
            </p:custDataLst>
          </p:nvPr>
        </p:nvPicPr>
        <p:blipFill rotWithShape="1">
          <a:blip r:embed="rId74">
            <a:duotone>
              <a:schemeClr val="accent1">
                <a:shade val="45000"/>
                <a:satMod val="135000"/>
              </a:schemeClr>
              <a:prstClr val="white"/>
            </a:duotone>
          </a:blip>
          <a:srcRect r="21859"/>
          <a:stretch/>
        </p:blipFill>
        <p:spPr>
          <a:xfrm>
            <a:off x="4276888" y="1046073"/>
            <a:ext cx="441123" cy="431697"/>
          </a:xfrm>
          <a:prstGeom prst="rect">
            <a:avLst/>
          </a:prstGeom>
        </p:spPr>
      </p:pic>
      <p:sp>
        <p:nvSpPr>
          <p:cNvPr id="103" name="Rectangle 102">
            <a:extLst>
              <a:ext uri="{FF2B5EF4-FFF2-40B4-BE49-F238E27FC236}">
                <a16:creationId xmlns:a16="http://schemas.microsoft.com/office/drawing/2014/main" id="{E509D7FA-78F0-439E-9140-8755E2C0AF25}"/>
              </a:ext>
            </a:extLst>
          </p:cNvPr>
          <p:cNvSpPr/>
          <p:nvPr>
            <p:custDataLst>
              <p:tags r:id="rId13"/>
            </p:custDataLst>
          </p:nvPr>
        </p:nvSpPr>
        <p:spPr>
          <a:xfrm>
            <a:off x="4171319" y="1475816"/>
            <a:ext cx="1063487" cy="461665"/>
          </a:xfrm>
          <a:prstGeom prst="rect">
            <a:avLst/>
          </a:prstGeom>
        </p:spPr>
        <p:txBody>
          <a:bodyPr wrap="square">
            <a:spAutoFit/>
          </a:bodyPr>
          <a:lstStyle/>
          <a:p>
            <a:r>
              <a:rPr lang="fr-CA" sz="800" dirty="0"/>
              <a:t>Conservation </a:t>
            </a:r>
            <a:r>
              <a:rPr lang="fr-CA" sz="800" dirty="0">
                <a:latin typeface="+mj-lt"/>
              </a:rPr>
              <a:t>et</a:t>
            </a:r>
          </a:p>
          <a:p>
            <a:r>
              <a:rPr lang="fr-CA" sz="800" dirty="0">
                <a:latin typeface="+mj-lt"/>
              </a:rPr>
              <a:t>gestion de forêts et d’écosystèmes</a:t>
            </a:r>
          </a:p>
        </p:txBody>
      </p:sp>
      <p:sp>
        <p:nvSpPr>
          <p:cNvPr id="104" name="Rectangle 103">
            <a:extLst>
              <a:ext uri="{FF2B5EF4-FFF2-40B4-BE49-F238E27FC236}">
                <a16:creationId xmlns:a16="http://schemas.microsoft.com/office/drawing/2014/main" id="{6D6FBBF9-42DF-41DA-BDB3-62D5A2AE45F0}"/>
              </a:ext>
            </a:extLst>
          </p:cNvPr>
          <p:cNvSpPr/>
          <p:nvPr>
            <p:custDataLst>
              <p:tags r:id="rId14"/>
            </p:custDataLst>
          </p:nvPr>
        </p:nvSpPr>
        <p:spPr>
          <a:xfrm>
            <a:off x="5074938" y="1474124"/>
            <a:ext cx="814237" cy="338554"/>
          </a:xfrm>
          <a:prstGeom prst="rect">
            <a:avLst/>
          </a:prstGeom>
        </p:spPr>
        <p:txBody>
          <a:bodyPr wrap="square">
            <a:spAutoFit/>
          </a:bodyPr>
          <a:lstStyle/>
          <a:p>
            <a:r>
              <a:rPr lang="fr-CA" sz="800" dirty="0">
                <a:latin typeface="+mj-lt"/>
              </a:rPr>
              <a:t>Efficacité énergétique</a:t>
            </a:r>
          </a:p>
        </p:txBody>
      </p:sp>
      <p:sp>
        <p:nvSpPr>
          <p:cNvPr id="105" name="Rectangle 104">
            <a:extLst>
              <a:ext uri="{FF2B5EF4-FFF2-40B4-BE49-F238E27FC236}">
                <a16:creationId xmlns:a16="http://schemas.microsoft.com/office/drawing/2014/main" id="{4CF19458-54B2-4782-9006-EDCD9409FFAF}"/>
              </a:ext>
            </a:extLst>
          </p:cNvPr>
          <p:cNvSpPr/>
          <p:nvPr>
            <p:custDataLst>
              <p:tags r:id="rId15"/>
            </p:custDataLst>
          </p:nvPr>
        </p:nvSpPr>
        <p:spPr>
          <a:xfrm>
            <a:off x="5903979" y="1474123"/>
            <a:ext cx="984637" cy="338554"/>
          </a:xfrm>
          <a:prstGeom prst="rect">
            <a:avLst/>
          </a:prstGeom>
        </p:spPr>
        <p:txBody>
          <a:bodyPr wrap="square">
            <a:spAutoFit/>
          </a:bodyPr>
          <a:lstStyle/>
          <a:p>
            <a:r>
              <a:rPr lang="fr-CA" sz="800" dirty="0">
                <a:latin typeface="+mj-lt"/>
              </a:rPr>
              <a:t>Energie renouvelable</a:t>
            </a:r>
          </a:p>
        </p:txBody>
      </p:sp>
      <p:grpSp>
        <p:nvGrpSpPr>
          <p:cNvPr id="106" name="Groupe 105">
            <a:extLst>
              <a:ext uri="{FF2B5EF4-FFF2-40B4-BE49-F238E27FC236}">
                <a16:creationId xmlns:a16="http://schemas.microsoft.com/office/drawing/2014/main" id="{D333E255-45C0-467E-8D9F-738D3EDBDEB9}"/>
              </a:ext>
            </a:extLst>
          </p:cNvPr>
          <p:cNvGrpSpPr/>
          <p:nvPr>
            <p:custDataLst>
              <p:tags r:id="rId16"/>
            </p:custDataLst>
          </p:nvPr>
        </p:nvGrpSpPr>
        <p:grpSpPr>
          <a:xfrm>
            <a:off x="5184557" y="1068933"/>
            <a:ext cx="441123" cy="402984"/>
            <a:chOff x="2246479" y="1728919"/>
            <a:chExt cx="720080" cy="657823"/>
          </a:xfrm>
        </p:grpSpPr>
        <p:grpSp>
          <p:nvGrpSpPr>
            <p:cNvPr id="107" name="Groupe 106">
              <a:extLst>
                <a:ext uri="{FF2B5EF4-FFF2-40B4-BE49-F238E27FC236}">
                  <a16:creationId xmlns:a16="http://schemas.microsoft.com/office/drawing/2014/main" id="{0E9D27FE-E7CB-4E6E-A7FB-3505E4D1245C}"/>
                </a:ext>
              </a:extLst>
            </p:cNvPr>
            <p:cNvGrpSpPr/>
            <p:nvPr/>
          </p:nvGrpSpPr>
          <p:grpSpPr>
            <a:xfrm>
              <a:off x="2339752" y="1784598"/>
              <a:ext cx="555625" cy="554040"/>
              <a:chOff x="3491880" y="1781050"/>
              <a:chExt cx="555625" cy="554040"/>
            </a:xfrm>
          </p:grpSpPr>
          <p:sp>
            <p:nvSpPr>
              <p:cNvPr id="109" name="Freeform 118">
                <a:extLst>
                  <a:ext uri="{FF2B5EF4-FFF2-40B4-BE49-F238E27FC236}">
                    <a16:creationId xmlns:a16="http://schemas.microsoft.com/office/drawing/2014/main" id="{E657E511-C4EE-4B98-AB82-3C51E26EEF53}"/>
                  </a:ext>
                </a:extLst>
              </p:cNvPr>
              <p:cNvSpPr>
                <a:spLocks noEditPoints="1"/>
              </p:cNvSpPr>
              <p:nvPr/>
            </p:nvSpPr>
            <p:spPr bwMode="auto">
              <a:xfrm>
                <a:off x="3523630" y="1966789"/>
                <a:ext cx="492125" cy="303213"/>
              </a:xfrm>
              <a:custGeom>
                <a:avLst/>
                <a:gdLst>
                  <a:gd name="T0" fmla="*/ 2109 w 3104"/>
                  <a:gd name="T1" fmla="*/ 1585 h 1903"/>
                  <a:gd name="T2" fmla="*/ 2587 w 3104"/>
                  <a:gd name="T3" fmla="*/ 158 h 1903"/>
                  <a:gd name="T4" fmla="*/ 1314 w 3104"/>
                  <a:gd name="T5" fmla="*/ 158 h 1903"/>
                  <a:gd name="T6" fmla="*/ 1791 w 3104"/>
                  <a:gd name="T7" fmla="*/ 1585 h 1903"/>
                  <a:gd name="T8" fmla="*/ 1314 w 3104"/>
                  <a:gd name="T9" fmla="*/ 158 h 1903"/>
                  <a:gd name="T10" fmla="*/ 518 w 3104"/>
                  <a:gd name="T11" fmla="*/ 1585 h 1903"/>
                  <a:gd name="T12" fmla="*/ 994 w 3104"/>
                  <a:gd name="T13" fmla="*/ 158 h 1903"/>
                  <a:gd name="T14" fmla="*/ 160 w 3104"/>
                  <a:gd name="T15" fmla="*/ 0 h 1903"/>
                  <a:gd name="T16" fmla="*/ 2965 w 3104"/>
                  <a:gd name="T17" fmla="*/ 2 h 1903"/>
                  <a:gd name="T18" fmla="*/ 3001 w 3104"/>
                  <a:gd name="T19" fmla="*/ 23 h 1903"/>
                  <a:gd name="T20" fmla="*/ 3022 w 3104"/>
                  <a:gd name="T21" fmla="*/ 58 h 1903"/>
                  <a:gd name="T22" fmla="*/ 3022 w 3104"/>
                  <a:gd name="T23" fmla="*/ 100 h 1903"/>
                  <a:gd name="T24" fmla="*/ 3001 w 3104"/>
                  <a:gd name="T25" fmla="*/ 135 h 1903"/>
                  <a:gd name="T26" fmla="*/ 2965 w 3104"/>
                  <a:gd name="T27" fmla="*/ 156 h 1903"/>
                  <a:gd name="T28" fmla="*/ 2905 w 3104"/>
                  <a:gd name="T29" fmla="*/ 158 h 1903"/>
                  <a:gd name="T30" fmla="*/ 2945 w 3104"/>
                  <a:gd name="T31" fmla="*/ 1585 h 1903"/>
                  <a:gd name="T32" fmla="*/ 3006 w 3104"/>
                  <a:gd name="T33" fmla="*/ 1598 h 1903"/>
                  <a:gd name="T34" fmla="*/ 3057 w 3104"/>
                  <a:gd name="T35" fmla="*/ 1632 h 1903"/>
                  <a:gd name="T36" fmla="*/ 3091 w 3104"/>
                  <a:gd name="T37" fmla="*/ 1683 h 1903"/>
                  <a:gd name="T38" fmla="*/ 3104 w 3104"/>
                  <a:gd name="T39" fmla="*/ 1744 h 1903"/>
                  <a:gd name="T40" fmla="*/ 3091 w 3104"/>
                  <a:gd name="T41" fmla="*/ 1806 h 1903"/>
                  <a:gd name="T42" fmla="*/ 3057 w 3104"/>
                  <a:gd name="T43" fmla="*/ 1856 h 1903"/>
                  <a:gd name="T44" fmla="*/ 3006 w 3104"/>
                  <a:gd name="T45" fmla="*/ 1890 h 1903"/>
                  <a:gd name="T46" fmla="*/ 2945 w 3104"/>
                  <a:gd name="T47" fmla="*/ 1903 h 1903"/>
                  <a:gd name="T48" fmla="*/ 127 w 3104"/>
                  <a:gd name="T49" fmla="*/ 1900 h 1903"/>
                  <a:gd name="T50" fmla="*/ 71 w 3104"/>
                  <a:gd name="T51" fmla="*/ 1876 h 1903"/>
                  <a:gd name="T52" fmla="*/ 28 w 3104"/>
                  <a:gd name="T53" fmla="*/ 1833 h 1903"/>
                  <a:gd name="T54" fmla="*/ 3 w 3104"/>
                  <a:gd name="T55" fmla="*/ 1776 h 1903"/>
                  <a:gd name="T56" fmla="*/ 3 w 3104"/>
                  <a:gd name="T57" fmla="*/ 1713 h 1903"/>
                  <a:gd name="T58" fmla="*/ 28 w 3104"/>
                  <a:gd name="T59" fmla="*/ 1655 h 1903"/>
                  <a:gd name="T60" fmla="*/ 71 w 3104"/>
                  <a:gd name="T61" fmla="*/ 1613 h 1903"/>
                  <a:gd name="T62" fmla="*/ 127 w 3104"/>
                  <a:gd name="T63" fmla="*/ 1589 h 1903"/>
                  <a:gd name="T64" fmla="*/ 199 w 3104"/>
                  <a:gd name="T65" fmla="*/ 1585 h 1903"/>
                  <a:gd name="T66" fmla="*/ 160 w 3104"/>
                  <a:gd name="T67" fmla="*/ 158 h 1903"/>
                  <a:gd name="T68" fmla="*/ 119 w 3104"/>
                  <a:gd name="T69" fmla="*/ 147 h 1903"/>
                  <a:gd name="T70" fmla="*/ 90 w 3104"/>
                  <a:gd name="T71" fmla="*/ 119 h 1903"/>
                  <a:gd name="T72" fmla="*/ 79 w 3104"/>
                  <a:gd name="T73" fmla="*/ 79 h 1903"/>
                  <a:gd name="T74" fmla="*/ 90 w 3104"/>
                  <a:gd name="T75" fmla="*/ 40 h 1903"/>
                  <a:gd name="T76" fmla="*/ 119 w 3104"/>
                  <a:gd name="T77" fmla="*/ 11 h 1903"/>
                  <a:gd name="T78" fmla="*/ 160 w 3104"/>
                  <a:gd name="T79" fmla="*/ 0 h 1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04" h="1903">
                    <a:moveTo>
                      <a:pt x="2109" y="158"/>
                    </a:moveTo>
                    <a:lnTo>
                      <a:pt x="2109" y="1585"/>
                    </a:lnTo>
                    <a:lnTo>
                      <a:pt x="2587" y="1585"/>
                    </a:lnTo>
                    <a:lnTo>
                      <a:pt x="2587" y="158"/>
                    </a:lnTo>
                    <a:lnTo>
                      <a:pt x="2109" y="158"/>
                    </a:lnTo>
                    <a:close/>
                    <a:moveTo>
                      <a:pt x="1314" y="158"/>
                    </a:moveTo>
                    <a:lnTo>
                      <a:pt x="1314" y="1585"/>
                    </a:lnTo>
                    <a:lnTo>
                      <a:pt x="1791" y="1585"/>
                    </a:lnTo>
                    <a:lnTo>
                      <a:pt x="1791" y="158"/>
                    </a:lnTo>
                    <a:lnTo>
                      <a:pt x="1314" y="158"/>
                    </a:lnTo>
                    <a:close/>
                    <a:moveTo>
                      <a:pt x="518" y="158"/>
                    </a:moveTo>
                    <a:lnTo>
                      <a:pt x="518" y="1585"/>
                    </a:lnTo>
                    <a:lnTo>
                      <a:pt x="994" y="1585"/>
                    </a:lnTo>
                    <a:lnTo>
                      <a:pt x="994" y="158"/>
                    </a:lnTo>
                    <a:lnTo>
                      <a:pt x="518" y="158"/>
                    </a:lnTo>
                    <a:close/>
                    <a:moveTo>
                      <a:pt x="160" y="0"/>
                    </a:moveTo>
                    <a:lnTo>
                      <a:pt x="2945" y="0"/>
                    </a:lnTo>
                    <a:lnTo>
                      <a:pt x="2965" y="2"/>
                    </a:lnTo>
                    <a:lnTo>
                      <a:pt x="2985" y="11"/>
                    </a:lnTo>
                    <a:lnTo>
                      <a:pt x="3001" y="23"/>
                    </a:lnTo>
                    <a:lnTo>
                      <a:pt x="3014" y="40"/>
                    </a:lnTo>
                    <a:lnTo>
                      <a:pt x="3022" y="58"/>
                    </a:lnTo>
                    <a:lnTo>
                      <a:pt x="3024" y="79"/>
                    </a:lnTo>
                    <a:lnTo>
                      <a:pt x="3022" y="100"/>
                    </a:lnTo>
                    <a:lnTo>
                      <a:pt x="3014" y="119"/>
                    </a:lnTo>
                    <a:lnTo>
                      <a:pt x="3001" y="135"/>
                    </a:lnTo>
                    <a:lnTo>
                      <a:pt x="2985" y="147"/>
                    </a:lnTo>
                    <a:lnTo>
                      <a:pt x="2965" y="156"/>
                    </a:lnTo>
                    <a:lnTo>
                      <a:pt x="2945" y="158"/>
                    </a:lnTo>
                    <a:lnTo>
                      <a:pt x="2905" y="158"/>
                    </a:lnTo>
                    <a:lnTo>
                      <a:pt x="2905" y="1585"/>
                    </a:lnTo>
                    <a:lnTo>
                      <a:pt x="2945" y="1585"/>
                    </a:lnTo>
                    <a:lnTo>
                      <a:pt x="2976" y="1589"/>
                    </a:lnTo>
                    <a:lnTo>
                      <a:pt x="3006" y="1598"/>
                    </a:lnTo>
                    <a:lnTo>
                      <a:pt x="3034" y="1613"/>
                    </a:lnTo>
                    <a:lnTo>
                      <a:pt x="3057" y="1632"/>
                    </a:lnTo>
                    <a:lnTo>
                      <a:pt x="3077" y="1655"/>
                    </a:lnTo>
                    <a:lnTo>
                      <a:pt x="3091" y="1683"/>
                    </a:lnTo>
                    <a:lnTo>
                      <a:pt x="3101" y="1713"/>
                    </a:lnTo>
                    <a:lnTo>
                      <a:pt x="3104" y="1744"/>
                    </a:lnTo>
                    <a:lnTo>
                      <a:pt x="3101" y="1776"/>
                    </a:lnTo>
                    <a:lnTo>
                      <a:pt x="3091" y="1806"/>
                    </a:lnTo>
                    <a:lnTo>
                      <a:pt x="3077" y="1833"/>
                    </a:lnTo>
                    <a:lnTo>
                      <a:pt x="3057" y="1856"/>
                    </a:lnTo>
                    <a:lnTo>
                      <a:pt x="3034" y="1876"/>
                    </a:lnTo>
                    <a:lnTo>
                      <a:pt x="3006" y="1890"/>
                    </a:lnTo>
                    <a:lnTo>
                      <a:pt x="2976" y="1900"/>
                    </a:lnTo>
                    <a:lnTo>
                      <a:pt x="2945" y="1903"/>
                    </a:lnTo>
                    <a:lnTo>
                      <a:pt x="160" y="1903"/>
                    </a:lnTo>
                    <a:lnTo>
                      <a:pt x="127" y="1900"/>
                    </a:lnTo>
                    <a:lnTo>
                      <a:pt x="97" y="1890"/>
                    </a:lnTo>
                    <a:lnTo>
                      <a:pt x="71" y="1876"/>
                    </a:lnTo>
                    <a:lnTo>
                      <a:pt x="46" y="1856"/>
                    </a:lnTo>
                    <a:lnTo>
                      <a:pt x="28" y="1833"/>
                    </a:lnTo>
                    <a:lnTo>
                      <a:pt x="12" y="1806"/>
                    </a:lnTo>
                    <a:lnTo>
                      <a:pt x="3" y="1776"/>
                    </a:lnTo>
                    <a:lnTo>
                      <a:pt x="0" y="1744"/>
                    </a:lnTo>
                    <a:lnTo>
                      <a:pt x="3" y="1713"/>
                    </a:lnTo>
                    <a:lnTo>
                      <a:pt x="12" y="1683"/>
                    </a:lnTo>
                    <a:lnTo>
                      <a:pt x="28" y="1655"/>
                    </a:lnTo>
                    <a:lnTo>
                      <a:pt x="46" y="1632"/>
                    </a:lnTo>
                    <a:lnTo>
                      <a:pt x="71" y="1613"/>
                    </a:lnTo>
                    <a:lnTo>
                      <a:pt x="97" y="1598"/>
                    </a:lnTo>
                    <a:lnTo>
                      <a:pt x="127" y="1589"/>
                    </a:lnTo>
                    <a:lnTo>
                      <a:pt x="160" y="1585"/>
                    </a:lnTo>
                    <a:lnTo>
                      <a:pt x="199" y="1585"/>
                    </a:lnTo>
                    <a:lnTo>
                      <a:pt x="199" y="158"/>
                    </a:lnTo>
                    <a:lnTo>
                      <a:pt x="160" y="158"/>
                    </a:lnTo>
                    <a:lnTo>
                      <a:pt x="138" y="156"/>
                    </a:lnTo>
                    <a:lnTo>
                      <a:pt x="119" y="147"/>
                    </a:lnTo>
                    <a:lnTo>
                      <a:pt x="104" y="135"/>
                    </a:lnTo>
                    <a:lnTo>
                      <a:pt x="90" y="119"/>
                    </a:lnTo>
                    <a:lnTo>
                      <a:pt x="83" y="100"/>
                    </a:lnTo>
                    <a:lnTo>
                      <a:pt x="79" y="79"/>
                    </a:lnTo>
                    <a:lnTo>
                      <a:pt x="83" y="58"/>
                    </a:lnTo>
                    <a:lnTo>
                      <a:pt x="90" y="40"/>
                    </a:lnTo>
                    <a:lnTo>
                      <a:pt x="104" y="23"/>
                    </a:lnTo>
                    <a:lnTo>
                      <a:pt x="119" y="11"/>
                    </a:lnTo>
                    <a:lnTo>
                      <a:pt x="138" y="2"/>
                    </a:lnTo>
                    <a:lnTo>
                      <a:pt x="160" y="0"/>
                    </a:ln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fr-CA" sz="2400"/>
              </a:p>
            </p:txBody>
          </p:sp>
          <p:grpSp>
            <p:nvGrpSpPr>
              <p:cNvPr id="110" name="Groupe 109">
                <a:extLst>
                  <a:ext uri="{FF2B5EF4-FFF2-40B4-BE49-F238E27FC236}">
                    <a16:creationId xmlns:a16="http://schemas.microsoft.com/office/drawing/2014/main" id="{2EF34386-33FA-45B7-9BDB-BEA9E39645AE}"/>
                  </a:ext>
                </a:extLst>
              </p:cNvPr>
              <p:cNvGrpSpPr/>
              <p:nvPr/>
            </p:nvGrpSpPr>
            <p:grpSpPr>
              <a:xfrm>
                <a:off x="3491880" y="1781050"/>
                <a:ext cx="555625" cy="554040"/>
                <a:chOff x="3491880" y="1781050"/>
                <a:chExt cx="555625" cy="554040"/>
              </a:xfrm>
            </p:grpSpPr>
            <p:sp>
              <p:nvSpPr>
                <p:cNvPr id="111" name="Freeform 117">
                  <a:extLst>
                    <a:ext uri="{FF2B5EF4-FFF2-40B4-BE49-F238E27FC236}">
                      <a16:creationId xmlns:a16="http://schemas.microsoft.com/office/drawing/2014/main" id="{32BFEAD8-A626-46F9-AB22-57F69DE41503}"/>
                    </a:ext>
                  </a:extLst>
                </p:cNvPr>
                <p:cNvSpPr>
                  <a:spLocks/>
                </p:cNvSpPr>
                <p:nvPr/>
              </p:nvSpPr>
              <p:spPr bwMode="auto">
                <a:xfrm>
                  <a:off x="3491880" y="2284290"/>
                  <a:ext cx="555625" cy="50800"/>
                </a:xfrm>
                <a:custGeom>
                  <a:avLst/>
                  <a:gdLst>
                    <a:gd name="T0" fmla="*/ 160 w 3502"/>
                    <a:gd name="T1" fmla="*/ 0 h 317"/>
                    <a:gd name="T2" fmla="*/ 3343 w 3502"/>
                    <a:gd name="T3" fmla="*/ 0 h 317"/>
                    <a:gd name="T4" fmla="*/ 3375 w 3502"/>
                    <a:gd name="T5" fmla="*/ 3 h 317"/>
                    <a:gd name="T6" fmla="*/ 3404 w 3502"/>
                    <a:gd name="T7" fmla="*/ 12 h 317"/>
                    <a:gd name="T8" fmla="*/ 3432 w 3502"/>
                    <a:gd name="T9" fmla="*/ 27 h 317"/>
                    <a:gd name="T10" fmla="*/ 3455 w 3502"/>
                    <a:gd name="T11" fmla="*/ 46 h 317"/>
                    <a:gd name="T12" fmla="*/ 3475 w 3502"/>
                    <a:gd name="T13" fmla="*/ 70 h 317"/>
                    <a:gd name="T14" fmla="*/ 3489 w 3502"/>
                    <a:gd name="T15" fmla="*/ 97 h 317"/>
                    <a:gd name="T16" fmla="*/ 3499 w 3502"/>
                    <a:gd name="T17" fmla="*/ 127 h 317"/>
                    <a:gd name="T18" fmla="*/ 3502 w 3502"/>
                    <a:gd name="T19" fmla="*/ 159 h 317"/>
                    <a:gd name="T20" fmla="*/ 3499 w 3502"/>
                    <a:gd name="T21" fmla="*/ 191 h 317"/>
                    <a:gd name="T22" fmla="*/ 3489 w 3502"/>
                    <a:gd name="T23" fmla="*/ 220 h 317"/>
                    <a:gd name="T24" fmla="*/ 3475 w 3502"/>
                    <a:gd name="T25" fmla="*/ 248 h 317"/>
                    <a:gd name="T26" fmla="*/ 3455 w 3502"/>
                    <a:gd name="T27" fmla="*/ 271 h 317"/>
                    <a:gd name="T28" fmla="*/ 3432 w 3502"/>
                    <a:gd name="T29" fmla="*/ 290 h 317"/>
                    <a:gd name="T30" fmla="*/ 3404 w 3502"/>
                    <a:gd name="T31" fmla="*/ 305 h 317"/>
                    <a:gd name="T32" fmla="*/ 3375 w 3502"/>
                    <a:gd name="T33" fmla="*/ 313 h 317"/>
                    <a:gd name="T34" fmla="*/ 3343 w 3502"/>
                    <a:gd name="T35" fmla="*/ 317 h 317"/>
                    <a:gd name="T36" fmla="*/ 160 w 3502"/>
                    <a:gd name="T37" fmla="*/ 317 h 317"/>
                    <a:gd name="T38" fmla="*/ 128 w 3502"/>
                    <a:gd name="T39" fmla="*/ 313 h 317"/>
                    <a:gd name="T40" fmla="*/ 98 w 3502"/>
                    <a:gd name="T41" fmla="*/ 305 h 317"/>
                    <a:gd name="T42" fmla="*/ 70 w 3502"/>
                    <a:gd name="T43" fmla="*/ 290 h 317"/>
                    <a:gd name="T44" fmla="*/ 47 w 3502"/>
                    <a:gd name="T45" fmla="*/ 271 h 317"/>
                    <a:gd name="T46" fmla="*/ 27 w 3502"/>
                    <a:gd name="T47" fmla="*/ 248 h 317"/>
                    <a:gd name="T48" fmla="*/ 13 w 3502"/>
                    <a:gd name="T49" fmla="*/ 220 h 317"/>
                    <a:gd name="T50" fmla="*/ 3 w 3502"/>
                    <a:gd name="T51" fmla="*/ 191 h 317"/>
                    <a:gd name="T52" fmla="*/ 0 w 3502"/>
                    <a:gd name="T53" fmla="*/ 159 h 317"/>
                    <a:gd name="T54" fmla="*/ 3 w 3502"/>
                    <a:gd name="T55" fmla="*/ 127 h 317"/>
                    <a:gd name="T56" fmla="*/ 13 w 3502"/>
                    <a:gd name="T57" fmla="*/ 97 h 317"/>
                    <a:gd name="T58" fmla="*/ 27 w 3502"/>
                    <a:gd name="T59" fmla="*/ 70 h 317"/>
                    <a:gd name="T60" fmla="*/ 47 w 3502"/>
                    <a:gd name="T61" fmla="*/ 46 h 317"/>
                    <a:gd name="T62" fmla="*/ 70 w 3502"/>
                    <a:gd name="T63" fmla="*/ 27 h 317"/>
                    <a:gd name="T64" fmla="*/ 98 w 3502"/>
                    <a:gd name="T65" fmla="*/ 12 h 317"/>
                    <a:gd name="T66" fmla="*/ 128 w 3502"/>
                    <a:gd name="T67" fmla="*/ 3 h 317"/>
                    <a:gd name="T68" fmla="*/ 160 w 3502"/>
                    <a:gd name="T69"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2" h="317">
                      <a:moveTo>
                        <a:pt x="160" y="0"/>
                      </a:moveTo>
                      <a:lnTo>
                        <a:pt x="3343" y="0"/>
                      </a:lnTo>
                      <a:lnTo>
                        <a:pt x="3375" y="3"/>
                      </a:lnTo>
                      <a:lnTo>
                        <a:pt x="3404" y="12"/>
                      </a:lnTo>
                      <a:lnTo>
                        <a:pt x="3432" y="27"/>
                      </a:lnTo>
                      <a:lnTo>
                        <a:pt x="3455" y="46"/>
                      </a:lnTo>
                      <a:lnTo>
                        <a:pt x="3475" y="70"/>
                      </a:lnTo>
                      <a:lnTo>
                        <a:pt x="3489" y="97"/>
                      </a:lnTo>
                      <a:lnTo>
                        <a:pt x="3499" y="127"/>
                      </a:lnTo>
                      <a:lnTo>
                        <a:pt x="3502" y="159"/>
                      </a:lnTo>
                      <a:lnTo>
                        <a:pt x="3499" y="191"/>
                      </a:lnTo>
                      <a:lnTo>
                        <a:pt x="3489" y="220"/>
                      </a:lnTo>
                      <a:lnTo>
                        <a:pt x="3475" y="248"/>
                      </a:lnTo>
                      <a:lnTo>
                        <a:pt x="3455" y="271"/>
                      </a:lnTo>
                      <a:lnTo>
                        <a:pt x="3432" y="290"/>
                      </a:lnTo>
                      <a:lnTo>
                        <a:pt x="3404" y="305"/>
                      </a:lnTo>
                      <a:lnTo>
                        <a:pt x="3375" y="313"/>
                      </a:lnTo>
                      <a:lnTo>
                        <a:pt x="3343" y="317"/>
                      </a:lnTo>
                      <a:lnTo>
                        <a:pt x="160" y="317"/>
                      </a:lnTo>
                      <a:lnTo>
                        <a:pt x="128" y="313"/>
                      </a:lnTo>
                      <a:lnTo>
                        <a:pt x="98" y="305"/>
                      </a:lnTo>
                      <a:lnTo>
                        <a:pt x="70" y="290"/>
                      </a:lnTo>
                      <a:lnTo>
                        <a:pt x="47" y="271"/>
                      </a:lnTo>
                      <a:lnTo>
                        <a:pt x="27" y="248"/>
                      </a:lnTo>
                      <a:lnTo>
                        <a:pt x="13" y="220"/>
                      </a:lnTo>
                      <a:lnTo>
                        <a:pt x="3" y="191"/>
                      </a:lnTo>
                      <a:lnTo>
                        <a:pt x="0" y="159"/>
                      </a:lnTo>
                      <a:lnTo>
                        <a:pt x="3" y="127"/>
                      </a:lnTo>
                      <a:lnTo>
                        <a:pt x="13" y="97"/>
                      </a:lnTo>
                      <a:lnTo>
                        <a:pt x="27" y="70"/>
                      </a:lnTo>
                      <a:lnTo>
                        <a:pt x="47" y="46"/>
                      </a:lnTo>
                      <a:lnTo>
                        <a:pt x="70" y="27"/>
                      </a:lnTo>
                      <a:lnTo>
                        <a:pt x="98" y="12"/>
                      </a:lnTo>
                      <a:lnTo>
                        <a:pt x="128" y="3"/>
                      </a:lnTo>
                      <a:lnTo>
                        <a:pt x="160" y="0"/>
                      </a:ln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fr-CA" sz="2400"/>
                </a:p>
              </p:txBody>
            </p:sp>
            <p:grpSp>
              <p:nvGrpSpPr>
                <p:cNvPr id="112" name="Groupe 111">
                  <a:extLst>
                    <a:ext uri="{FF2B5EF4-FFF2-40B4-BE49-F238E27FC236}">
                      <a16:creationId xmlns:a16="http://schemas.microsoft.com/office/drawing/2014/main" id="{BC3ECB36-156F-4563-B6E0-D32E52762028}"/>
                    </a:ext>
                  </a:extLst>
                </p:cNvPr>
                <p:cNvGrpSpPr/>
                <p:nvPr/>
              </p:nvGrpSpPr>
              <p:grpSpPr>
                <a:xfrm>
                  <a:off x="3491880" y="1781050"/>
                  <a:ext cx="555625" cy="488952"/>
                  <a:chOff x="3491880" y="1781050"/>
                  <a:chExt cx="555625" cy="488952"/>
                </a:xfrm>
              </p:grpSpPr>
              <p:sp>
                <p:nvSpPr>
                  <p:cNvPr id="113" name="Freeform 119">
                    <a:extLst>
                      <a:ext uri="{FF2B5EF4-FFF2-40B4-BE49-F238E27FC236}">
                        <a16:creationId xmlns:a16="http://schemas.microsoft.com/office/drawing/2014/main" id="{0D7EBE87-86F0-4F90-AF54-CF9EDF496A4F}"/>
                      </a:ext>
                    </a:extLst>
                  </p:cNvPr>
                  <p:cNvSpPr>
                    <a:spLocks/>
                  </p:cNvSpPr>
                  <p:nvPr/>
                </p:nvSpPr>
                <p:spPr bwMode="auto">
                  <a:xfrm>
                    <a:off x="3491880" y="1781050"/>
                    <a:ext cx="555625" cy="163513"/>
                  </a:xfrm>
                  <a:custGeom>
                    <a:avLst/>
                    <a:gdLst>
                      <a:gd name="T0" fmla="*/ 1737 w 3504"/>
                      <a:gd name="T1" fmla="*/ 0 h 1031"/>
                      <a:gd name="T2" fmla="*/ 1765 w 3504"/>
                      <a:gd name="T3" fmla="*/ 0 h 1031"/>
                      <a:gd name="T4" fmla="*/ 1790 w 3504"/>
                      <a:gd name="T5" fmla="*/ 5 h 1031"/>
                      <a:gd name="T6" fmla="*/ 1817 w 3504"/>
                      <a:gd name="T7" fmla="*/ 14 h 1031"/>
                      <a:gd name="T8" fmla="*/ 3396 w 3504"/>
                      <a:gd name="T9" fmla="*/ 721 h 1031"/>
                      <a:gd name="T10" fmla="*/ 3421 w 3504"/>
                      <a:gd name="T11" fmla="*/ 733 h 1031"/>
                      <a:gd name="T12" fmla="*/ 3444 w 3504"/>
                      <a:gd name="T13" fmla="*/ 749 h 1031"/>
                      <a:gd name="T14" fmla="*/ 3465 w 3504"/>
                      <a:gd name="T15" fmla="*/ 767 h 1031"/>
                      <a:gd name="T16" fmla="*/ 3480 w 3504"/>
                      <a:gd name="T17" fmla="*/ 790 h 1031"/>
                      <a:gd name="T18" fmla="*/ 3494 w 3504"/>
                      <a:gd name="T19" fmla="*/ 816 h 1031"/>
                      <a:gd name="T20" fmla="*/ 3501 w 3504"/>
                      <a:gd name="T21" fmla="*/ 843 h 1031"/>
                      <a:gd name="T22" fmla="*/ 3504 w 3504"/>
                      <a:gd name="T23" fmla="*/ 871 h 1031"/>
                      <a:gd name="T24" fmla="*/ 3500 w 3504"/>
                      <a:gd name="T25" fmla="*/ 903 h 1031"/>
                      <a:gd name="T26" fmla="*/ 3491 w 3504"/>
                      <a:gd name="T27" fmla="*/ 934 h 1031"/>
                      <a:gd name="T28" fmla="*/ 3476 w 3504"/>
                      <a:gd name="T29" fmla="*/ 960 h 1031"/>
                      <a:gd name="T30" fmla="*/ 3457 w 3504"/>
                      <a:gd name="T31" fmla="*/ 984 h 1031"/>
                      <a:gd name="T32" fmla="*/ 3433 w 3504"/>
                      <a:gd name="T33" fmla="*/ 1003 h 1031"/>
                      <a:gd name="T34" fmla="*/ 3407 w 3504"/>
                      <a:gd name="T35" fmla="*/ 1018 h 1031"/>
                      <a:gd name="T36" fmla="*/ 3376 w 3504"/>
                      <a:gd name="T37" fmla="*/ 1027 h 1031"/>
                      <a:gd name="T38" fmla="*/ 3344 w 3504"/>
                      <a:gd name="T39" fmla="*/ 1031 h 1031"/>
                      <a:gd name="T40" fmla="*/ 160 w 3504"/>
                      <a:gd name="T41" fmla="*/ 1031 h 1031"/>
                      <a:gd name="T42" fmla="*/ 128 w 3504"/>
                      <a:gd name="T43" fmla="*/ 1027 h 1031"/>
                      <a:gd name="T44" fmla="*/ 98 w 3504"/>
                      <a:gd name="T45" fmla="*/ 1018 h 1031"/>
                      <a:gd name="T46" fmla="*/ 71 w 3504"/>
                      <a:gd name="T47" fmla="*/ 1004 h 1031"/>
                      <a:gd name="T48" fmla="*/ 48 w 3504"/>
                      <a:gd name="T49" fmla="*/ 986 h 1031"/>
                      <a:gd name="T50" fmla="*/ 29 w 3504"/>
                      <a:gd name="T51" fmla="*/ 961 h 1031"/>
                      <a:gd name="T52" fmla="*/ 13 w 3504"/>
                      <a:gd name="T53" fmla="*/ 935 h 1031"/>
                      <a:gd name="T54" fmla="*/ 4 w 3504"/>
                      <a:gd name="T55" fmla="*/ 905 h 1031"/>
                      <a:gd name="T56" fmla="*/ 0 w 3504"/>
                      <a:gd name="T57" fmla="*/ 878 h 1031"/>
                      <a:gd name="T58" fmla="*/ 2 w 3504"/>
                      <a:gd name="T59" fmla="*/ 851 h 1031"/>
                      <a:gd name="T60" fmla="*/ 8 w 3504"/>
                      <a:gd name="T61" fmla="*/ 824 h 1031"/>
                      <a:gd name="T62" fmla="*/ 18 w 3504"/>
                      <a:gd name="T63" fmla="*/ 800 h 1031"/>
                      <a:gd name="T64" fmla="*/ 31 w 3504"/>
                      <a:gd name="T65" fmla="*/ 778 h 1031"/>
                      <a:gd name="T66" fmla="*/ 49 w 3504"/>
                      <a:gd name="T67" fmla="*/ 757 h 1031"/>
                      <a:gd name="T68" fmla="*/ 70 w 3504"/>
                      <a:gd name="T69" fmla="*/ 741 h 1031"/>
                      <a:gd name="T70" fmla="*/ 95 w 3504"/>
                      <a:gd name="T71" fmla="*/ 727 h 1031"/>
                      <a:gd name="T72" fmla="*/ 1686 w 3504"/>
                      <a:gd name="T73" fmla="*/ 14 h 1031"/>
                      <a:gd name="T74" fmla="*/ 1711 w 3504"/>
                      <a:gd name="T75" fmla="*/ 5 h 1031"/>
                      <a:gd name="T76" fmla="*/ 1737 w 3504"/>
                      <a:gd name="T77" fmla="*/ 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4" h="1031">
                        <a:moveTo>
                          <a:pt x="1737" y="0"/>
                        </a:moveTo>
                        <a:lnTo>
                          <a:pt x="1765" y="0"/>
                        </a:lnTo>
                        <a:lnTo>
                          <a:pt x="1790" y="5"/>
                        </a:lnTo>
                        <a:lnTo>
                          <a:pt x="1817" y="14"/>
                        </a:lnTo>
                        <a:lnTo>
                          <a:pt x="3396" y="721"/>
                        </a:lnTo>
                        <a:lnTo>
                          <a:pt x="3421" y="733"/>
                        </a:lnTo>
                        <a:lnTo>
                          <a:pt x="3444" y="749"/>
                        </a:lnTo>
                        <a:lnTo>
                          <a:pt x="3465" y="767"/>
                        </a:lnTo>
                        <a:lnTo>
                          <a:pt x="3480" y="790"/>
                        </a:lnTo>
                        <a:lnTo>
                          <a:pt x="3494" y="816"/>
                        </a:lnTo>
                        <a:lnTo>
                          <a:pt x="3501" y="843"/>
                        </a:lnTo>
                        <a:lnTo>
                          <a:pt x="3504" y="871"/>
                        </a:lnTo>
                        <a:lnTo>
                          <a:pt x="3500" y="903"/>
                        </a:lnTo>
                        <a:lnTo>
                          <a:pt x="3491" y="934"/>
                        </a:lnTo>
                        <a:lnTo>
                          <a:pt x="3476" y="960"/>
                        </a:lnTo>
                        <a:lnTo>
                          <a:pt x="3457" y="984"/>
                        </a:lnTo>
                        <a:lnTo>
                          <a:pt x="3433" y="1003"/>
                        </a:lnTo>
                        <a:lnTo>
                          <a:pt x="3407" y="1018"/>
                        </a:lnTo>
                        <a:lnTo>
                          <a:pt x="3376" y="1027"/>
                        </a:lnTo>
                        <a:lnTo>
                          <a:pt x="3344" y="1031"/>
                        </a:lnTo>
                        <a:lnTo>
                          <a:pt x="160" y="1031"/>
                        </a:lnTo>
                        <a:lnTo>
                          <a:pt x="128" y="1027"/>
                        </a:lnTo>
                        <a:lnTo>
                          <a:pt x="98" y="1018"/>
                        </a:lnTo>
                        <a:lnTo>
                          <a:pt x="71" y="1004"/>
                        </a:lnTo>
                        <a:lnTo>
                          <a:pt x="48" y="986"/>
                        </a:lnTo>
                        <a:lnTo>
                          <a:pt x="29" y="961"/>
                        </a:lnTo>
                        <a:lnTo>
                          <a:pt x="13" y="935"/>
                        </a:lnTo>
                        <a:lnTo>
                          <a:pt x="4" y="905"/>
                        </a:lnTo>
                        <a:lnTo>
                          <a:pt x="0" y="878"/>
                        </a:lnTo>
                        <a:lnTo>
                          <a:pt x="2" y="851"/>
                        </a:lnTo>
                        <a:lnTo>
                          <a:pt x="8" y="824"/>
                        </a:lnTo>
                        <a:lnTo>
                          <a:pt x="18" y="800"/>
                        </a:lnTo>
                        <a:lnTo>
                          <a:pt x="31" y="778"/>
                        </a:lnTo>
                        <a:lnTo>
                          <a:pt x="49" y="757"/>
                        </a:lnTo>
                        <a:lnTo>
                          <a:pt x="70" y="741"/>
                        </a:lnTo>
                        <a:lnTo>
                          <a:pt x="95" y="727"/>
                        </a:lnTo>
                        <a:lnTo>
                          <a:pt x="1686" y="14"/>
                        </a:lnTo>
                        <a:lnTo>
                          <a:pt x="1711" y="5"/>
                        </a:lnTo>
                        <a:lnTo>
                          <a:pt x="1737" y="0"/>
                        </a:ln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fr-CA" sz="2400"/>
                  </a:p>
                </p:txBody>
              </p:sp>
              <p:sp>
                <p:nvSpPr>
                  <p:cNvPr id="114" name="Rectangle 113">
                    <a:extLst>
                      <a:ext uri="{FF2B5EF4-FFF2-40B4-BE49-F238E27FC236}">
                        <a16:creationId xmlns:a16="http://schemas.microsoft.com/office/drawing/2014/main" id="{8AAA3EFF-AAFB-49F1-84CE-8C05A8A895A7}"/>
                      </a:ext>
                    </a:extLst>
                  </p:cNvPr>
                  <p:cNvSpPr/>
                  <p:nvPr/>
                </p:nvSpPr>
                <p:spPr>
                  <a:xfrm>
                    <a:off x="3562949" y="1968587"/>
                    <a:ext cx="396044" cy="3014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grpSp>
                <p:nvGrpSpPr>
                  <p:cNvPr id="115" name="Groupe 114">
                    <a:extLst>
                      <a:ext uri="{FF2B5EF4-FFF2-40B4-BE49-F238E27FC236}">
                        <a16:creationId xmlns:a16="http://schemas.microsoft.com/office/drawing/2014/main" id="{7841CAC1-4AC5-42E7-822F-803F7DDC275E}"/>
                      </a:ext>
                    </a:extLst>
                  </p:cNvPr>
                  <p:cNvGrpSpPr/>
                  <p:nvPr/>
                </p:nvGrpSpPr>
                <p:grpSpPr>
                  <a:xfrm rot="10800000">
                    <a:off x="3625948" y="1972859"/>
                    <a:ext cx="135023" cy="226629"/>
                    <a:chOff x="5215861" y="164823"/>
                    <a:chExt cx="644790" cy="1082246"/>
                  </a:xfrm>
                  <a:solidFill>
                    <a:schemeClr val="bg1"/>
                  </a:solidFill>
                </p:grpSpPr>
                <p:sp>
                  <p:nvSpPr>
                    <p:cNvPr id="119" name="Freeform 88">
                      <a:extLst>
                        <a:ext uri="{FF2B5EF4-FFF2-40B4-BE49-F238E27FC236}">
                          <a16:creationId xmlns:a16="http://schemas.microsoft.com/office/drawing/2014/main" id="{B183D785-146E-4EB4-A836-8D2EBC52D6B2}"/>
                        </a:ext>
                      </a:extLst>
                    </p:cNvPr>
                    <p:cNvSpPr>
                      <a:spLocks/>
                    </p:cNvSpPr>
                    <p:nvPr/>
                  </p:nvSpPr>
                  <p:spPr bwMode="auto">
                    <a:xfrm>
                      <a:off x="5385200" y="998489"/>
                      <a:ext cx="306113" cy="67301"/>
                    </a:xfrm>
                    <a:custGeom>
                      <a:avLst/>
                      <a:gdLst>
                        <a:gd name="T0" fmla="*/ 93 w 846"/>
                        <a:gd name="T1" fmla="*/ 0 h 185"/>
                        <a:gd name="T2" fmla="*/ 754 w 846"/>
                        <a:gd name="T3" fmla="*/ 0 h 185"/>
                        <a:gd name="T4" fmla="*/ 778 w 846"/>
                        <a:gd name="T5" fmla="*/ 3 h 185"/>
                        <a:gd name="T6" fmla="*/ 800 w 846"/>
                        <a:gd name="T7" fmla="*/ 12 h 185"/>
                        <a:gd name="T8" fmla="*/ 819 w 846"/>
                        <a:gd name="T9" fmla="*/ 27 h 185"/>
                        <a:gd name="T10" fmla="*/ 833 w 846"/>
                        <a:gd name="T11" fmla="*/ 45 h 185"/>
                        <a:gd name="T12" fmla="*/ 842 w 846"/>
                        <a:gd name="T13" fmla="*/ 68 h 185"/>
                        <a:gd name="T14" fmla="*/ 846 w 846"/>
                        <a:gd name="T15" fmla="*/ 92 h 185"/>
                        <a:gd name="T16" fmla="*/ 842 w 846"/>
                        <a:gd name="T17" fmla="*/ 117 h 185"/>
                        <a:gd name="T18" fmla="*/ 833 w 846"/>
                        <a:gd name="T19" fmla="*/ 139 h 185"/>
                        <a:gd name="T20" fmla="*/ 819 w 846"/>
                        <a:gd name="T21" fmla="*/ 158 h 185"/>
                        <a:gd name="T22" fmla="*/ 800 w 846"/>
                        <a:gd name="T23" fmla="*/ 172 h 185"/>
                        <a:gd name="T24" fmla="*/ 778 w 846"/>
                        <a:gd name="T25" fmla="*/ 181 h 185"/>
                        <a:gd name="T26" fmla="*/ 754 w 846"/>
                        <a:gd name="T27" fmla="*/ 185 h 185"/>
                        <a:gd name="T28" fmla="*/ 93 w 846"/>
                        <a:gd name="T29" fmla="*/ 185 h 185"/>
                        <a:gd name="T30" fmla="*/ 68 w 846"/>
                        <a:gd name="T31" fmla="*/ 181 h 185"/>
                        <a:gd name="T32" fmla="*/ 47 w 846"/>
                        <a:gd name="T33" fmla="*/ 172 h 185"/>
                        <a:gd name="T34" fmla="*/ 27 w 846"/>
                        <a:gd name="T35" fmla="*/ 158 h 185"/>
                        <a:gd name="T36" fmla="*/ 14 w 846"/>
                        <a:gd name="T37" fmla="*/ 139 h 185"/>
                        <a:gd name="T38" fmla="*/ 4 w 846"/>
                        <a:gd name="T39" fmla="*/ 117 h 185"/>
                        <a:gd name="T40" fmla="*/ 0 w 846"/>
                        <a:gd name="T41" fmla="*/ 92 h 185"/>
                        <a:gd name="T42" fmla="*/ 4 w 846"/>
                        <a:gd name="T43" fmla="*/ 68 h 185"/>
                        <a:gd name="T44" fmla="*/ 14 w 846"/>
                        <a:gd name="T45" fmla="*/ 45 h 185"/>
                        <a:gd name="T46" fmla="*/ 27 w 846"/>
                        <a:gd name="T47" fmla="*/ 27 h 185"/>
                        <a:gd name="T48" fmla="*/ 47 w 846"/>
                        <a:gd name="T49" fmla="*/ 12 h 185"/>
                        <a:gd name="T50" fmla="*/ 68 w 846"/>
                        <a:gd name="T51" fmla="*/ 3 h 185"/>
                        <a:gd name="T52" fmla="*/ 93 w 846"/>
                        <a:gd name="T5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 h="185">
                          <a:moveTo>
                            <a:pt x="93" y="0"/>
                          </a:moveTo>
                          <a:lnTo>
                            <a:pt x="754" y="0"/>
                          </a:lnTo>
                          <a:lnTo>
                            <a:pt x="778" y="3"/>
                          </a:lnTo>
                          <a:lnTo>
                            <a:pt x="800" y="12"/>
                          </a:lnTo>
                          <a:lnTo>
                            <a:pt x="819" y="27"/>
                          </a:lnTo>
                          <a:lnTo>
                            <a:pt x="833" y="45"/>
                          </a:lnTo>
                          <a:lnTo>
                            <a:pt x="842" y="68"/>
                          </a:lnTo>
                          <a:lnTo>
                            <a:pt x="846" y="92"/>
                          </a:lnTo>
                          <a:lnTo>
                            <a:pt x="842" y="117"/>
                          </a:lnTo>
                          <a:lnTo>
                            <a:pt x="833" y="139"/>
                          </a:lnTo>
                          <a:lnTo>
                            <a:pt x="819" y="158"/>
                          </a:lnTo>
                          <a:lnTo>
                            <a:pt x="800" y="172"/>
                          </a:lnTo>
                          <a:lnTo>
                            <a:pt x="778" y="181"/>
                          </a:lnTo>
                          <a:lnTo>
                            <a:pt x="754" y="185"/>
                          </a:lnTo>
                          <a:lnTo>
                            <a:pt x="93" y="185"/>
                          </a:lnTo>
                          <a:lnTo>
                            <a:pt x="68" y="181"/>
                          </a:lnTo>
                          <a:lnTo>
                            <a:pt x="47" y="172"/>
                          </a:lnTo>
                          <a:lnTo>
                            <a:pt x="27" y="158"/>
                          </a:lnTo>
                          <a:lnTo>
                            <a:pt x="14" y="139"/>
                          </a:lnTo>
                          <a:lnTo>
                            <a:pt x="4" y="117"/>
                          </a:lnTo>
                          <a:lnTo>
                            <a:pt x="0" y="92"/>
                          </a:lnTo>
                          <a:lnTo>
                            <a:pt x="4" y="68"/>
                          </a:lnTo>
                          <a:lnTo>
                            <a:pt x="14" y="45"/>
                          </a:lnTo>
                          <a:lnTo>
                            <a:pt x="27" y="27"/>
                          </a:lnTo>
                          <a:lnTo>
                            <a:pt x="47" y="12"/>
                          </a:lnTo>
                          <a:lnTo>
                            <a:pt x="68" y="3"/>
                          </a:lnTo>
                          <a:lnTo>
                            <a:pt x="93"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fr-CA" sz="2400"/>
                    </a:p>
                  </p:txBody>
                </p:sp>
                <p:sp>
                  <p:nvSpPr>
                    <p:cNvPr id="120" name="Freeform 89">
                      <a:extLst>
                        <a:ext uri="{FF2B5EF4-FFF2-40B4-BE49-F238E27FC236}">
                          <a16:creationId xmlns:a16="http://schemas.microsoft.com/office/drawing/2014/main" id="{7CEAC8FE-44F8-47EF-BC83-BBD77E4BA47B}"/>
                        </a:ext>
                      </a:extLst>
                    </p:cNvPr>
                    <p:cNvSpPr>
                      <a:spLocks/>
                    </p:cNvSpPr>
                    <p:nvPr/>
                  </p:nvSpPr>
                  <p:spPr bwMode="auto">
                    <a:xfrm>
                      <a:off x="5402568" y="1115723"/>
                      <a:ext cx="271376" cy="131346"/>
                    </a:xfrm>
                    <a:custGeom>
                      <a:avLst/>
                      <a:gdLst>
                        <a:gd name="T0" fmla="*/ 0 w 748"/>
                        <a:gd name="T1" fmla="*/ 0 h 363"/>
                        <a:gd name="T2" fmla="*/ 748 w 748"/>
                        <a:gd name="T3" fmla="*/ 0 h 363"/>
                        <a:gd name="T4" fmla="*/ 745 w 748"/>
                        <a:gd name="T5" fmla="*/ 38 h 363"/>
                        <a:gd name="T6" fmla="*/ 736 w 748"/>
                        <a:gd name="T7" fmla="*/ 74 h 363"/>
                        <a:gd name="T8" fmla="*/ 721 w 748"/>
                        <a:gd name="T9" fmla="*/ 106 h 363"/>
                        <a:gd name="T10" fmla="*/ 700 w 748"/>
                        <a:gd name="T11" fmla="*/ 135 h 363"/>
                        <a:gd name="T12" fmla="*/ 677 w 748"/>
                        <a:gd name="T13" fmla="*/ 161 h 363"/>
                        <a:gd name="T14" fmla="*/ 648 w 748"/>
                        <a:gd name="T15" fmla="*/ 183 h 363"/>
                        <a:gd name="T16" fmla="*/ 617 w 748"/>
                        <a:gd name="T17" fmla="*/ 199 h 363"/>
                        <a:gd name="T18" fmla="*/ 581 w 748"/>
                        <a:gd name="T19" fmla="*/ 210 h 363"/>
                        <a:gd name="T20" fmla="*/ 545 w 748"/>
                        <a:gd name="T21" fmla="*/ 216 h 363"/>
                        <a:gd name="T22" fmla="*/ 537 w 748"/>
                        <a:gd name="T23" fmla="*/ 246 h 363"/>
                        <a:gd name="T24" fmla="*/ 525 w 748"/>
                        <a:gd name="T25" fmla="*/ 273 h 363"/>
                        <a:gd name="T26" fmla="*/ 508 w 748"/>
                        <a:gd name="T27" fmla="*/ 298 h 363"/>
                        <a:gd name="T28" fmla="*/ 487 w 748"/>
                        <a:gd name="T29" fmla="*/ 320 h 363"/>
                        <a:gd name="T30" fmla="*/ 464 w 748"/>
                        <a:gd name="T31" fmla="*/ 338 h 363"/>
                        <a:gd name="T32" fmla="*/ 436 w 748"/>
                        <a:gd name="T33" fmla="*/ 352 h 363"/>
                        <a:gd name="T34" fmla="*/ 406 w 748"/>
                        <a:gd name="T35" fmla="*/ 360 h 363"/>
                        <a:gd name="T36" fmla="*/ 375 w 748"/>
                        <a:gd name="T37" fmla="*/ 363 h 363"/>
                        <a:gd name="T38" fmla="*/ 343 w 748"/>
                        <a:gd name="T39" fmla="*/ 360 h 363"/>
                        <a:gd name="T40" fmla="*/ 313 w 748"/>
                        <a:gd name="T41" fmla="*/ 352 h 363"/>
                        <a:gd name="T42" fmla="*/ 286 w 748"/>
                        <a:gd name="T43" fmla="*/ 338 h 363"/>
                        <a:gd name="T44" fmla="*/ 262 w 748"/>
                        <a:gd name="T45" fmla="*/ 320 h 363"/>
                        <a:gd name="T46" fmla="*/ 241 w 748"/>
                        <a:gd name="T47" fmla="*/ 298 h 363"/>
                        <a:gd name="T48" fmla="*/ 224 w 748"/>
                        <a:gd name="T49" fmla="*/ 273 h 363"/>
                        <a:gd name="T50" fmla="*/ 212 w 748"/>
                        <a:gd name="T51" fmla="*/ 246 h 363"/>
                        <a:gd name="T52" fmla="*/ 204 w 748"/>
                        <a:gd name="T53" fmla="*/ 216 h 363"/>
                        <a:gd name="T54" fmla="*/ 168 w 748"/>
                        <a:gd name="T55" fmla="*/ 210 h 363"/>
                        <a:gd name="T56" fmla="*/ 133 w 748"/>
                        <a:gd name="T57" fmla="*/ 199 h 363"/>
                        <a:gd name="T58" fmla="*/ 101 w 748"/>
                        <a:gd name="T59" fmla="*/ 183 h 363"/>
                        <a:gd name="T60" fmla="*/ 72 w 748"/>
                        <a:gd name="T61" fmla="*/ 161 h 363"/>
                        <a:gd name="T62" fmla="*/ 49 w 748"/>
                        <a:gd name="T63" fmla="*/ 135 h 363"/>
                        <a:gd name="T64" fmla="*/ 28 w 748"/>
                        <a:gd name="T65" fmla="*/ 106 h 363"/>
                        <a:gd name="T66" fmla="*/ 14 w 748"/>
                        <a:gd name="T67" fmla="*/ 74 h 363"/>
                        <a:gd name="T68" fmla="*/ 3 w 748"/>
                        <a:gd name="T69" fmla="*/ 38 h 363"/>
                        <a:gd name="T70" fmla="*/ 0 w 748"/>
                        <a:gd name="T71" fmla="*/ 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8" h="363">
                          <a:moveTo>
                            <a:pt x="0" y="0"/>
                          </a:moveTo>
                          <a:lnTo>
                            <a:pt x="748" y="0"/>
                          </a:lnTo>
                          <a:lnTo>
                            <a:pt x="745" y="38"/>
                          </a:lnTo>
                          <a:lnTo>
                            <a:pt x="736" y="74"/>
                          </a:lnTo>
                          <a:lnTo>
                            <a:pt x="721" y="106"/>
                          </a:lnTo>
                          <a:lnTo>
                            <a:pt x="700" y="135"/>
                          </a:lnTo>
                          <a:lnTo>
                            <a:pt x="677" y="161"/>
                          </a:lnTo>
                          <a:lnTo>
                            <a:pt x="648" y="183"/>
                          </a:lnTo>
                          <a:lnTo>
                            <a:pt x="617" y="199"/>
                          </a:lnTo>
                          <a:lnTo>
                            <a:pt x="581" y="210"/>
                          </a:lnTo>
                          <a:lnTo>
                            <a:pt x="545" y="216"/>
                          </a:lnTo>
                          <a:lnTo>
                            <a:pt x="537" y="246"/>
                          </a:lnTo>
                          <a:lnTo>
                            <a:pt x="525" y="273"/>
                          </a:lnTo>
                          <a:lnTo>
                            <a:pt x="508" y="298"/>
                          </a:lnTo>
                          <a:lnTo>
                            <a:pt x="487" y="320"/>
                          </a:lnTo>
                          <a:lnTo>
                            <a:pt x="464" y="338"/>
                          </a:lnTo>
                          <a:lnTo>
                            <a:pt x="436" y="352"/>
                          </a:lnTo>
                          <a:lnTo>
                            <a:pt x="406" y="360"/>
                          </a:lnTo>
                          <a:lnTo>
                            <a:pt x="375" y="363"/>
                          </a:lnTo>
                          <a:lnTo>
                            <a:pt x="343" y="360"/>
                          </a:lnTo>
                          <a:lnTo>
                            <a:pt x="313" y="352"/>
                          </a:lnTo>
                          <a:lnTo>
                            <a:pt x="286" y="338"/>
                          </a:lnTo>
                          <a:lnTo>
                            <a:pt x="262" y="320"/>
                          </a:lnTo>
                          <a:lnTo>
                            <a:pt x="241" y="298"/>
                          </a:lnTo>
                          <a:lnTo>
                            <a:pt x="224" y="273"/>
                          </a:lnTo>
                          <a:lnTo>
                            <a:pt x="212" y="246"/>
                          </a:lnTo>
                          <a:lnTo>
                            <a:pt x="204" y="216"/>
                          </a:lnTo>
                          <a:lnTo>
                            <a:pt x="168" y="210"/>
                          </a:lnTo>
                          <a:lnTo>
                            <a:pt x="133" y="199"/>
                          </a:lnTo>
                          <a:lnTo>
                            <a:pt x="101" y="183"/>
                          </a:lnTo>
                          <a:lnTo>
                            <a:pt x="72" y="161"/>
                          </a:lnTo>
                          <a:lnTo>
                            <a:pt x="49" y="135"/>
                          </a:lnTo>
                          <a:lnTo>
                            <a:pt x="28" y="106"/>
                          </a:lnTo>
                          <a:lnTo>
                            <a:pt x="14" y="74"/>
                          </a:lnTo>
                          <a:lnTo>
                            <a:pt x="3" y="38"/>
                          </a:lnTo>
                          <a:lnTo>
                            <a:pt x="0"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fr-CA" sz="2400"/>
                    </a:p>
                  </p:txBody>
                </p:sp>
                <p:sp>
                  <p:nvSpPr>
                    <p:cNvPr id="121" name="Freeform 99">
                      <a:extLst>
                        <a:ext uri="{FF2B5EF4-FFF2-40B4-BE49-F238E27FC236}">
                          <a16:creationId xmlns:a16="http://schemas.microsoft.com/office/drawing/2014/main" id="{BBAD500A-73FC-44A1-8F0A-13DCA34D0BA1}"/>
                        </a:ext>
                      </a:extLst>
                    </p:cNvPr>
                    <p:cNvSpPr>
                      <a:spLocks/>
                    </p:cNvSpPr>
                    <p:nvPr/>
                  </p:nvSpPr>
                  <p:spPr bwMode="auto">
                    <a:xfrm>
                      <a:off x="5215861" y="164823"/>
                      <a:ext cx="644790" cy="782648"/>
                    </a:xfrm>
                    <a:custGeom>
                      <a:avLst/>
                      <a:gdLst>
                        <a:gd name="T0" fmla="*/ 968 w 1783"/>
                        <a:gd name="T1" fmla="*/ 4 h 2162"/>
                        <a:gd name="T2" fmla="*/ 1117 w 1783"/>
                        <a:gd name="T3" fmla="*/ 29 h 2162"/>
                        <a:gd name="T4" fmla="*/ 1256 w 1783"/>
                        <a:gd name="T5" fmla="*/ 77 h 2162"/>
                        <a:gd name="T6" fmla="*/ 1383 w 1783"/>
                        <a:gd name="T7" fmla="*/ 148 h 2162"/>
                        <a:gd name="T8" fmla="*/ 1496 w 1783"/>
                        <a:gd name="T9" fmla="*/ 236 h 2162"/>
                        <a:gd name="T10" fmla="*/ 1594 w 1783"/>
                        <a:gd name="T11" fmla="*/ 343 h 2162"/>
                        <a:gd name="T12" fmla="*/ 1673 w 1783"/>
                        <a:gd name="T13" fmla="*/ 463 h 2162"/>
                        <a:gd name="T14" fmla="*/ 1733 w 1783"/>
                        <a:gd name="T15" fmla="*/ 597 h 2162"/>
                        <a:gd name="T16" fmla="*/ 1771 w 1783"/>
                        <a:gd name="T17" fmla="*/ 740 h 2162"/>
                        <a:gd name="T18" fmla="*/ 1783 w 1783"/>
                        <a:gd name="T19" fmla="*/ 893 h 2162"/>
                        <a:gd name="T20" fmla="*/ 1771 w 1783"/>
                        <a:gd name="T21" fmla="*/ 1044 h 2162"/>
                        <a:gd name="T22" fmla="*/ 1733 w 1783"/>
                        <a:gd name="T23" fmla="*/ 1188 h 2162"/>
                        <a:gd name="T24" fmla="*/ 1673 w 1783"/>
                        <a:gd name="T25" fmla="*/ 1322 h 2162"/>
                        <a:gd name="T26" fmla="*/ 1593 w 1783"/>
                        <a:gd name="T27" fmla="*/ 1442 h 2162"/>
                        <a:gd name="T28" fmla="*/ 1491 w 1783"/>
                        <a:gd name="T29" fmla="*/ 1578 h 2162"/>
                        <a:gd name="T30" fmla="*/ 1390 w 1783"/>
                        <a:gd name="T31" fmla="*/ 1727 h 2162"/>
                        <a:gd name="T32" fmla="*/ 1298 w 1783"/>
                        <a:gd name="T33" fmla="*/ 1874 h 2162"/>
                        <a:gd name="T34" fmla="*/ 480 w 1783"/>
                        <a:gd name="T35" fmla="*/ 2162 h 2162"/>
                        <a:gd name="T36" fmla="*/ 414 w 1783"/>
                        <a:gd name="T37" fmla="*/ 1756 h 2162"/>
                        <a:gd name="T38" fmla="*/ 268 w 1783"/>
                        <a:gd name="T39" fmla="*/ 1544 h 2162"/>
                        <a:gd name="T40" fmla="*/ 147 w 1783"/>
                        <a:gd name="T41" fmla="*/ 1383 h 2162"/>
                        <a:gd name="T42" fmla="*/ 77 w 1783"/>
                        <a:gd name="T43" fmla="*/ 1256 h 2162"/>
                        <a:gd name="T44" fmla="*/ 28 w 1783"/>
                        <a:gd name="T45" fmla="*/ 1118 h 2162"/>
                        <a:gd name="T46" fmla="*/ 2 w 1783"/>
                        <a:gd name="T47" fmla="*/ 970 h 2162"/>
                        <a:gd name="T48" fmla="*/ 2 w 1783"/>
                        <a:gd name="T49" fmla="*/ 815 h 2162"/>
                        <a:gd name="T50" fmla="*/ 28 w 1783"/>
                        <a:gd name="T51" fmla="*/ 667 h 2162"/>
                        <a:gd name="T52" fmla="*/ 77 w 1783"/>
                        <a:gd name="T53" fmla="*/ 529 h 2162"/>
                        <a:gd name="T54" fmla="*/ 146 w 1783"/>
                        <a:gd name="T55" fmla="*/ 401 h 2162"/>
                        <a:gd name="T56" fmla="*/ 236 w 1783"/>
                        <a:gd name="T57" fmla="*/ 287 h 2162"/>
                        <a:gd name="T58" fmla="*/ 341 w 1783"/>
                        <a:gd name="T59" fmla="*/ 190 h 2162"/>
                        <a:gd name="T60" fmla="*/ 463 w 1783"/>
                        <a:gd name="T61" fmla="*/ 110 h 2162"/>
                        <a:gd name="T62" fmla="*/ 595 w 1783"/>
                        <a:gd name="T63" fmla="*/ 50 h 2162"/>
                        <a:gd name="T64" fmla="*/ 739 w 1783"/>
                        <a:gd name="T65" fmla="*/ 13 h 2162"/>
                        <a:gd name="T66" fmla="*/ 891 w 1783"/>
                        <a:gd name="T67" fmla="*/ 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3" h="2162">
                          <a:moveTo>
                            <a:pt x="891" y="0"/>
                          </a:moveTo>
                          <a:lnTo>
                            <a:pt x="968" y="4"/>
                          </a:lnTo>
                          <a:lnTo>
                            <a:pt x="1044" y="13"/>
                          </a:lnTo>
                          <a:lnTo>
                            <a:pt x="1117" y="29"/>
                          </a:lnTo>
                          <a:lnTo>
                            <a:pt x="1187" y="50"/>
                          </a:lnTo>
                          <a:lnTo>
                            <a:pt x="1256" y="77"/>
                          </a:lnTo>
                          <a:lnTo>
                            <a:pt x="1321" y="110"/>
                          </a:lnTo>
                          <a:lnTo>
                            <a:pt x="1383" y="148"/>
                          </a:lnTo>
                          <a:lnTo>
                            <a:pt x="1441" y="190"/>
                          </a:lnTo>
                          <a:lnTo>
                            <a:pt x="1496" y="236"/>
                          </a:lnTo>
                          <a:lnTo>
                            <a:pt x="1547" y="287"/>
                          </a:lnTo>
                          <a:lnTo>
                            <a:pt x="1594" y="343"/>
                          </a:lnTo>
                          <a:lnTo>
                            <a:pt x="1636" y="401"/>
                          </a:lnTo>
                          <a:lnTo>
                            <a:pt x="1673" y="463"/>
                          </a:lnTo>
                          <a:lnTo>
                            <a:pt x="1706" y="529"/>
                          </a:lnTo>
                          <a:lnTo>
                            <a:pt x="1733" y="597"/>
                          </a:lnTo>
                          <a:lnTo>
                            <a:pt x="1755" y="667"/>
                          </a:lnTo>
                          <a:lnTo>
                            <a:pt x="1771" y="740"/>
                          </a:lnTo>
                          <a:lnTo>
                            <a:pt x="1780" y="815"/>
                          </a:lnTo>
                          <a:lnTo>
                            <a:pt x="1783" y="893"/>
                          </a:lnTo>
                          <a:lnTo>
                            <a:pt x="1780" y="970"/>
                          </a:lnTo>
                          <a:lnTo>
                            <a:pt x="1771" y="1044"/>
                          </a:lnTo>
                          <a:lnTo>
                            <a:pt x="1755" y="1118"/>
                          </a:lnTo>
                          <a:lnTo>
                            <a:pt x="1733" y="1188"/>
                          </a:lnTo>
                          <a:lnTo>
                            <a:pt x="1705" y="1256"/>
                          </a:lnTo>
                          <a:lnTo>
                            <a:pt x="1673" y="1322"/>
                          </a:lnTo>
                          <a:lnTo>
                            <a:pt x="1635" y="1383"/>
                          </a:lnTo>
                          <a:lnTo>
                            <a:pt x="1593" y="1442"/>
                          </a:lnTo>
                          <a:lnTo>
                            <a:pt x="1542" y="1508"/>
                          </a:lnTo>
                          <a:lnTo>
                            <a:pt x="1491" y="1578"/>
                          </a:lnTo>
                          <a:lnTo>
                            <a:pt x="1440" y="1652"/>
                          </a:lnTo>
                          <a:lnTo>
                            <a:pt x="1390" y="1727"/>
                          </a:lnTo>
                          <a:lnTo>
                            <a:pt x="1342" y="1802"/>
                          </a:lnTo>
                          <a:lnTo>
                            <a:pt x="1298" y="1874"/>
                          </a:lnTo>
                          <a:lnTo>
                            <a:pt x="1298" y="2162"/>
                          </a:lnTo>
                          <a:lnTo>
                            <a:pt x="480" y="2162"/>
                          </a:lnTo>
                          <a:lnTo>
                            <a:pt x="480" y="1866"/>
                          </a:lnTo>
                          <a:lnTo>
                            <a:pt x="414" y="1756"/>
                          </a:lnTo>
                          <a:lnTo>
                            <a:pt x="342" y="1649"/>
                          </a:lnTo>
                          <a:lnTo>
                            <a:pt x="268" y="1544"/>
                          </a:lnTo>
                          <a:lnTo>
                            <a:pt x="190" y="1442"/>
                          </a:lnTo>
                          <a:lnTo>
                            <a:pt x="147" y="1383"/>
                          </a:lnTo>
                          <a:lnTo>
                            <a:pt x="110" y="1322"/>
                          </a:lnTo>
                          <a:lnTo>
                            <a:pt x="77" y="1256"/>
                          </a:lnTo>
                          <a:lnTo>
                            <a:pt x="50" y="1188"/>
                          </a:lnTo>
                          <a:lnTo>
                            <a:pt x="28" y="1118"/>
                          </a:lnTo>
                          <a:lnTo>
                            <a:pt x="13" y="1044"/>
                          </a:lnTo>
                          <a:lnTo>
                            <a:pt x="2" y="970"/>
                          </a:lnTo>
                          <a:lnTo>
                            <a:pt x="0" y="893"/>
                          </a:lnTo>
                          <a:lnTo>
                            <a:pt x="2" y="815"/>
                          </a:lnTo>
                          <a:lnTo>
                            <a:pt x="13" y="740"/>
                          </a:lnTo>
                          <a:lnTo>
                            <a:pt x="28" y="667"/>
                          </a:lnTo>
                          <a:lnTo>
                            <a:pt x="50" y="597"/>
                          </a:lnTo>
                          <a:lnTo>
                            <a:pt x="77" y="529"/>
                          </a:lnTo>
                          <a:lnTo>
                            <a:pt x="109" y="463"/>
                          </a:lnTo>
                          <a:lnTo>
                            <a:pt x="146" y="401"/>
                          </a:lnTo>
                          <a:lnTo>
                            <a:pt x="189" y="343"/>
                          </a:lnTo>
                          <a:lnTo>
                            <a:pt x="236" y="287"/>
                          </a:lnTo>
                          <a:lnTo>
                            <a:pt x="287" y="236"/>
                          </a:lnTo>
                          <a:lnTo>
                            <a:pt x="341" y="190"/>
                          </a:lnTo>
                          <a:lnTo>
                            <a:pt x="400" y="148"/>
                          </a:lnTo>
                          <a:lnTo>
                            <a:pt x="463" y="110"/>
                          </a:lnTo>
                          <a:lnTo>
                            <a:pt x="527" y="77"/>
                          </a:lnTo>
                          <a:lnTo>
                            <a:pt x="595" y="50"/>
                          </a:lnTo>
                          <a:lnTo>
                            <a:pt x="667" y="29"/>
                          </a:lnTo>
                          <a:lnTo>
                            <a:pt x="739" y="13"/>
                          </a:lnTo>
                          <a:lnTo>
                            <a:pt x="815" y="4"/>
                          </a:lnTo>
                          <a:lnTo>
                            <a:pt x="891"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endParaRPr lang="fr-CA" sz="2400"/>
                    </a:p>
                  </p:txBody>
                </p:sp>
              </p:grpSp>
              <p:grpSp>
                <p:nvGrpSpPr>
                  <p:cNvPr id="116" name="Groupe 115">
                    <a:extLst>
                      <a:ext uri="{FF2B5EF4-FFF2-40B4-BE49-F238E27FC236}">
                        <a16:creationId xmlns:a16="http://schemas.microsoft.com/office/drawing/2014/main" id="{AC336D82-0417-4786-99EE-59DBBB60E3C7}"/>
                      </a:ext>
                    </a:extLst>
                  </p:cNvPr>
                  <p:cNvGrpSpPr/>
                  <p:nvPr/>
                </p:nvGrpSpPr>
                <p:grpSpPr>
                  <a:xfrm>
                    <a:off x="3796074" y="1981078"/>
                    <a:ext cx="127854" cy="230622"/>
                    <a:chOff x="6470662" y="1889693"/>
                    <a:chExt cx="186054" cy="373612"/>
                  </a:xfrm>
                </p:grpSpPr>
                <p:sp>
                  <p:nvSpPr>
                    <p:cNvPr id="117" name="Forme libre 33">
                      <a:extLst>
                        <a:ext uri="{FF2B5EF4-FFF2-40B4-BE49-F238E27FC236}">
                          <a16:creationId xmlns:a16="http://schemas.microsoft.com/office/drawing/2014/main" id="{3B1A473C-B647-4D08-BDE4-3CDD4F1975FC}"/>
                        </a:ext>
                      </a:extLst>
                    </p:cNvPr>
                    <p:cNvSpPr/>
                    <p:nvPr/>
                  </p:nvSpPr>
                  <p:spPr>
                    <a:xfrm>
                      <a:off x="6470662" y="1889693"/>
                      <a:ext cx="186054" cy="371716"/>
                    </a:xfrm>
                    <a:custGeom>
                      <a:avLst/>
                      <a:gdLst>
                        <a:gd name="connsiteX0" fmla="*/ 70338 w 170986"/>
                        <a:gd name="connsiteY0" fmla="*/ 371429 h 372484"/>
                        <a:gd name="connsiteX1" fmla="*/ 0 w 170986"/>
                        <a:gd name="connsiteY1" fmla="*/ 245825 h 372484"/>
                        <a:gd name="connsiteX2" fmla="*/ 70338 w 170986"/>
                        <a:gd name="connsiteY2" fmla="*/ 80027 h 372484"/>
                        <a:gd name="connsiteX3" fmla="*/ 70338 w 170986"/>
                        <a:gd name="connsiteY3" fmla="*/ 14713 h 372484"/>
                        <a:gd name="connsiteX4" fmla="*/ 75362 w 170986"/>
                        <a:gd name="connsiteY4" fmla="*/ 14713 h 372484"/>
                        <a:gd name="connsiteX5" fmla="*/ 170821 w 170986"/>
                        <a:gd name="connsiteY5" fmla="*/ 175487 h 372484"/>
                        <a:gd name="connsiteX6" fmla="*/ 70338 w 170986"/>
                        <a:gd name="connsiteY6" fmla="*/ 371429 h 372484"/>
                        <a:gd name="connsiteX0" fmla="*/ 80387 w 181039"/>
                        <a:gd name="connsiteY0" fmla="*/ 371429 h 372017"/>
                        <a:gd name="connsiteX1" fmla="*/ 0 w 181039"/>
                        <a:gd name="connsiteY1" fmla="*/ 230752 h 372017"/>
                        <a:gd name="connsiteX2" fmla="*/ 80387 w 181039"/>
                        <a:gd name="connsiteY2" fmla="*/ 80027 h 372017"/>
                        <a:gd name="connsiteX3" fmla="*/ 80387 w 181039"/>
                        <a:gd name="connsiteY3" fmla="*/ 14713 h 372017"/>
                        <a:gd name="connsiteX4" fmla="*/ 85411 w 181039"/>
                        <a:gd name="connsiteY4" fmla="*/ 14713 h 372017"/>
                        <a:gd name="connsiteX5" fmla="*/ 180870 w 181039"/>
                        <a:gd name="connsiteY5" fmla="*/ 175487 h 372017"/>
                        <a:gd name="connsiteX6" fmla="*/ 80387 w 181039"/>
                        <a:gd name="connsiteY6" fmla="*/ 371429 h 372017"/>
                        <a:gd name="connsiteX0" fmla="*/ 80387 w 186054"/>
                        <a:gd name="connsiteY0" fmla="*/ 371429 h 371616"/>
                        <a:gd name="connsiteX1" fmla="*/ 0 w 186054"/>
                        <a:gd name="connsiteY1" fmla="*/ 230752 h 371616"/>
                        <a:gd name="connsiteX2" fmla="*/ 80387 w 186054"/>
                        <a:gd name="connsiteY2" fmla="*/ 80027 h 371616"/>
                        <a:gd name="connsiteX3" fmla="*/ 80387 w 186054"/>
                        <a:gd name="connsiteY3" fmla="*/ 14713 h 371616"/>
                        <a:gd name="connsiteX4" fmla="*/ 85411 w 186054"/>
                        <a:gd name="connsiteY4" fmla="*/ 14713 h 371616"/>
                        <a:gd name="connsiteX5" fmla="*/ 185894 w 186054"/>
                        <a:gd name="connsiteY5" fmla="*/ 200607 h 371616"/>
                        <a:gd name="connsiteX6" fmla="*/ 80387 w 186054"/>
                        <a:gd name="connsiteY6" fmla="*/ 371429 h 371616"/>
                        <a:gd name="connsiteX0" fmla="*/ 80387 w 186054"/>
                        <a:gd name="connsiteY0" fmla="*/ 371429 h 371616"/>
                        <a:gd name="connsiteX1" fmla="*/ 0 w 186054"/>
                        <a:gd name="connsiteY1" fmla="*/ 230752 h 371616"/>
                        <a:gd name="connsiteX2" fmla="*/ 80387 w 186054"/>
                        <a:gd name="connsiteY2" fmla="*/ 80027 h 371616"/>
                        <a:gd name="connsiteX3" fmla="*/ 80387 w 186054"/>
                        <a:gd name="connsiteY3" fmla="*/ 14713 h 371616"/>
                        <a:gd name="connsiteX4" fmla="*/ 85411 w 186054"/>
                        <a:gd name="connsiteY4" fmla="*/ 14713 h 371616"/>
                        <a:gd name="connsiteX5" fmla="*/ 185894 w 186054"/>
                        <a:gd name="connsiteY5" fmla="*/ 200607 h 371616"/>
                        <a:gd name="connsiteX6" fmla="*/ 80387 w 186054"/>
                        <a:gd name="connsiteY6" fmla="*/ 371429 h 371616"/>
                        <a:gd name="connsiteX0" fmla="*/ 80387 w 186054"/>
                        <a:gd name="connsiteY0" fmla="*/ 371429 h 371714"/>
                        <a:gd name="connsiteX1" fmla="*/ 0 w 186054"/>
                        <a:gd name="connsiteY1" fmla="*/ 230752 h 371714"/>
                        <a:gd name="connsiteX2" fmla="*/ 80387 w 186054"/>
                        <a:gd name="connsiteY2" fmla="*/ 80027 h 371714"/>
                        <a:gd name="connsiteX3" fmla="*/ 80387 w 186054"/>
                        <a:gd name="connsiteY3" fmla="*/ 14713 h 371714"/>
                        <a:gd name="connsiteX4" fmla="*/ 85411 w 186054"/>
                        <a:gd name="connsiteY4" fmla="*/ 14713 h 371714"/>
                        <a:gd name="connsiteX5" fmla="*/ 185894 w 186054"/>
                        <a:gd name="connsiteY5" fmla="*/ 200607 h 371714"/>
                        <a:gd name="connsiteX6" fmla="*/ 80387 w 186054"/>
                        <a:gd name="connsiteY6" fmla="*/ 371429 h 37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054" h="371714">
                          <a:moveTo>
                            <a:pt x="80387" y="371429"/>
                          </a:moveTo>
                          <a:cubicBezTo>
                            <a:pt x="49405" y="376453"/>
                            <a:pt x="0" y="314488"/>
                            <a:pt x="0" y="230752"/>
                          </a:cubicBezTo>
                          <a:cubicBezTo>
                            <a:pt x="0" y="147016"/>
                            <a:pt x="66989" y="116033"/>
                            <a:pt x="80387" y="80027"/>
                          </a:cubicBezTo>
                          <a:cubicBezTo>
                            <a:pt x="93785" y="44021"/>
                            <a:pt x="79550" y="25599"/>
                            <a:pt x="80387" y="14713"/>
                          </a:cubicBezTo>
                          <a:cubicBezTo>
                            <a:pt x="81224" y="3827"/>
                            <a:pt x="68664" y="-12083"/>
                            <a:pt x="85411" y="14713"/>
                          </a:cubicBezTo>
                          <a:cubicBezTo>
                            <a:pt x="102158" y="41509"/>
                            <a:pt x="181707" y="85051"/>
                            <a:pt x="185894" y="200607"/>
                          </a:cubicBezTo>
                          <a:cubicBezTo>
                            <a:pt x="190081" y="316163"/>
                            <a:pt x="111369" y="366405"/>
                            <a:pt x="80387" y="37142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sp>
                  <p:nvSpPr>
                    <p:cNvPr id="118" name="Forme libre 34">
                      <a:extLst>
                        <a:ext uri="{FF2B5EF4-FFF2-40B4-BE49-F238E27FC236}">
                          <a16:creationId xmlns:a16="http://schemas.microsoft.com/office/drawing/2014/main" id="{AB3ECB34-7D1A-4897-8009-404B7856D16C}"/>
                        </a:ext>
                      </a:extLst>
                    </p:cNvPr>
                    <p:cNvSpPr/>
                    <p:nvPr/>
                  </p:nvSpPr>
                  <p:spPr>
                    <a:xfrm flipH="1">
                      <a:off x="6516928" y="2073872"/>
                      <a:ext cx="60310" cy="189433"/>
                    </a:xfrm>
                    <a:custGeom>
                      <a:avLst/>
                      <a:gdLst>
                        <a:gd name="connsiteX0" fmla="*/ 1431 w 74954"/>
                        <a:gd name="connsiteY0" fmla="*/ 285632 h 285788"/>
                        <a:gd name="connsiteX1" fmla="*/ 64399 w 74954"/>
                        <a:gd name="connsiteY1" fmla="*/ 217189 h 285788"/>
                        <a:gd name="connsiteX2" fmla="*/ 72612 w 74954"/>
                        <a:gd name="connsiteY2" fmla="*/ 129582 h 285788"/>
                        <a:gd name="connsiteX3" fmla="*/ 39759 w 74954"/>
                        <a:gd name="connsiteY3" fmla="*/ 33762 h 285788"/>
                        <a:gd name="connsiteX4" fmla="*/ 50710 w 74954"/>
                        <a:gd name="connsiteY4" fmla="*/ 909 h 285788"/>
                        <a:gd name="connsiteX5" fmla="*/ 20595 w 74954"/>
                        <a:gd name="connsiteY5" fmla="*/ 63877 h 285788"/>
                        <a:gd name="connsiteX6" fmla="*/ 31546 w 74954"/>
                        <a:gd name="connsiteY6" fmla="*/ 154222 h 285788"/>
                        <a:gd name="connsiteX7" fmla="*/ 20595 w 74954"/>
                        <a:gd name="connsiteY7" fmla="*/ 233616 h 285788"/>
                        <a:gd name="connsiteX8" fmla="*/ 1431 w 74954"/>
                        <a:gd name="connsiteY8" fmla="*/ 285632 h 285788"/>
                        <a:gd name="connsiteX0" fmla="*/ 1118 w 54820"/>
                        <a:gd name="connsiteY0" fmla="*/ 233616 h 237982"/>
                        <a:gd name="connsiteX1" fmla="*/ 44922 w 54820"/>
                        <a:gd name="connsiteY1" fmla="*/ 217189 h 237982"/>
                        <a:gd name="connsiteX2" fmla="*/ 53135 w 54820"/>
                        <a:gd name="connsiteY2" fmla="*/ 129582 h 237982"/>
                        <a:gd name="connsiteX3" fmla="*/ 20282 w 54820"/>
                        <a:gd name="connsiteY3" fmla="*/ 33762 h 237982"/>
                        <a:gd name="connsiteX4" fmla="*/ 31233 w 54820"/>
                        <a:gd name="connsiteY4" fmla="*/ 909 h 237982"/>
                        <a:gd name="connsiteX5" fmla="*/ 1118 w 54820"/>
                        <a:gd name="connsiteY5" fmla="*/ 63877 h 237982"/>
                        <a:gd name="connsiteX6" fmla="*/ 12069 w 54820"/>
                        <a:gd name="connsiteY6" fmla="*/ 154222 h 237982"/>
                        <a:gd name="connsiteX7" fmla="*/ 1118 w 54820"/>
                        <a:gd name="connsiteY7" fmla="*/ 233616 h 237982"/>
                        <a:gd name="connsiteX0" fmla="*/ 888 w 53733"/>
                        <a:gd name="connsiteY0" fmla="*/ 233616 h 245312"/>
                        <a:gd name="connsiteX1" fmla="*/ 40204 w 53733"/>
                        <a:gd name="connsiteY1" fmla="*/ 233912 h 245312"/>
                        <a:gd name="connsiteX2" fmla="*/ 52905 w 53733"/>
                        <a:gd name="connsiteY2" fmla="*/ 129582 h 245312"/>
                        <a:gd name="connsiteX3" fmla="*/ 20052 w 53733"/>
                        <a:gd name="connsiteY3" fmla="*/ 33762 h 245312"/>
                        <a:gd name="connsiteX4" fmla="*/ 31003 w 53733"/>
                        <a:gd name="connsiteY4" fmla="*/ 909 h 245312"/>
                        <a:gd name="connsiteX5" fmla="*/ 888 w 53733"/>
                        <a:gd name="connsiteY5" fmla="*/ 63877 h 245312"/>
                        <a:gd name="connsiteX6" fmla="*/ 11839 w 53733"/>
                        <a:gd name="connsiteY6" fmla="*/ 154222 h 245312"/>
                        <a:gd name="connsiteX7" fmla="*/ 888 w 53733"/>
                        <a:gd name="connsiteY7" fmla="*/ 233616 h 245312"/>
                        <a:gd name="connsiteX0" fmla="*/ 3688 w 53278"/>
                        <a:gd name="connsiteY0" fmla="*/ 246158 h 253250"/>
                        <a:gd name="connsiteX1" fmla="*/ 39786 w 53278"/>
                        <a:gd name="connsiteY1" fmla="*/ 233912 h 253250"/>
                        <a:gd name="connsiteX2" fmla="*/ 52487 w 53278"/>
                        <a:gd name="connsiteY2" fmla="*/ 129582 h 253250"/>
                        <a:gd name="connsiteX3" fmla="*/ 19634 w 53278"/>
                        <a:gd name="connsiteY3" fmla="*/ 33762 h 253250"/>
                        <a:gd name="connsiteX4" fmla="*/ 30585 w 53278"/>
                        <a:gd name="connsiteY4" fmla="*/ 909 h 253250"/>
                        <a:gd name="connsiteX5" fmla="*/ 470 w 53278"/>
                        <a:gd name="connsiteY5" fmla="*/ 63877 h 253250"/>
                        <a:gd name="connsiteX6" fmla="*/ 11421 w 53278"/>
                        <a:gd name="connsiteY6" fmla="*/ 154222 h 253250"/>
                        <a:gd name="connsiteX7" fmla="*/ 3688 w 53278"/>
                        <a:gd name="connsiteY7" fmla="*/ 246158 h 253250"/>
                        <a:gd name="connsiteX0" fmla="*/ 3688 w 52502"/>
                        <a:gd name="connsiteY0" fmla="*/ 246158 h 285895"/>
                        <a:gd name="connsiteX1" fmla="*/ 23698 w 52502"/>
                        <a:gd name="connsiteY1" fmla="*/ 279901 h 285895"/>
                        <a:gd name="connsiteX2" fmla="*/ 52487 w 52502"/>
                        <a:gd name="connsiteY2" fmla="*/ 129582 h 285895"/>
                        <a:gd name="connsiteX3" fmla="*/ 19634 w 52502"/>
                        <a:gd name="connsiteY3" fmla="*/ 33762 h 285895"/>
                        <a:gd name="connsiteX4" fmla="*/ 30585 w 52502"/>
                        <a:gd name="connsiteY4" fmla="*/ 909 h 285895"/>
                        <a:gd name="connsiteX5" fmla="*/ 470 w 52502"/>
                        <a:gd name="connsiteY5" fmla="*/ 63877 h 285895"/>
                        <a:gd name="connsiteX6" fmla="*/ 11421 w 52502"/>
                        <a:gd name="connsiteY6" fmla="*/ 154222 h 285895"/>
                        <a:gd name="connsiteX7" fmla="*/ 3688 w 52502"/>
                        <a:gd name="connsiteY7" fmla="*/ 246158 h 285895"/>
                        <a:gd name="connsiteX0" fmla="*/ 282 w 49096"/>
                        <a:gd name="connsiteY0" fmla="*/ 248249 h 287986"/>
                        <a:gd name="connsiteX1" fmla="*/ 20292 w 49096"/>
                        <a:gd name="connsiteY1" fmla="*/ 281992 h 287986"/>
                        <a:gd name="connsiteX2" fmla="*/ 49081 w 49096"/>
                        <a:gd name="connsiteY2" fmla="*/ 131673 h 287986"/>
                        <a:gd name="connsiteX3" fmla="*/ 16228 w 49096"/>
                        <a:gd name="connsiteY3" fmla="*/ 35853 h 287986"/>
                        <a:gd name="connsiteX4" fmla="*/ 27179 w 49096"/>
                        <a:gd name="connsiteY4" fmla="*/ 3000 h 287986"/>
                        <a:gd name="connsiteX5" fmla="*/ 6717 w 49096"/>
                        <a:gd name="connsiteY5" fmla="*/ 103597 h 287986"/>
                        <a:gd name="connsiteX6" fmla="*/ 8015 w 49096"/>
                        <a:gd name="connsiteY6" fmla="*/ 156313 h 287986"/>
                        <a:gd name="connsiteX7" fmla="*/ 282 w 49096"/>
                        <a:gd name="connsiteY7" fmla="*/ 248249 h 287986"/>
                        <a:gd name="connsiteX0" fmla="*/ 282 w 49096"/>
                        <a:gd name="connsiteY0" fmla="*/ 247501 h 287238"/>
                        <a:gd name="connsiteX1" fmla="*/ 20292 w 49096"/>
                        <a:gd name="connsiteY1" fmla="*/ 281244 h 287238"/>
                        <a:gd name="connsiteX2" fmla="*/ 49081 w 49096"/>
                        <a:gd name="connsiteY2" fmla="*/ 130925 h 287238"/>
                        <a:gd name="connsiteX3" fmla="*/ 16228 w 49096"/>
                        <a:gd name="connsiteY3" fmla="*/ 35105 h 287238"/>
                        <a:gd name="connsiteX4" fmla="*/ 27179 w 49096"/>
                        <a:gd name="connsiteY4" fmla="*/ 2252 h 287238"/>
                        <a:gd name="connsiteX5" fmla="*/ 6717 w 49096"/>
                        <a:gd name="connsiteY5" fmla="*/ 90306 h 287238"/>
                        <a:gd name="connsiteX6" fmla="*/ 8015 w 49096"/>
                        <a:gd name="connsiteY6" fmla="*/ 155565 h 287238"/>
                        <a:gd name="connsiteX7" fmla="*/ 282 w 49096"/>
                        <a:gd name="connsiteY7" fmla="*/ 247501 h 287238"/>
                        <a:gd name="connsiteX0" fmla="*/ 282 w 49420"/>
                        <a:gd name="connsiteY0" fmla="*/ 245827 h 285564"/>
                        <a:gd name="connsiteX1" fmla="*/ 20292 w 49420"/>
                        <a:gd name="connsiteY1" fmla="*/ 279570 h 285564"/>
                        <a:gd name="connsiteX2" fmla="*/ 49081 w 49420"/>
                        <a:gd name="connsiteY2" fmla="*/ 129251 h 285564"/>
                        <a:gd name="connsiteX3" fmla="*/ 35533 w 49420"/>
                        <a:gd name="connsiteY3" fmla="*/ 54336 h 285564"/>
                        <a:gd name="connsiteX4" fmla="*/ 27179 w 49420"/>
                        <a:gd name="connsiteY4" fmla="*/ 578 h 285564"/>
                        <a:gd name="connsiteX5" fmla="*/ 6717 w 49420"/>
                        <a:gd name="connsiteY5" fmla="*/ 88632 h 285564"/>
                        <a:gd name="connsiteX6" fmla="*/ 8015 w 49420"/>
                        <a:gd name="connsiteY6" fmla="*/ 153891 h 285564"/>
                        <a:gd name="connsiteX7" fmla="*/ 282 w 49420"/>
                        <a:gd name="connsiteY7" fmla="*/ 245827 h 285564"/>
                        <a:gd name="connsiteX0" fmla="*/ 175 w 56047"/>
                        <a:gd name="connsiteY0" fmla="*/ 250008 h 286399"/>
                        <a:gd name="connsiteX1" fmla="*/ 26919 w 56047"/>
                        <a:gd name="connsiteY1" fmla="*/ 279570 h 286399"/>
                        <a:gd name="connsiteX2" fmla="*/ 55708 w 56047"/>
                        <a:gd name="connsiteY2" fmla="*/ 129251 h 286399"/>
                        <a:gd name="connsiteX3" fmla="*/ 42160 w 56047"/>
                        <a:gd name="connsiteY3" fmla="*/ 54336 h 286399"/>
                        <a:gd name="connsiteX4" fmla="*/ 33806 w 56047"/>
                        <a:gd name="connsiteY4" fmla="*/ 578 h 286399"/>
                        <a:gd name="connsiteX5" fmla="*/ 13344 w 56047"/>
                        <a:gd name="connsiteY5" fmla="*/ 88632 h 286399"/>
                        <a:gd name="connsiteX6" fmla="*/ 14642 w 56047"/>
                        <a:gd name="connsiteY6" fmla="*/ 153891 h 286399"/>
                        <a:gd name="connsiteX7" fmla="*/ 175 w 56047"/>
                        <a:gd name="connsiteY7" fmla="*/ 250008 h 286399"/>
                        <a:gd name="connsiteX0" fmla="*/ 952 w 57020"/>
                        <a:gd name="connsiteY0" fmla="*/ 254146 h 290537"/>
                        <a:gd name="connsiteX1" fmla="*/ 27696 w 57020"/>
                        <a:gd name="connsiteY1" fmla="*/ 283708 h 290537"/>
                        <a:gd name="connsiteX2" fmla="*/ 56485 w 57020"/>
                        <a:gd name="connsiteY2" fmla="*/ 133389 h 290537"/>
                        <a:gd name="connsiteX3" fmla="*/ 42937 w 57020"/>
                        <a:gd name="connsiteY3" fmla="*/ 58474 h 290537"/>
                        <a:gd name="connsiteX4" fmla="*/ 913 w 57020"/>
                        <a:gd name="connsiteY4" fmla="*/ 534 h 290537"/>
                        <a:gd name="connsiteX5" fmla="*/ 14121 w 57020"/>
                        <a:gd name="connsiteY5" fmla="*/ 92770 h 290537"/>
                        <a:gd name="connsiteX6" fmla="*/ 15419 w 57020"/>
                        <a:gd name="connsiteY6" fmla="*/ 158029 h 290537"/>
                        <a:gd name="connsiteX7" fmla="*/ 952 w 57020"/>
                        <a:gd name="connsiteY7" fmla="*/ 254146 h 290537"/>
                        <a:gd name="connsiteX0" fmla="*/ 952 w 57020"/>
                        <a:gd name="connsiteY0" fmla="*/ 254207 h 288601"/>
                        <a:gd name="connsiteX1" fmla="*/ 27696 w 57020"/>
                        <a:gd name="connsiteY1" fmla="*/ 283769 h 288601"/>
                        <a:gd name="connsiteX2" fmla="*/ 56485 w 57020"/>
                        <a:gd name="connsiteY2" fmla="*/ 162715 h 288601"/>
                        <a:gd name="connsiteX3" fmla="*/ 42937 w 57020"/>
                        <a:gd name="connsiteY3" fmla="*/ 58535 h 288601"/>
                        <a:gd name="connsiteX4" fmla="*/ 913 w 57020"/>
                        <a:gd name="connsiteY4" fmla="*/ 595 h 288601"/>
                        <a:gd name="connsiteX5" fmla="*/ 14121 w 57020"/>
                        <a:gd name="connsiteY5" fmla="*/ 92831 h 288601"/>
                        <a:gd name="connsiteX6" fmla="*/ 15419 w 57020"/>
                        <a:gd name="connsiteY6" fmla="*/ 158090 h 288601"/>
                        <a:gd name="connsiteX7" fmla="*/ 952 w 57020"/>
                        <a:gd name="connsiteY7" fmla="*/ 254207 h 288601"/>
                        <a:gd name="connsiteX0" fmla="*/ 952 w 57020"/>
                        <a:gd name="connsiteY0" fmla="*/ 254207 h 288601"/>
                        <a:gd name="connsiteX1" fmla="*/ 27696 w 57020"/>
                        <a:gd name="connsiteY1" fmla="*/ 283769 h 288601"/>
                        <a:gd name="connsiteX2" fmla="*/ 56485 w 57020"/>
                        <a:gd name="connsiteY2" fmla="*/ 162715 h 288601"/>
                        <a:gd name="connsiteX3" fmla="*/ 42937 w 57020"/>
                        <a:gd name="connsiteY3" fmla="*/ 58535 h 288601"/>
                        <a:gd name="connsiteX4" fmla="*/ 913 w 57020"/>
                        <a:gd name="connsiteY4" fmla="*/ 595 h 288601"/>
                        <a:gd name="connsiteX5" fmla="*/ 14121 w 57020"/>
                        <a:gd name="connsiteY5" fmla="*/ 92831 h 288601"/>
                        <a:gd name="connsiteX6" fmla="*/ 15419 w 57020"/>
                        <a:gd name="connsiteY6" fmla="*/ 158090 h 288601"/>
                        <a:gd name="connsiteX7" fmla="*/ 952 w 57020"/>
                        <a:gd name="connsiteY7" fmla="*/ 254207 h 288601"/>
                        <a:gd name="connsiteX0" fmla="*/ 952 w 56609"/>
                        <a:gd name="connsiteY0" fmla="*/ 254207 h 288601"/>
                        <a:gd name="connsiteX1" fmla="*/ 27696 w 56609"/>
                        <a:gd name="connsiteY1" fmla="*/ 283769 h 288601"/>
                        <a:gd name="connsiteX2" fmla="*/ 56485 w 56609"/>
                        <a:gd name="connsiteY2" fmla="*/ 162715 h 288601"/>
                        <a:gd name="connsiteX3" fmla="*/ 42937 w 56609"/>
                        <a:gd name="connsiteY3" fmla="*/ 58535 h 288601"/>
                        <a:gd name="connsiteX4" fmla="*/ 913 w 56609"/>
                        <a:gd name="connsiteY4" fmla="*/ 595 h 288601"/>
                        <a:gd name="connsiteX5" fmla="*/ 14121 w 56609"/>
                        <a:gd name="connsiteY5" fmla="*/ 92831 h 288601"/>
                        <a:gd name="connsiteX6" fmla="*/ 15419 w 56609"/>
                        <a:gd name="connsiteY6" fmla="*/ 158090 h 288601"/>
                        <a:gd name="connsiteX7" fmla="*/ 952 w 56609"/>
                        <a:gd name="connsiteY7" fmla="*/ 254207 h 288601"/>
                        <a:gd name="connsiteX0" fmla="*/ 952 w 49915"/>
                        <a:gd name="connsiteY0" fmla="*/ 254207 h 288601"/>
                        <a:gd name="connsiteX1" fmla="*/ 27696 w 49915"/>
                        <a:gd name="connsiteY1" fmla="*/ 283769 h 288601"/>
                        <a:gd name="connsiteX2" fmla="*/ 49751 w 49915"/>
                        <a:gd name="connsiteY2" fmla="*/ 162715 h 288601"/>
                        <a:gd name="connsiteX3" fmla="*/ 42937 w 49915"/>
                        <a:gd name="connsiteY3" fmla="*/ 58535 h 288601"/>
                        <a:gd name="connsiteX4" fmla="*/ 913 w 49915"/>
                        <a:gd name="connsiteY4" fmla="*/ 595 h 288601"/>
                        <a:gd name="connsiteX5" fmla="*/ 14121 w 49915"/>
                        <a:gd name="connsiteY5" fmla="*/ 92831 h 288601"/>
                        <a:gd name="connsiteX6" fmla="*/ 15419 w 49915"/>
                        <a:gd name="connsiteY6" fmla="*/ 158090 h 288601"/>
                        <a:gd name="connsiteX7" fmla="*/ 952 w 49915"/>
                        <a:gd name="connsiteY7" fmla="*/ 254207 h 288601"/>
                        <a:gd name="connsiteX0" fmla="*/ 392 w 49355"/>
                        <a:gd name="connsiteY0" fmla="*/ 253775 h 288169"/>
                        <a:gd name="connsiteX1" fmla="*/ 27136 w 49355"/>
                        <a:gd name="connsiteY1" fmla="*/ 283337 h 288169"/>
                        <a:gd name="connsiteX2" fmla="*/ 49191 w 49355"/>
                        <a:gd name="connsiteY2" fmla="*/ 162283 h 288169"/>
                        <a:gd name="connsiteX3" fmla="*/ 42377 w 49355"/>
                        <a:gd name="connsiteY3" fmla="*/ 58103 h 288169"/>
                        <a:gd name="connsiteX4" fmla="*/ 29683 w 49355"/>
                        <a:gd name="connsiteY4" fmla="*/ 69646 h 288169"/>
                        <a:gd name="connsiteX5" fmla="*/ 353 w 49355"/>
                        <a:gd name="connsiteY5" fmla="*/ 163 h 288169"/>
                        <a:gd name="connsiteX6" fmla="*/ 13561 w 49355"/>
                        <a:gd name="connsiteY6" fmla="*/ 92399 h 288169"/>
                        <a:gd name="connsiteX7" fmla="*/ 14859 w 49355"/>
                        <a:gd name="connsiteY7" fmla="*/ 157658 h 288169"/>
                        <a:gd name="connsiteX8" fmla="*/ 392 w 49355"/>
                        <a:gd name="connsiteY8" fmla="*/ 253775 h 288169"/>
                        <a:gd name="connsiteX0" fmla="*/ 312 w 49275"/>
                        <a:gd name="connsiteY0" fmla="*/ 261936 h 296330"/>
                        <a:gd name="connsiteX1" fmla="*/ 27056 w 49275"/>
                        <a:gd name="connsiteY1" fmla="*/ 291498 h 296330"/>
                        <a:gd name="connsiteX2" fmla="*/ 49111 w 49275"/>
                        <a:gd name="connsiteY2" fmla="*/ 170444 h 296330"/>
                        <a:gd name="connsiteX3" fmla="*/ 42297 w 49275"/>
                        <a:gd name="connsiteY3" fmla="*/ 66264 h 296330"/>
                        <a:gd name="connsiteX4" fmla="*/ 27358 w 49275"/>
                        <a:gd name="connsiteY4" fmla="*/ 10914 h 296330"/>
                        <a:gd name="connsiteX5" fmla="*/ 273 w 49275"/>
                        <a:gd name="connsiteY5" fmla="*/ 8324 h 296330"/>
                        <a:gd name="connsiteX6" fmla="*/ 13481 w 49275"/>
                        <a:gd name="connsiteY6" fmla="*/ 100560 h 296330"/>
                        <a:gd name="connsiteX7" fmla="*/ 14779 w 49275"/>
                        <a:gd name="connsiteY7" fmla="*/ 165819 h 296330"/>
                        <a:gd name="connsiteX8" fmla="*/ 312 w 49275"/>
                        <a:gd name="connsiteY8" fmla="*/ 261936 h 296330"/>
                        <a:gd name="connsiteX0" fmla="*/ 312 w 49275"/>
                        <a:gd name="connsiteY0" fmla="*/ 254207 h 288601"/>
                        <a:gd name="connsiteX1" fmla="*/ 27056 w 49275"/>
                        <a:gd name="connsiteY1" fmla="*/ 283769 h 288601"/>
                        <a:gd name="connsiteX2" fmla="*/ 49111 w 49275"/>
                        <a:gd name="connsiteY2" fmla="*/ 162715 h 288601"/>
                        <a:gd name="connsiteX3" fmla="*/ 42297 w 49275"/>
                        <a:gd name="connsiteY3" fmla="*/ 58535 h 288601"/>
                        <a:gd name="connsiteX4" fmla="*/ 273 w 49275"/>
                        <a:gd name="connsiteY4" fmla="*/ 595 h 288601"/>
                        <a:gd name="connsiteX5" fmla="*/ 13481 w 49275"/>
                        <a:gd name="connsiteY5" fmla="*/ 92831 h 288601"/>
                        <a:gd name="connsiteX6" fmla="*/ 14779 w 49275"/>
                        <a:gd name="connsiteY6" fmla="*/ 158090 h 288601"/>
                        <a:gd name="connsiteX7" fmla="*/ 312 w 49275"/>
                        <a:gd name="connsiteY7" fmla="*/ 254207 h 288601"/>
                        <a:gd name="connsiteX0" fmla="*/ 634 w 49620"/>
                        <a:gd name="connsiteY0" fmla="*/ 253621 h 288015"/>
                        <a:gd name="connsiteX1" fmla="*/ 27378 w 49620"/>
                        <a:gd name="connsiteY1" fmla="*/ 283183 h 288015"/>
                        <a:gd name="connsiteX2" fmla="*/ 49433 w 49620"/>
                        <a:gd name="connsiteY2" fmla="*/ 162129 h 288015"/>
                        <a:gd name="connsiteX3" fmla="*/ 35885 w 49620"/>
                        <a:gd name="connsiteY3" fmla="*/ 87215 h 288015"/>
                        <a:gd name="connsiteX4" fmla="*/ 595 w 49620"/>
                        <a:gd name="connsiteY4" fmla="*/ 9 h 288015"/>
                        <a:gd name="connsiteX5" fmla="*/ 13803 w 49620"/>
                        <a:gd name="connsiteY5" fmla="*/ 92245 h 288015"/>
                        <a:gd name="connsiteX6" fmla="*/ 15101 w 49620"/>
                        <a:gd name="connsiteY6" fmla="*/ 157504 h 288015"/>
                        <a:gd name="connsiteX7" fmla="*/ 634 w 49620"/>
                        <a:gd name="connsiteY7" fmla="*/ 253621 h 288015"/>
                        <a:gd name="connsiteX0" fmla="*/ 634 w 43221"/>
                        <a:gd name="connsiteY0" fmla="*/ 253621 h 286369"/>
                        <a:gd name="connsiteX1" fmla="*/ 27378 w 43221"/>
                        <a:gd name="connsiteY1" fmla="*/ 283183 h 286369"/>
                        <a:gd name="connsiteX2" fmla="*/ 42699 w 43221"/>
                        <a:gd name="connsiteY2" fmla="*/ 187213 h 286369"/>
                        <a:gd name="connsiteX3" fmla="*/ 35885 w 43221"/>
                        <a:gd name="connsiteY3" fmla="*/ 87215 h 286369"/>
                        <a:gd name="connsiteX4" fmla="*/ 595 w 43221"/>
                        <a:gd name="connsiteY4" fmla="*/ 9 h 286369"/>
                        <a:gd name="connsiteX5" fmla="*/ 13803 w 43221"/>
                        <a:gd name="connsiteY5" fmla="*/ 92245 h 286369"/>
                        <a:gd name="connsiteX6" fmla="*/ 15101 w 43221"/>
                        <a:gd name="connsiteY6" fmla="*/ 157504 h 286369"/>
                        <a:gd name="connsiteX7" fmla="*/ 634 w 43221"/>
                        <a:gd name="connsiteY7" fmla="*/ 253621 h 286369"/>
                        <a:gd name="connsiteX0" fmla="*/ 127 w 49448"/>
                        <a:gd name="connsiteY0" fmla="*/ 266164 h 289286"/>
                        <a:gd name="connsiteX1" fmla="*/ 33605 w 49448"/>
                        <a:gd name="connsiteY1" fmla="*/ 283183 h 289286"/>
                        <a:gd name="connsiteX2" fmla="*/ 48926 w 49448"/>
                        <a:gd name="connsiteY2" fmla="*/ 187213 h 289286"/>
                        <a:gd name="connsiteX3" fmla="*/ 42112 w 49448"/>
                        <a:gd name="connsiteY3" fmla="*/ 87215 h 289286"/>
                        <a:gd name="connsiteX4" fmla="*/ 6822 w 49448"/>
                        <a:gd name="connsiteY4" fmla="*/ 9 h 289286"/>
                        <a:gd name="connsiteX5" fmla="*/ 20030 w 49448"/>
                        <a:gd name="connsiteY5" fmla="*/ 92245 h 289286"/>
                        <a:gd name="connsiteX6" fmla="*/ 21328 w 49448"/>
                        <a:gd name="connsiteY6" fmla="*/ 157504 h 289286"/>
                        <a:gd name="connsiteX7" fmla="*/ 127 w 49448"/>
                        <a:gd name="connsiteY7" fmla="*/ 266164 h 28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48" h="289286">
                          <a:moveTo>
                            <a:pt x="127" y="266164"/>
                          </a:moveTo>
                          <a:cubicBezTo>
                            <a:pt x="2173" y="287111"/>
                            <a:pt x="25472" y="296341"/>
                            <a:pt x="33605" y="283183"/>
                          </a:cubicBezTo>
                          <a:cubicBezTo>
                            <a:pt x="41738" y="270025"/>
                            <a:pt x="47508" y="219874"/>
                            <a:pt x="48926" y="187213"/>
                          </a:cubicBezTo>
                          <a:cubicBezTo>
                            <a:pt x="50344" y="154552"/>
                            <a:pt x="49129" y="118416"/>
                            <a:pt x="42112" y="87215"/>
                          </a:cubicBezTo>
                          <a:cubicBezTo>
                            <a:pt x="35095" y="56014"/>
                            <a:pt x="10502" y="-829"/>
                            <a:pt x="6822" y="9"/>
                          </a:cubicBezTo>
                          <a:cubicBezTo>
                            <a:pt x="3142" y="847"/>
                            <a:pt x="17612" y="65996"/>
                            <a:pt x="20030" y="92245"/>
                          </a:cubicBezTo>
                          <a:cubicBezTo>
                            <a:pt x="22448" y="118494"/>
                            <a:pt x="21328" y="129214"/>
                            <a:pt x="21328" y="157504"/>
                          </a:cubicBezTo>
                          <a:cubicBezTo>
                            <a:pt x="21328" y="185794"/>
                            <a:pt x="-1919" y="245217"/>
                            <a:pt x="127" y="266164"/>
                          </a:cubicBezTo>
                          <a:close/>
                        </a:path>
                      </a:pathLst>
                    </a:cu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grpSp>
            </p:grpSp>
          </p:grpSp>
        </p:grpSp>
        <p:sp>
          <p:nvSpPr>
            <p:cNvPr id="108" name="Rectangle 107">
              <a:extLst>
                <a:ext uri="{FF2B5EF4-FFF2-40B4-BE49-F238E27FC236}">
                  <a16:creationId xmlns:a16="http://schemas.microsoft.com/office/drawing/2014/main" id="{3A41B7BF-6DAB-4E01-85D9-D74E0BA207A5}"/>
                </a:ext>
              </a:extLst>
            </p:cNvPr>
            <p:cNvSpPr/>
            <p:nvPr/>
          </p:nvSpPr>
          <p:spPr>
            <a:xfrm>
              <a:off x="2246479" y="1728919"/>
              <a:ext cx="720080" cy="657823"/>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grpSp>
      <p:pic>
        <p:nvPicPr>
          <p:cNvPr id="122" name="Image 121">
            <a:extLst>
              <a:ext uri="{FF2B5EF4-FFF2-40B4-BE49-F238E27FC236}">
                <a16:creationId xmlns:a16="http://schemas.microsoft.com/office/drawing/2014/main" id="{1B7DC60D-6D7C-40FC-A272-A51735376848}"/>
              </a:ext>
            </a:extLst>
          </p:cNvPr>
          <p:cNvPicPr>
            <a:picLocks noChangeAspect="1"/>
          </p:cNvPicPr>
          <p:nvPr>
            <p:custDataLst>
              <p:tags r:id="rId17"/>
            </p:custDataLst>
          </p:nvPr>
        </p:nvPicPr>
        <p:blipFill>
          <a:blip r:embed="rId75"/>
          <a:stretch>
            <a:fillRect/>
          </a:stretch>
        </p:blipFill>
        <p:spPr>
          <a:xfrm>
            <a:off x="643888" y="2528697"/>
            <a:ext cx="1217168" cy="754032"/>
          </a:xfrm>
          <a:prstGeom prst="rect">
            <a:avLst/>
          </a:prstGeom>
        </p:spPr>
      </p:pic>
      <p:sp>
        <p:nvSpPr>
          <p:cNvPr id="123" name="Rectangle 122">
            <a:extLst>
              <a:ext uri="{FF2B5EF4-FFF2-40B4-BE49-F238E27FC236}">
                <a16:creationId xmlns:a16="http://schemas.microsoft.com/office/drawing/2014/main" id="{5A8F70F8-2C1B-4853-ACD3-401A9392F2A8}"/>
              </a:ext>
            </a:extLst>
          </p:cNvPr>
          <p:cNvSpPr/>
          <p:nvPr>
            <p:custDataLst>
              <p:tags r:id="rId18"/>
            </p:custDataLst>
          </p:nvPr>
        </p:nvSpPr>
        <p:spPr>
          <a:xfrm>
            <a:off x="431371" y="2012065"/>
            <a:ext cx="1560011" cy="523220"/>
          </a:xfrm>
          <a:prstGeom prst="rect">
            <a:avLst/>
          </a:prstGeom>
          <a:solidFill>
            <a:schemeClr val="bg1"/>
          </a:solidFill>
        </p:spPr>
        <p:txBody>
          <a:bodyPr wrap="square">
            <a:spAutoFit/>
          </a:bodyPr>
          <a:lstStyle/>
          <a:p>
            <a:pPr algn="ctr"/>
            <a:r>
              <a:rPr lang="fr-CA" sz="1400" b="1" dirty="0">
                <a:solidFill>
                  <a:srgbClr val="000000"/>
                </a:solidFill>
                <a:latin typeface="Calibri"/>
              </a:rPr>
              <a:t>Great Bear Forest Carbon Project </a:t>
            </a:r>
            <a:endParaRPr lang="fr-CA" sz="1400" b="1" dirty="0"/>
          </a:p>
        </p:txBody>
      </p:sp>
      <p:sp>
        <p:nvSpPr>
          <p:cNvPr id="124" name="Rectangle 123">
            <a:extLst>
              <a:ext uri="{FF2B5EF4-FFF2-40B4-BE49-F238E27FC236}">
                <a16:creationId xmlns:a16="http://schemas.microsoft.com/office/drawing/2014/main" id="{06FDE1ED-D0FE-4A94-994B-95BC7E8FCC0D}"/>
              </a:ext>
            </a:extLst>
          </p:cNvPr>
          <p:cNvSpPr/>
          <p:nvPr>
            <p:custDataLst>
              <p:tags r:id="rId19"/>
            </p:custDataLst>
          </p:nvPr>
        </p:nvSpPr>
        <p:spPr>
          <a:xfrm>
            <a:off x="503541" y="3580630"/>
            <a:ext cx="1560011" cy="1958678"/>
          </a:xfrm>
          <a:prstGeom prst="rect">
            <a:avLst/>
          </a:prstGeom>
        </p:spPr>
        <p:txBody>
          <a:bodyPr wrap="square">
            <a:spAutoFit/>
          </a:bodyPr>
          <a:lstStyle/>
          <a:p>
            <a:pPr marL="120648" indent="-120648" algn="just">
              <a:buFont typeface="Arial" panose="020B0604020202020204" pitchFamily="34" charset="0"/>
              <a:buChar char="•"/>
            </a:pPr>
            <a:r>
              <a:rPr lang="fr-CA" sz="933" dirty="0"/>
              <a:t>Conservation, gestion forestière</a:t>
            </a:r>
          </a:p>
          <a:p>
            <a:pPr marL="120648" indent="-120648" algn="just">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BC Forest Offset Protocol (</a:t>
            </a:r>
            <a:r>
              <a:rPr lang="fr-CA" sz="933" dirty="0" err="1"/>
              <a:t>Pgr</a:t>
            </a:r>
            <a:r>
              <a:rPr lang="fr-CA" sz="933" dirty="0"/>
              <a:t>. du gouvernement)</a:t>
            </a:r>
          </a:p>
          <a:p>
            <a:pPr marL="120648" indent="-120648">
              <a:buFont typeface="Arial" panose="020B0604020202020204" pitchFamily="34" charset="0"/>
              <a:buChar char="•"/>
            </a:pPr>
            <a:r>
              <a:rPr lang="fr-CA" sz="933" dirty="0"/>
              <a:t>ISO 14 065</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Vérifié tierce partie KPMG</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Sérialisés</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Additionnel</a:t>
            </a:r>
            <a:r>
              <a:rPr lang="fr-CA" sz="933" baseline="30000" dirty="0"/>
              <a:t>1</a:t>
            </a:r>
          </a:p>
        </p:txBody>
      </p:sp>
      <p:sp>
        <p:nvSpPr>
          <p:cNvPr id="125" name="Rectangle 124">
            <a:extLst>
              <a:ext uri="{FF2B5EF4-FFF2-40B4-BE49-F238E27FC236}">
                <a16:creationId xmlns:a16="http://schemas.microsoft.com/office/drawing/2014/main" id="{26923139-77FF-4B89-9C05-895981ADC987}"/>
              </a:ext>
            </a:extLst>
          </p:cNvPr>
          <p:cNvSpPr/>
          <p:nvPr>
            <p:custDataLst>
              <p:tags r:id="rId20"/>
            </p:custDataLst>
          </p:nvPr>
        </p:nvSpPr>
        <p:spPr>
          <a:xfrm>
            <a:off x="4290673" y="1068933"/>
            <a:ext cx="441123" cy="402984"/>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grpSp>
        <p:nvGrpSpPr>
          <p:cNvPr id="126" name="Groupe 125">
            <a:extLst>
              <a:ext uri="{FF2B5EF4-FFF2-40B4-BE49-F238E27FC236}">
                <a16:creationId xmlns:a16="http://schemas.microsoft.com/office/drawing/2014/main" id="{2FE71B6F-7EDA-44D7-B0C2-24247C6BBD63}"/>
              </a:ext>
            </a:extLst>
          </p:cNvPr>
          <p:cNvGrpSpPr/>
          <p:nvPr>
            <p:custDataLst>
              <p:tags r:id="rId21"/>
            </p:custDataLst>
          </p:nvPr>
        </p:nvGrpSpPr>
        <p:grpSpPr>
          <a:xfrm>
            <a:off x="6008221" y="1068933"/>
            <a:ext cx="441123" cy="402984"/>
            <a:chOff x="5084498" y="801700"/>
            <a:chExt cx="330842" cy="302238"/>
          </a:xfrm>
        </p:grpSpPr>
        <p:sp>
          <p:nvSpPr>
            <p:cNvPr id="127" name="Rectangle 126">
              <a:extLst>
                <a:ext uri="{FF2B5EF4-FFF2-40B4-BE49-F238E27FC236}">
                  <a16:creationId xmlns:a16="http://schemas.microsoft.com/office/drawing/2014/main" id="{BCD03A8C-AB81-43B1-894E-463E49D55B76}"/>
                </a:ext>
              </a:extLst>
            </p:cNvPr>
            <p:cNvSpPr/>
            <p:nvPr/>
          </p:nvSpPr>
          <p:spPr>
            <a:xfrm>
              <a:off x="5084498" y="801700"/>
              <a:ext cx="330842" cy="30223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sp>
          <p:nvSpPr>
            <p:cNvPr id="128" name="Freeform 123">
              <a:extLst>
                <a:ext uri="{FF2B5EF4-FFF2-40B4-BE49-F238E27FC236}">
                  <a16:creationId xmlns:a16="http://schemas.microsoft.com/office/drawing/2014/main" id="{4F8FE2DE-5EBA-469B-A2E2-9159B1C77EA6}"/>
                </a:ext>
              </a:extLst>
            </p:cNvPr>
            <p:cNvSpPr>
              <a:spLocks noChangeAspect="1" noEditPoints="1"/>
            </p:cNvSpPr>
            <p:nvPr>
              <p:custDataLst>
                <p:tags r:id="rId71"/>
              </p:custDataLst>
            </p:nvPr>
          </p:nvSpPr>
          <p:spPr bwMode="auto">
            <a:xfrm>
              <a:off x="5110174" y="857537"/>
              <a:ext cx="253914" cy="246401"/>
            </a:xfrm>
            <a:custGeom>
              <a:avLst/>
              <a:gdLst>
                <a:gd name="T0" fmla="*/ 1730 w 3379"/>
                <a:gd name="T1" fmla="*/ 2890 h 3279"/>
                <a:gd name="T2" fmla="*/ 1509 w 3379"/>
                <a:gd name="T3" fmla="*/ 2913 h 3279"/>
                <a:gd name="T4" fmla="*/ 1275 w 3379"/>
                <a:gd name="T5" fmla="*/ 2919 h 3279"/>
                <a:gd name="T6" fmla="*/ 1022 w 3379"/>
                <a:gd name="T7" fmla="*/ 2897 h 3279"/>
                <a:gd name="T8" fmla="*/ 877 w 3379"/>
                <a:gd name="T9" fmla="*/ 2865 h 3279"/>
                <a:gd name="T10" fmla="*/ 820 w 3379"/>
                <a:gd name="T11" fmla="*/ 2805 h 3279"/>
                <a:gd name="T12" fmla="*/ 803 w 3379"/>
                <a:gd name="T13" fmla="*/ 2775 h 3279"/>
                <a:gd name="T14" fmla="*/ 788 w 3379"/>
                <a:gd name="T15" fmla="*/ 2691 h 3279"/>
                <a:gd name="T16" fmla="*/ 799 w 3379"/>
                <a:gd name="T17" fmla="*/ 2595 h 3279"/>
                <a:gd name="T18" fmla="*/ 823 w 3379"/>
                <a:gd name="T19" fmla="*/ 2502 h 3279"/>
                <a:gd name="T20" fmla="*/ 851 w 3379"/>
                <a:gd name="T21" fmla="*/ 2424 h 3279"/>
                <a:gd name="T22" fmla="*/ 2363 w 3379"/>
                <a:gd name="T23" fmla="*/ 1714 h 3279"/>
                <a:gd name="T24" fmla="*/ 2670 w 3379"/>
                <a:gd name="T25" fmla="*/ 2116 h 3279"/>
                <a:gd name="T26" fmla="*/ 3022 w 3379"/>
                <a:gd name="T27" fmla="*/ 2112 h 3279"/>
                <a:gd name="T28" fmla="*/ 3166 w 3379"/>
                <a:gd name="T29" fmla="*/ 2087 h 3279"/>
                <a:gd name="T30" fmla="*/ 3281 w 3379"/>
                <a:gd name="T31" fmla="*/ 2043 h 3279"/>
                <a:gd name="T32" fmla="*/ 3361 w 3379"/>
                <a:gd name="T33" fmla="*/ 1975 h 3279"/>
                <a:gd name="T34" fmla="*/ 2876 w 3379"/>
                <a:gd name="T35" fmla="*/ 2800 h 3279"/>
                <a:gd name="T36" fmla="*/ 2722 w 3379"/>
                <a:gd name="T37" fmla="*/ 2866 h 3279"/>
                <a:gd name="T38" fmla="*/ 2555 w 3379"/>
                <a:gd name="T39" fmla="*/ 2894 h 3279"/>
                <a:gd name="T40" fmla="*/ 2375 w 3379"/>
                <a:gd name="T41" fmla="*/ 2896 h 3279"/>
                <a:gd name="T42" fmla="*/ 2363 w 3379"/>
                <a:gd name="T43" fmla="*/ 1714 h 3279"/>
                <a:gd name="T44" fmla="*/ 1074 w 3379"/>
                <a:gd name="T45" fmla="*/ 1866 h 3279"/>
                <a:gd name="T46" fmla="*/ 857 w 3379"/>
                <a:gd name="T47" fmla="*/ 2265 h 3279"/>
                <a:gd name="T48" fmla="*/ 759 w 3379"/>
                <a:gd name="T49" fmla="*/ 2498 h 3279"/>
                <a:gd name="T50" fmla="*/ 730 w 3379"/>
                <a:gd name="T51" fmla="*/ 2634 h 3279"/>
                <a:gd name="T52" fmla="*/ 731 w 3379"/>
                <a:gd name="T53" fmla="*/ 2750 h 3279"/>
                <a:gd name="T54" fmla="*/ 772 w 3379"/>
                <a:gd name="T55" fmla="*/ 2845 h 3279"/>
                <a:gd name="T56" fmla="*/ 216 w 3379"/>
                <a:gd name="T57" fmla="*/ 1954 h 3279"/>
                <a:gd name="T58" fmla="*/ 245 w 3379"/>
                <a:gd name="T59" fmla="*/ 1770 h 3279"/>
                <a:gd name="T60" fmla="*/ 316 w 3379"/>
                <a:gd name="T61" fmla="*/ 1588 h 3279"/>
                <a:gd name="T62" fmla="*/ 944 w 3379"/>
                <a:gd name="T63" fmla="*/ 1194 h 3279"/>
                <a:gd name="T64" fmla="*/ 3091 w 3379"/>
                <a:gd name="T65" fmla="*/ 1229 h 3279"/>
                <a:gd name="T66" fmla="*/ 3211 w 3379"/>
                <a:gd name="T67" fmla="*/ 1457 h 3279"/>
                <a:gd name="T68" fmla="*/ 3312 w 3379"/>
                <a:gd name="T69" fmla="*/ 1717 h 3279"/>
                <a:gd name="T70" fmla="*/ 3348 w 3379"/>
                <a:gd name="T71" fmla="*/ 1871 h 3279"/>
                <a:gd name="T72" fmla="*/ 3319 w 3379"/>
                <a:gd name="T73" fmla="*/ 1925 h 3279"/>
                <a:gd name="T74" fmla="*/ 3253 w 3379"/>
                <a:gd name="T75" fmla="*/ 1986 h 3279"/>
                <a:gd name="T76" fmla="*/ 3158 w 3379"/>
                <a:gd name="T77" fmla="*/ 2024 h 3279"/>
                <a:gd name="T78" fmla="*/ 3056 w 3379"/>
                <a:gd name="T79" fmla="*/ 2045 h 3279"/>
                <a:gd name="T80" fmla="*/ 2966 w 3379"/>
                <a:gd name="T81" fmla="*/ 2056 h 3279"/>
                <a:gd name="T82" fmla="*/ 2424 w 3379"/>
                <a:gd name="T83" fmla="*/ 1532 h 3279"/>
                <a:gd name="T84" fmla="*/ 2390 w 3379"/>
                <a:gd name="T85" fmla="*/ 1458 h 3279"/>
                <a:gd name="T86" fmla="*/ 1337 w 3379"/>
                <a:gd name="T87" fmla="*/ 67 h 3279"/>
                <a:gd name="T88" fmla="*/ 1433 w 3379"/>
                <a:gd name="T89" fmla="*/ 94 h 3279"/>
                <a:gd name="T90" fmla="*/ 1523 w 3379"/>
                <a:gd name="T91" fmla="*/ 168 h 3279"/>
                <a:gd name="T92" fmla="*/ 1599 w 3379"/>
                <a:gd name="T93" fmla="*/ 258 h 3279"/>
                <a:gd name="T94" fmla="*/ 1700 w 3379"/>
                <a:gd name="T95" fmla="*/ 423 h 3279"/>
                <a:gd name="T96" fmla="*/ 718 w 3379"/>
                <a:gd name="T97" fmla="*/ 774 h 3279"/>
                <a:gd name="T98" fmla="*/ 855 w 3379"/>
                <a:gd name="T99" fmla="*/ 531 h 3279"/>
                <a:gd name="T100" fmla="*/ 1032 w 3379"/>
                <a:gd name="T101" fmla="*/ 287 h 3279"/>
                <a:gd name="T102" fmla="*/ 1205 w 3379"/>
                <a:gd name="T103" fmla="*/ 105 h 3279"/>
                <a:gd name="T104" fmla="*/ 1289 w 3379"/>
                <a:gd name="T105" fmla="*/ 67 h 3279"/>
                <a:gd name="T106" fmla="*/ 2378 w 3379"/>
                <a:gd name="T107" fmla="*/ 56 h 3279"/>
                <a:gd name="T108" fmla="*/ 2501 w 3379"/>
                <a:gd name="T109" fmla="*/ 169 h 3279"/>
                <a:gd name="T110" fmla="*/ 2602 w 3379"/>
                <a:gd name="T111" fmla="*/ 309 h 3279"/>
                <a:gd name="T112" fmla="*/ 2992 w 3379"/>
                <a:gd name="T113" fmla="*/ 224 h 3279"/>
                <a:gd name="T114" fmla="*/ 1965 w 3379"/>
                <a:gd name="T115" fmla="*/ 815 h 3279"/>
                <a:gd name="T116" fmla="*/ 1807 w 3379"/>
                <a:gd name="T117" fmla="*/ 488 h 3279"/>
                <a:gd name="T118" fmla="*/ 1658 w 3379"/>
                <a:gd name="T119" fmla="*/ 231 h 3279"/>
                <a:gd name="T120" fmla="*/ 1554 w 3379"/>
                <a:gd name="T121" fmla="*/ 110 h 3279"/>
                <a:gd name="T122" fmla="*/ 1449 w 3379"/>
                <a:gd name="T123" fmla="*/ 31 h 3279"/>
                <a:gd name="T124" fmla="*/ 1339 w 3379"/>
                <a:gd name="T125" fmla="*/ 5 h 3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9" h="3279">
                  <a:moveTo>
                    <a:pt x="974" y="2173"/>
                  </a:moveTo>
                  <a:lnTo>
                    <a:pt x="1664" y="2177"/>
                  </a:lnTo>
                  <a:lnTo>
                    <a:pt x="1730" y="2890"/>
                  </a:lnTo>
                  <a:lnTo>
                    <a:pt x="1658" y="2899"/>
                  </a:lnTo>
                  <a:lnTo>
                    <a:pt x="1584" y="2908"/>
                  </a:lnTo>
                  <a:lnTo>
                    <a:pt x="1509" y="2913"/>
                  </a:lnTo>
                  <a:lnTo>
                    <a:pt x="1433" y="2918"/>
                  </a:lnTo>
                  <a:lnTo>
                    <a:pt x="1355" y="2920"/>
                  </a:lnTo>
                  <a:lnTo>
                    <a:pt x="1275" y="2919"/>
                  </a:lnTo>
                  <a:lnTo>
                    <a:pt x="1194" y="2915"/>
                  </a:lnTo>
                  <a:lnTo>
                    <a:pt x="1109" y="2908"/>
                  </a:lnTo>
                  <a:lnTo>
                    <a:pt x="1022" y="2897"/>
                  </a:lnTo>
                  <a:lnTo>
                    <a:pt x="932" y="2882"/>
                  </a:lnTo>
                  <a:lnTo>
                    <a:pt x="905" y="2876"/>
                  </a:lnTo>
                  <a:lnTo>
                    <a:pt x="877" y="2865"/>
                  </a:lnTo>
                  <a:lnTo>
                    <a:pt x="852" y="2850"/>
                  </a:lnTo>
                  <a:lnTo>
                    <a:pt x="822" y="2809"/>
                  </a:lnTo>
                  <a:lnTo>
                    <a:pt x="820" y="2805"/>
                  </a:lnTo>
                  <a:lnTo>
                    <a:pt x="818" y="2802"/>
                  </a:lnTo>
                  <a:lnTo>
                    <a:pt x="816" y="2799"/>
                  </a:lnTo>
                  <a:lnTo>
                    <a:pt x="803" y="2775"/>
                  </a:lnTo>
                  <a:lnTo>
                    <a:pt x="795" y="2749"/>
                  </a:lnTo>
                  <a:lnTo>
                    <a:pt x="790" y="2721"/>
                  </a:lnTo>
                  <a:lnTo>
                    <a:pt x="788" y="2691"/>
                  </a:lnTo>
                  <a:lnTo>
                    <a:pt x="790" y="2659"/>
                  </a:lnTo>
                  <a:lnTo>
                    <a:pt x="794" y="2627"/>
                  </a:lnTo>
                  <a:lnTo>
                    <a:pt x="799" y="2595"/>
                  </a:lnTo>
                  <a:lnTo>
                    <a:pt x="806" y="2563"/>
                  </a:lnTo>
                  <a:lnTo>
                    <a:pt x="814" y="2533"/>
                  </a:lnTo>
                  <a:lnTo>
                    <a:pt x="823" y="2502"/>
                  </a:lnTo>
                  <a:lnTo>
                    <a:pt x="833" y="2474"/>
                  </a:lnTo>
                  <a:lnTo>
                    <a:pt x="842" y="2448"/>
                  </a:lnTo>
                  <a:lnTo>
                    <a:pt x="851" y="2424"/>
                  </a:lnTo>
                  <a:lnTo>
                    <a:pt x="911" y="2297"/>
                  </a:lnTo>
                  <a:lnTo>
                    <a:pt x="974" y="2173"/>
                  </a:lnTo>
                  <a:close/>
                  <a:moveTo>
                    <a:pt x="2363" y="1714"/>
                  </a:moveTo>
                  <a:lnTo>
                    <a:pt x="2367" y="2094"/>
                  </a:lnTo>
                  <a:lnTo>
                    <a:pt x="2519" y="2108"/>
                  </a:lnTo>
                  <a:lnTo>
                    <a:pt x="2670" y="2116"/>
                  </a:lnTo>
                  <a:lnTo>
                    <a:pt x="2821" y="2119"/>
                  </a:lnTo>
                  <a:lnTo>
                    <a:pt x="2969" y="2118"/>
                  </a:lnTo>
                  <a:lnTo>
                    <a:pt x="3022" y="2112"/>
                  </a:lnTo>
                  <a:lnTo>
                    <a:pt x="3072" y="2106"/>
                  </a:lnTo>
                  <a:lnTo>
                    <a:pt x="3121" y="2098"/>
                  </a:lnTo>
                  <a:lnTo>
                    <a:pt x="3166" y="2087"/>
                  </a:lnTo>
                  <a:lnTo>
                    <a:pt x="3208" y="2075"/>
                  </a:lnTo>
                  <a:lnTo>
                    <a:pt x="3246" y="2060"/>
                  </a:lnTo>
                  <a:lnTo>
                    <a:pt x="3281" y="2043"/>
                  </a:lnTo>
                  <a:lnTo>
                    <a:pt x="3312" y="2023"/>
                  </a:lnTo>
                  <a:lnTo>
                    <a:pt x="3339" y="2000"/>
                  </a:lnTo>
                  <a:lnTo>
                    <a:pt x="3361" y="1975"/>
                  </a:lnTo>
                  <a:lnTo>
                    <a:pt x="3379" y="1946"/>
                  </a:lnTo>
                  <a:lnTo>
                    <a:pt x="2923" y="2768"/>
                  </a:lnTo>
                  <a:lnTo>
                    <a:pt x="2876" y="2800"/>
                  </a:lnTo>
                  <a:lnTo>
                    <a:pt x="2826" y="2826"/>
                  </a:lnTo>
                  <a:lnTo>
                    <a:pt x="2776" y="2848"/>
                  </a:lnTo>
                  <a:lnTo>
                    <a:pt x="2722" y="2866"/>
                  </a:lnTo>
                  <a:lnTo>
                    <a:pt x="2668" y="2879"/>
                  </a:lnTo>
                  <a:lnTo>
                    <a:pt x="2612" y="2889"/>
                  </a:lnTo>
                  <a:lnTo>
                    <a:pt x="2555" y="2894"/>
                  </a:lnTo>
                  <a:lnTo>
                    <a:pt x="2495" y="2898"/>
                  </a:lnTo>
                  <a:lnTo>
                    <a:pt x="2436" y="2898"/>
                  </a:lnTo>
                  <a:lnTo>
                    <a:pt x="2375" y="2896"/>
                  </a:lnTo>
                  <a:lnTo>
                    <a:pt x="2379" y="3279"/>
                  </a:lnTo>
                  <a:lnTo>
                    <a:pt x="1817" y="2502"/>
                  </a:lnTo>
                  <a:lnTo>
                    <a:pt x="2363" y="1714"/>
                  </a:lnTo>
                  <a:close/>
                  <a:moveTo>
                    <a:pt x="944" y="1194"/>
                  </a:moveTo>
                  <a:lnTo>
                    <a:pt x="1418" y="2027"/>
                  </a:lnTo>
                  <a:lnTo>
                    <a:pt x="1074" y="1866"/>
                  </a:lnTo>
                  <a:lnTo>
                    <a:pt x="996" y="1998"/>
                  </a:lnTo>
                  <a:lnTo>
                    <a:pt x="924" y="2131"/>
                  </a:lnTo>
                  <a:lnTo>
                    <a:pt x="857" y="2265"/>
                  </a:lnTo>
                  <a:lnTo>
                    <a:pt x="794" y="2399"/>
                  </a:lnTo>
                  <a:lnTo>
                    <a:pt x="775" y="2450"/>
                  </a:lnTo>
                  <a:lnTo>
                    <a:pt x="759" y="2498"/>
                  </a:lnTo>
                  <a:lnTo>
                    <a:pt x="746" y="2546"/>
                  </a:lnTo>
                  <a:lnTo>
                    <a:pt x="736" y="2591"/>
                  </a:lnTo>
                  <a:lnTo>
                    <a:pt x="730" y="2634"/>
                  </a:lnTo>
                  <a:lnTo>
                    <a:pt x="727" y="2676"/>
                  </a:lnTo>
                  <a:lnTo>
                    <a:pt x="727" y="2714"/>
                  </a:lnTo>
                  <a:lnTo>
                    <a:pt x="731" y="2750"/>
                  </a:lnTo>
                  <a:lnTo>
                    <a:pt x="740" y="2784"/>
                  </a:lnTo>
                  <a:lnTo>
                    <a:pt x="753" y="2816"/>
                  </a:lnTo>
                  <a:lnTo>
                    <a:pt x="772" y="2845"/>
                  </a:lnTo>
                  <a:lnTo>
                    <a:pt x="226" y="2078"/>
                  </a:lnTo>
                  <a:lnTo>
                    <a:pt x="218" y="2016"/>
                  </a:lnTo>
                  <a:lnTo>
                    <a:pt x="216" y="1954"/>
                  </a:lnTo>
                  <a:lnTo>
                    <a:pt x="220" y="1892"/>
                  </a:lnTo>
                  <a:lnTo>
                    <a:pt x="230" y="1831"/>
                  </a:lnTo>
                  <a:lnTo>
                    <a:pt x="245" y="1770"/>
                  </a:lnTo>
                  <a:lnTo>
                    <a:pt x="264" y="1709"/>
                  </a:lnTo>
                  <a:lnTo>
                    <a:pt x="288" y="1648"/>
                  </a:lnTo>
                  <a:lnTo>
                    <a:pt x="316" y="1588"/>
                  </a:lnTo>
                  <a:lnTo>
                    <a:pt x="347" y="1528"/>
                  </a:lnTo>
                  <a:lnTo>
                    <a:pt x="0" y="1367"/>
                  </a:lnTo>
                  <a:lnTo>
                    <a:pt x="944" y="1194"/>
                  </a:lnTo>
                  <a:close/>
                  <a:moveTo>
                    <a:pt x="3004" y="1090"/>
                  </a:moveTo>
                  <a:lnTo>
                    <a:pt x="3048" y="1159"/>
                  </a:lnTo>
                  <a:lnTo>
                    <a:pt x="3091" y="1229"/>
                  </a:lnTo>
                  <a:lnTo>
                    <a:pt x="3133" y="1302"/>
                  </a:lnTo>
                  <a:lnTo>
                    <a:pt x="3173" y="1378"/>
                  </a:lnTo>
                  <a:lnTo>
                    <a:pt x="3211" y="1457"/>
                  </a:lnTo>
                  <a:lnTo>
                    <a:pt x="3247" y="1539"/>
                  </a:lnTo>
                  <a:lnTo>
                    <a:pt x="3281" y="1626"/>
                  </a:lnTo>
                  <a:lnTo>
                    <a:pt x="3312" y="1717"/>
                  </a:lnTo>
                  <a:lnTo>
                    <a:pt x="3341" y="1814"/>
                  </a:lnTo>
                  <a:lnTo>
                    <a:pt x="3347" y="1843"/>
                  </a:lnTo>
                  <a:lnTo>
                    <a:pt x="3348" y="1871"/>
                  </a:lnTo>
                  <a:lnTo>
                    <a:pt x="3325" y="1915"/>
                  </a:lnTo>
                  <a:lnTo>
                    <a:pt x="3322" y="1921"/>
                  </a:lnTo>
                  <a:lnTo>
                    <a:pt x="3319" y="1925"/>
                  </a:lnTo>
                  <a:lnTo>
                    <a:pt x="3301" y="1948"/>
                  </a:lnTo>
                  <a:lnTo>
                    <a:pt x="3279" y="1969"/>
                  </a:lnTo>
                  <a:lnTo>
                    <a:pt x="3253" y="1986"/>
                  </a:lnTo>
                  <a:lnTo>
                    <a:pt x="3224" y="2001"/>
                  </a:lnTo>
                  <a:lnTo>
                    <a:pt x="3192" y="2013"/>
                  </a:lnTo>
                  <a:lnTo>
                    <a:pt x="3158" y="2024"/>
                  </a:lnTo>
                  <a:lnTo>
                    <a:pt x="3124" y="2033"/>
                  </a:lnTo>
                  <a:lnTo>
                    <a:pt x="3090" y="2040"/>
                  </a:lnTo>
                  <a:lnTo>
                    <a:pt x="3056" y="2045"/>
                  </a:lnTo>
                  <a:lnTo>
                    <a:pt x="3024" y="2050"/>
                  </a:lnTo>
                  <a:lnTo>
                    <a:pt x="2993" y="2053"/>
                  </a:lnTo>
                  <a:lnTo>
                    <a:pt x="2966" y="2056"/>
                  </a:lnTo>
                  <a:lnTo>
                    <a:pt x="2817" y="2056"/>
                  </a:lnTo>
                  <a:lnTo>
                    <a:pt x="2669" y="2053"/>
                  </a:lnTo>
                  <a:lnTo>
                    <a:pt x="2424" y="1532"/>
                  </a:lnTo>
                  <a:lnTo>
                    <a:pt x="2424" y="1518"/>
                  </a:lnTo>
                  <a:lnTo>
                    <a:pt x="2419" y="1524"/>
                  </a:lnTo>
                  <a:lnTo>
                    <a:pt x="2390" y="1458"/>
                  </a:lnTo>
                  <a:lnTo>
                    <a:pt x="3004" y="1090"/>
                  </a:lnTo>
                  <a:close/>
                  <a:moveTo>
                    <a:pt x="1289" y="67"/>
                  </a:moveTo>
                  <a:lnTo>
                    <a:pt x="1337" y="67"/>
                  </a:lnTo>
                  <a:lnTo>
                    <a:pt x="1370" y="69"/>
                  </a:lnTo>
                  <a:lnTo>
                    <a:pt x="1401" y="78"/>
                  </a:lnTo>
                  <a:lnTo>
                    <a:pt x="1433" y="94"/>
                  </a:lnTo>
                  <a:lnTo>
                    <a:pt x="1465" y="115"/>
                  </a:lnTo>
                  <a:lnTo>
                    <a:pt x="1495" y="139"/>
                  </a:lnTo>
                  <a:lnTo>
                    <a:pt x="1523" y="168"/>
                  </a:lnTo>
                  <a:lnTo>
                    <a:pt x="1551" y="197"/>
                  </a:lnTo>
                  <a:lnTo>
                    <a:pt x="1576" y="227"/>
                  </a:lnTo>
                  <a:lnTo>
                    <a:pt x="1599" y="258"/>
                  </a:lnTo>
                  <a:lnTo>
                    <a:pt x="1620" y="286"/>
                  </a:lnTo>
                  <a:lnTo>
                    <a:pt x="1638" y="312"/>
                  </a:lnTo>
                  <a:lnTo>
                    <a:pt x="1700" y="423"/>
                  </a:lnTo>
                  <a:lnTo>
                    <a:pt x="1762" y="535"/>
                  </a:lnTo>
                  <a:lnTo>
                    <a:pt x="1338" y="1130"/>
                  </a:lnTo>
                  <a:lnTo>
                    <a:pt x="718" y="774"/>
                  </a:lnTo>
                  <a:lnTo>
                    <a:pt x="761" y="692"/>
                  </a:lnTo>
                  <a:lnTo>
                    <a:pt x="806" y="612"/>
                  </a:lnTo>
                  <a:lnTo>
                    <a:pt x="855" y="531"/>
                  </a:lnTo>
                  <a:lnTo>
                    <a:pt x="909" y="449"/>
                  </a:lnTo>
                  <a:lnTo>
                    <a:pt x="968" y="368"/>
                  </a:lnTo>
                  <a:lnTo>
                    <a:pt x="1032" y="287"/>
                  </a:lnTo>
                  <a:lnTo>
                    <a:pt x="1104" y="206"/>
                  </a:lnTo>
                  <a:lnTo>
                    <a:pt x="1183" y="125"/>
                  </a:lnTo>
                  <a:lnTo>
                    <a:pt x="1205" y="105"/>
                  </a:lnTo>
                  <a:lnTo>
                    <a:pt x="1230" y="88"/>
                  </a:lnTo>
                  <a:lnTo>
                    <a:pt x="1257" y="76"/>
                  </a:lnTo>
                  <a:lnTo>
                    <a:pt x="1289" y="67"/>
                  </a:lnTo>
                  <a:close/>
                  <a:moveTo>
                    <a:pt x="2280" y="0"/>
                  </a:moveTo>
                  <a:lnTo>
                    <a:pt x="2330" y="27"/>
                  </a:lnTo>
                  <a:lnTo>
                    <a:pt x="2378" y="56"/>
                  </a:lnTo>
                  <a:lnTo>
                    <a:pt x="2422" y="91"/>
                  </a:lnTo>
                  <a:lnTo>
                    <a:pt x="2462" y="128"/>
                  </a:lnTo>
                  <a:lnTo>
                    <a:pt x="2501" y="169"/>
                  </a:lnTo>
                  <a:lnTo>
                    <a:pt x="2537" y="213"/>
                  </a:lnTo>
                  <a:lnTo>
                    <a:pt x="2571" y="260"/>
                  </a:lnTo>
                  <a:lnTo>
                    <a:pt x="2602" y="309"/>
                  </a:lnTo>
                  <a:lnTo>
                    <a:pt x="2632" y="361"/>
                  </a:lnTo>
                  <a:lnTo>
                    <a:pt x="2659" y="415"/>
                  </a:lnTo>
                  <a:lnTo>
                    <a:pt x="2992" y="224"/>
                  </a:lnTo>
                  <a:lnTo>
                    <a:pt x="2590" y="1096"/>
                  </a:lnTo>
                  <a:lnTo>
                    <a:pt x="1637" y="1005"/>
                  </a:lnTo>
                  <a:lnTo>
                    <a:pt x="1965" y="815"/>
                  </a:lnTo>
                  <a:lnTo>
                    <a:pt x="1915" y="703"/>
                  </a:lnTo>
                  <a:lnTo>
                    <a:pt x="1862" y="594"/>
                  </a:lnTo>
                  <a:lnTo>
                    <a:pt x="1807" y="488"/>
                  </a:lnTo>
                  <a:lnTo>
                    <a:pt x="1750" y="382"/>
                  </a:lnTo>
                  <a:lnTo>
                    <a:pt x="1691" y="279"/>
                  </a:lnTo>
                  <a:lnTo>
                    <a:pt x="1658" y="231"/>
                  </a:lnTo>
                  <a:lnTo>
                    <a:pt x="1624" y="186"/>
                  </a:lnTo>
                  <a:lnTo>
                    <a:pt x="1589" y="146"/>
                  </a:lnTo>
                  <a:lnTo>
                    <a:pt x="1554" y="110"/>
                  </a:lnTo>
                  <a:lnTo>
                    <a:pt x="1520" y="78"/>
                  </a:lnTo>
                  <a:lnTo>
                    <a:pt x="1485" y="52"/>
                  </a:lnTo>
                  <a:lnTo>
                    <a:pt x="1449" y="31"/>
                  </a:lnTo>
                  <a:lnTo>
                    <a:pt x="1412" y="16"/>
                  </a:lnTo>
                  <a:lnTo>
                    <a:pt x="1376" y="7"/>
                  </a:lnTo>
                  <a:lnTo>
                    <a:pt x="1339" y="5"/>
                  </a:lnTo>
                  <a:lnTo>
                    <a:pt x="2280" y="0"/>
                  </a:ln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fr-CA" sz="2400"/>
            </a:p>
          </p:txBody>
        </p:sp>
      </p:grpSp>
      <p:sp>
        <p:nvSpPr>
          <p:cNvPr id="129" name="Rectangle 128">
            <a:extLst>
              <a:ext uri="{FF2B5EF4-FFF2-40B4-BE49-F238E27FC236}">
                <a16:creationId xmlns:a16="http://schemas.microsoft.com/office/drawing/2014/main" id="{17B876C0-EA50-49D5-A63B-C99A5395A15C}"/>
              </a:ext>
            </a:extLst>
          </p:cNvPr>
          <p:cNvSpPr/>
          <p:nvPr>
            <p:custDataLst>
              <p:tags r:id="rId22"/>
            </p:custDataLst>
          </p:nvPr>
        </p:nvSpPr>
        <p:spPr>
          <a:xfrm>
            <a:off x="596662" y="3251422"/>
            <a:ext cx="1206076" cy="338554"/>
          </a:xfrm>
          <a:prstGeom prst="rect">
            <a:avLst/>
          </a:prstGeom>
        </p:spPr>
        <p:txBody>
          <a:bodyPr wrap="square">
            <a:spAutoFit/>
          </a:bodyPr>
          <a:lstStyle/>
          <a:p>
            <a:r>
              <a:rPr lang="fr-CA" sz="1600" b="1" dirty="0">
                <a:solidFill>
                  <a:schemeClr val="accent1"/>
                </a:solidFill>
              </a:rPr>
              <a:t>4 057 </a:t>
            </a:r>
            <a:r>
              <a:rPr lang="fr-CA" sz="667" dirty="0">
                <a:solidFill>
                  <a:schemeClr val="accent1"/>
                </a:solidFill>
                <a:latin typeface="Arial Black" pitchFamily="34" charset="0"/>
              </a:rPr>
              <a:t>tCo2 </a:t>
            </a:r>
            <a:r>
              <a:rPr lang="fr-CA" sz="667" dirty="0" err="1">
                <a:solidFill>
                  <a:schemeClr val="accent1"/>
                </a:solidFill>
                <a:latin typeface="Arial Black" pitchFamily="34" charset="0"/>
              </a:rPr>
              <a:t>éq</a:t>
            </a:r>
            <a:r>
              <a:rPr lang="fr-CA" sz="667" dirty="0">
                <a:solidFill>
                  <a:schemeClr val="accent1"/>
                </a:solidFill>
                <a:latin typeface="Arial Black" pitchFamily="34" charset="0"/>
              </a:rPr>
              <a:t>.</a:t>
            </a:r>
          </a:p>
        </p:txBody>
      </p:sp>
      <p:sp>
        <p:nvSpPr>
          <p:cNvPr id="130" name="Rectangle 129">
            <a:extLst>
              <a:ext uri="{FF2B5EF4-FFF2-40B4-BE49-F238E27FC236}">
                <a16:creationId xmlns:a16="http://schemas.microsoft.com/office/drawing/2014/main" id="{35B21A3C-7022-4413-AD20-68B32D897BF4}"/>
              </a:ext>
            </a:extLst>
          </p:cNvPr>
          <p:cNvSpPr/>
          <p:nvPr>
            <p:custDataLst>
              <p:tags r:id="rId23"/>
            </p:custDataLst>
          </p:nvPr>
        </p:nvSpPr>
        <p:spPr>
          <a:xfrm>
            <a:off x="915207" y="2855858"/>
            <a:ext cx="1022803" cy="276999"/>
          </a:xfrm>
          <a:prstGeom prst="rect">
            <a:avLst/>
          </a:prstGeom>
        </p:spPr>
        <p:txBody>
          <a:bodyPr wrap="square">
            <a:spAutoFit/>
          </a:bodyPr>
          <a:lstStyle/>
          <a:p>
            <a:pPr algn="r"/>
            <a:r>
              <a:rPr lang="fr-CA" sz="1200" dirty="0">
                <a:solidFill>
                  <a:schemeClr val="bg1"/>
                </a:solidFill>
              </a:rPr>
              <a:t>BC</a:t>
            </a:r>
          </a:p>
        </p:txBody>
      </p:sp>
      <p:grpSp>
        <p:nvGrpSpPr>
          <p:cNvPr id="131" name="Groupe 130">
            <a:extLst>
              <a:ext uri="{FF2B5EF4-FFF2-40B4-BE49-F238E27FC236}">
                <a16:creationId xmlns:a16="http://schemas.microsoft.com/office/drawing/2014/main" id="{5DF0CB55-A1B6-480C-8512-256F0B8DB81C}"/>
              </a:ext>
            </a:extLst>
          </p:cNvPr>
          <p:cNvGrpSpPr/>
          <p:nvPr>
            <p:custDataLst>
              <p:tags r:id="rId24"/>
            </p:custDataLst>
          </p:nvPr>
        </p:nvGrpSpPr>
        <p:grpSpPr>
          <a:xfrm>
            <a:off x="2127742" y="2246546"/>
            <a:ext cx="1691727" cy="4210493"/>
            <a:chOff x="1799823" y="1741564"/>
            <a:chExt cx="1268795" cy="2842666"/>
          </a:xfrm>
        </p:grpSpPr>
        <p:sp>
          <p:nvSpPr>
            <p:cNvPr id="132" name="Rectangle 131">
              <a:extLst>
                <a:ext uri="{FF2B5EF4-FFF2-40B4-BE49-F238E27FC236}">
                  <a16:creationId xmlns:a16="http://schemas.microsoft.com/office/drawing/2014/main" id="{069815D1-F373-4EA1-AF33-246B8E81C097}"/>
                </a:ext>
              </a:extLst>
            </p:cNvPr>
            <p:cNvSpPr/>
            <p:nvPr>
              <p:custDataLst>
                <p:tags r:id="rId70"/>
              </p:custDataLst>
            </p:nvPr>
          </p:nvSpPr>
          <p:spPr>
            <a:xfrm>
              <a:off x="1799823" y="1775786"/>
              <a:ext cx="1268795" cy="2808444"/>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sp>
          <p:nvSpPr>
            <p:cNvPr id="133" name="Rectangle 132">
              <a:extLst>
                <a:ext uri="{FF2B5EF4-FFF2-40B4-BE49-F238E27FC236}">
                  <a16:creationId xmlns:a16="http://schemas.microsoft.com/office/drawing/2014/main" id="{1017ADA4-036E-48EB-B28A-D86DA2159EC1}"/>
                </a:ext>
              </a:extLst>
            </p:cNvPr>
            <p:cNvSpPr/>
            <p:nvPr/>
          </p:nvSpPr>
          <p:spPr>
            <a:xfrm>
              <a:off x="1853951" y="1741564"/>
              <a:ext cx="117000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grpSp>
      <p:sp>
        <p:nvSpPr>
          <p:cNvPr id="134" name="Rectangle 133">
            <a:extLst>
              <a:ext uri="{FF2B5EF4-FFF2-40B4-BE49-F238E27FC236}">
                <a16:creationId xmlns:a16="http://schemas.microsoft.com/office/drawing/2014/main" id="{CA211442-EFBD-4602-B833-F8B176419EDF}"/>
              </a:ext>
            </a:extLst>
          </p:cNvPr>
          <p:cNvSpPr/>
          <p:nvPr>
            <p:custDataLst>
              <p:tags r:id="rId25"/>
            </p:custDataLst>
          </p:nvPr>
        </p:nvSpPr>
        <p:spPr>
          <a:xfrm>
            <a:off x="2044332" y="2000026"/>
            <a:ext cx="1850121" cy="523220"/>
          </a:xfrm>
          <a:prstGeom prst="rect">
            <a:avLst/>
          </a:prstGeom>
          <a:noFill/>
        </p:spPr>
        <p:txBody>
          <a:bodyPr wrap="square">
            <a:spAutoFit/>
          </a:bodyPr>
          <a:lstStyle/>
          <a:p>
            <a:pPr algn="ctr"/>
            <a:r>
              <a:rPr lang="fr-CA" sz="1400" b="1" dirty="0">
                <a:solidFill>
                  <a:srgbClr val="000000"/>
                </a:solidFill>
                <a:latin typeface="Calibri"/>
              </a:rPr>
              <a:t>Niagara </a:t>
            </a:r>
            <a:r>
              <a:rPr lang="fr-CA" sz="1400" b="1" dirty="0" err="1">
                <a:solidFill>
                  <a:srgbClr val="000000"/>
                </a:solidFill>
                <a:latin typeface="Calibri"/>
              </a:rPr>
              <a:t>Escarpment</a:t>
            </a:r>
            <a:r>
              <a:rPr lang="fr-CA" sz="1400" b="1" dirty="0">
                <a:solidFill>
                  <a:srgbClr val="000000"/>
                </a:solidFill>
                <a:latin typeface="Calibri"/>
              </a:rPr>
              <a:t> Forest Carbon Project</a:t>
            </a:r>
          </a:p>
        </p:txBody>
      </p:sp>
      <p:sp>
        <p:nvSpPr>
          <p:cNvPr id="135" name="Rectangle 134">
            <a:extLst>
              <a:ext uri="{FF2B5EF4-FFF2-40B4-BE49-F238E27FC236}">
                <a16:creationId xmlns:a16="http://schemas.microsoft.com/office/drawing/2014/main" id="{93D8A602-0BEE-407D-B0DB-8A861F3E746F}"/>
              </a:ext>
            </a:extLst>
          </p:cNvPr>
          <p:cNvSpPr/>
          <p:nvPr>
            <p:custDataLst>
              <p:tags r:id="rId26"/>
            </p:custDataLst>
          </p:nvPr>
        </p:nvSpPr>
        <p:spPr>
          <a:xfrm>
            <a:off x="2195268" y="3580630"/>
            <a:ext cx="1688139" cy="2696957"/>
          </a:xfrm>
          <a:prstGeom prst="rect">
            <a:avLst/>
          </a:prstGeom>
        </p:spPr>
        <p:txBody>
          <a:bodyPr wrap="square">
            <a:spAutoFit/>
          </a:bodyPr>
          <a:lstStyle/>
          <a:p>
            <a:pPr marL="120648" indent="-120648" algn="just">
              <a:buFont typeface="Arial" panose="020B0604020202020204" pitchFamily="34" charset="0"/>
              <a:buChar char="•"/>
            </a:pPr>
            <a:r>
              <a:rPr lang="fr-CA" sz="933" dirty="0" err="1"/>
              <a:t>Agro-foresterie</a:t>
            </a:r>
            <a:r>
              <a:rPr lang="fr-CA" sz="933" dirty="0"/>
              <a:t>, conservation, gestion</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CSA Eco-Projets</a:t>
            </a:r>
          </a:p>
          <a:p>
            <a:pPr marL="120648" indent="-120648">
              <a:buFont typeface="Arial" panose="020B0604020202020204" pitchFamily="34" charset="0"/>
              <a:buChar char="•"/>
            </a:pPr>
            <a:r>
              <a:rPr lang="fr-CA" sz="933" dirty="0"/>
              <a:t>ISO 14064-3</a:t>
            </a:r>
          </a:p>
          <a:p>
            <a:pPr marL="120648" indent="-120648">
              <a:buFont typeface="Arial" panose="020B0604020202020204" pitchFamily="34" charset="0"/>
              <a:buChar char="•"/>
            </a:pPr>
            <a:r>
              <a:rPr lang="fr-CA" sz="933" dirty="0"/>
              <a:t>Méthodologie VCS</a:t>
            </a:r>
          </a:p>
          <a:p>
            <a:pPr marL="120648" indent="-120648">
              <a:buFont typeface="Arial" panose="020B0604020202020204" pitchFamily="34" charset="0"/>
              <a:buChar char="•"/>
            </a:pPr>
            <a:r>
              <a:rPr lang="fr-CA" sz="933" dirty="0"/>
              <a:t>Vérification des réductions des émissions </a:t>
            </a:r>
            <a:r>
              <a:rPr lang="fr-CA" sz="933" i="1" dirty="0"/>
              <a:t>ex-post</a:t>
            </a:r>
            <a:endParaRPr lang="fr-CA" sz="933" dirty="0"/>
          </a:p>
          <a:p>
            <a:pPr marL="120648" indent="-120648">
              <a:buFont typeface="Arial" panose="020B0604020202020204" pitchFamily="34" charset="0"/>
              <a:buChar char="•"/>
            </a:pPr>
            <a:endParaRPr lang="fr-CA" sz="533" dirty="0"/>
          </a:p>
          <a:p>
            <a:pPr marL="120648" indent="-120648">
              <a:buFont typeface="Arial" panose="020B0604020202020204" pitchFamily="34" charset="0"/>
              <a:buChar char="•"/>
            </a:pPr>
            <a:r>
              <a:rPr lang="fr-CA" sz="933" dirty="0"/>
              <a:t>Gouv. de l’ON s’engage à doubler les crédits vendus (</a:t>
            </a:r>
            <a:r>
              <a:rPr lang="fr-CA" sz="933" i="1" dirty="0"/>
              <a:t>Conservation Biodiversity initiative</a:t>
            </a:r>
            <a:r>
              <a:rPr lang="fr-CA" sz="933" dirty="0"/>
              <a:t>)</a:t>
            </a:r>
          </a:p>
          <a:p>
            <a:pPr marL="120648" indent="-120648">
              <a:buFont typeface="Arial" panose="020B0604020202020204" pitchFamily="34" charset="0"/>
              <a:buChar char="•"/>
            </a:pPr>
            <a:endParaRPr lang="fr-CA" sz="533" dirty="0"/>
          </a:p>
          <a:p>
            <a:pPr marL="120648" indent="-120648">
              <a:buFont typeface="Arial" panose="020B0604020202020204" pitchFamily="34" charset="0"/>
              <a:buChar char="•"/>
            </a:pPr>
            <a:r>
              <a:rPr lang="fr-CA" sz="933" dirty="0"/>
              <a:t>Vérifié tierce partie Carbon Consult Group</a:t>
            </a:r>
          </a:p>
          <a:p>
            <a:pPr marL="120648" indent="-120648">
              <a:buFont typeface="Arial" panose="020B0604020202020204" pitchFamily="34" charset="0"/>
              <a:buChar char="•"/>
            </a:pPr>
            <a:endParaRPr lang="fr-CA" sz="533" dirty="0"/>
          </a:p>
          <a:p>
            <a:pPr marL="120648" indent="-120648">
              <a:buFont typeface="Arial" panose="020B0604020202020204" pitchFamily="34" charset="0"/>
              <a:buChar char="•"/>
            </a:pPr>
            <a:r>
              <a:rPr lang="fr-CA" sz="933" dirty="0"/>
              <a:t>Sérialisés</a:t>
            </a:r>
          </a:p>
          <a:p>
            <a:pPr marL="120648" indent="-120648">
              <a:buFont typeface="Arial" panose="020B0604020202020204" pitchFamily="34" charset="0"/>
              <a:buChar char="•"/>
            </a:pPr>
            <a:endParaRPr lang="fr-CA" sz="400" dirty="0"/>
          </a:p>
          <a:p>
            <a:pPr marL="120648" indent="-120648">
              <a:buFont typeface="Arial" panose="020B0604020202020204" pitchFamily="34" charset="0"/>
              <a:buChar char="•"/>
            </a:pPr>
            <a:r>
              <a:rPr lang="fr-CA" sz="933" dirty="0"/>
              <a:t>Additionnel</a:t>
            </a:r>
          </a:p>
        </p:txBody>
      </p:sp>
      <p:sp>
        <p:nvSpPr>
          <p:cNvPr id="136" name="Rectangle 135">
            <a:extLst>
              <a:ext uri="{FF2B5EF4-FFF2-40B4-BE49-F238E27FC236}">
                <a16:creationId xmlns:a16="http://schemas.microsoft.com/office/drawing/2014/main" id="{45C439D9-3D91-41F6-853E-06AE646E4D7B}"/>
              </a:ext>
            </a:extLst>
          </p:cNvPr>
          <p:cNvSpPr/>
          <p:nvPr>
            <p:custDataLst>
              <p:tags r:id="rId27"/>
            </p:custDataLst>
          </p:nvPr>
        </p:nvSpPr>
        <p:spPr>
          <a:xfrm>
            <a:off x="2332863" y="3251422"/>
            <a:ext cx="1336483" cy="338554"/>
          </a:xfrm>
          <a:prstGeom prst="rect">
            <a:avLst/>
          </a:prstGeom>
        </p:spPr>
        <p:txBody>
          <a:bodyPr wrap="square">
            <a:spAutoFit/>
          </a:bodyPr>
          <a:lstStyle/>
          <a:p>
            <a:r>
              <a:rPr lang="fr-CA" sz="1600" b="1" dirty="0">
                <a:solidFill>
                  <a:schemeClr val="accent1"/>
                </a:solidFill>
              </a:rPr>
              <a:t>12 458 </a:t>
            </a:r>
            <a:r>
              <a:rPr lang="fr-CA" sz="667" dirty="0">
                <a:solidFill>
                  <a:schemeClr val="accent1"/>
                </a:solidFill>
                <a:latin typeface="Arial Black" pitchFamily="34" charset="0"/>
              </a:rPr>
              <a:t>tCo2 </a:t>
            </a:r>
            <a:r>
              <a:rPr lang="fr-CA" sz="667" dirty="0" err="1">
                <a:solidFill>
                  <a:schemeClr val="accent1"/>
                </a:solidFill>
                <a:latin typeface="Arial Black" pitchFamily="34" charset="0"/>
              </a:rPr>
              <a:t>éq</a:t>
            </a:r>
            <a:r>
              <a:rPr lang="fr-CA" sz="667" dirty="0">
                <a:solidFill>
                  <a:schemeClr val="accent1"/>
                </a:solidFill>
                <a:latin typeface="Arial Black" pitchFamily="34" charset="0"/>
              </a:rPr>
              <a:t>.</a:t>
            </a:r>
          </a:p>
        </p:txBody>
      </p:sp>
      <p:pic>
        <p:nvPicPr>
          <p:cNvPr id="137" name="Image 136">
            <a:extLst>
              <a:ext uri="{FF2B5EF4-FFF2-40B4-BE49-F238E27FC236}">
                <a16:creationId xmlns:a16="http://schemas.microsoft.com/office/drawing/2014/main" id="{B3D18E2A-2C75-4D3D-8049-1526B1051059}"/>
              </a:ext>
            </a:extLst>
          </p:cNvPr>
          <p:cNvPicPr>
            <a:picLocks noChangeAspect="1"/>
          </p:cNvPicPr>
          <p:nvPr>
            <p:custDataLst>
              <p:tags r:id="rId28"/>
            </p:custDataLst>
          </p:nvPr>
        </p:nvPicPr>
        <p:blipFill rotWithShape="1">
          <a:blip r:embed="rId76"/>
          <a:srcRect t="5409" b="2571"/>
          <a:stretch/>
        </p:blipFill>
        <p:spPr>
          <a:xfrm>
            <a:off x="2373293" y="2528698"/>
            <a:ext cx="1234035" cy="753847"/>
          </a:xfrm>
          <a:prstGeom prst="rect">
            <a:avLst/>
          </a:prstGeom>
        </p:spPr>
      </p:pic>
      <p:grpSp>
        <p:nvGrpSpPr>
          <p:cNvPr id="138" name="Groupe 137">
            <a:extLst>
              <a:ext uri="{FF2B5EF4-FFF2-40B4-BE49-F238E27FC236}">
                <a16:creationId xmlns:a16="http://schemas.microsoft.com/office/drawing/2014/main" id="{8D268E66-03E0-4BAA-B354-17A6A6825276}"/>
              </a:ext>
            </a:extLst>
          </p:cNvPr>
          <p:cNvGrpSpPr/>
          <p:nvPr>
            <p:custDataLst>
              <p:tags r:id="rId29"/>
            </p:custDataLst>
          </p:nvPr>
        </p:nvGrpSpPr>
        <p:grpSpPr>
          <a:xfrm>
            <a:off x="3885063" y="2246545"/>
            <a:ext cx="3002508" cy="3578539"/>
            <a:chOff x="1799823" y="1741564"/>
            <a:chExt cx="1268795" cy="2842666"/>
          </a:xfrm>
        </p:grpSpPr>
        <p:sp>
          <p:nvSpPr>
            <p:cNvPr id="139" name="Rectangle 138">
              <a:extLst>
                <a:ext uri="{FF2B5EF4-FFF2-40B4-BE49-F238E27FC236}">
                  <a16:creationId xmlns:a16="http://schemas.microsoft.com/office/drawing/2014/main" id="{DF3AE761-37DD-4A42-9413-F5C5C54251B3}"/>
                </a:ext>
              </a:extLst>
            </p:cNvPr>
            <p:cNvSpPr/>
            <p:nvPr>
              <p:custDataLst>
                <p:tags r:id="rId69"/>
              </p:custDataLst>
            </p:nvPr>
          </p:nvSpPr>
          <p:spPr>
            <a:xfrm>
              <a:off x="1799823" y="1775786"/>
              <a:ext cx="1268795" cy="2808444"/>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sp>
          <p:nvSpPr>
            <p:cNvPr id="140" name="Rectangle 139">
              <a:extLst>
                <a:ext uri="{FF2B5EF4-FFF2-40B4-BE49-F238E27FC236}">
                  <a16:creationId xmlns:a16="http://schemas.microsoft.com/office/drawing/2014/main" id="{B252999E-A989-46B1-BA68-1163C2C8044C}"/>
                </a:ext>
              </a:extLst>
            </p:cNvPr>
            <p:cNvSpPr/>
            <p:nvPr/>
          </p:nvSpPr>
          <p:spPr>
            <a:xfrm>
              <a:off x="1950511" y="1741564"/>
              <a:ext cx="927977" cy="41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grpSp>
      <p:sp>
        <p:nvSpPr>
          <p:cNvPr id="141" name="Rectangle 140">
            <a:extLst>
              <a:ext uri="{FF2B5EF4-FFF2-40B4-BE49-F238E27FC236}">
                <a16:creationId xmlns:a16="http://schemas.microsoft.com/office/drawing/2014/main" id="{1D720F59-8799-4C50-95BF-04FCB3218511}"/>
              </a:ext>
            </a:extLst>
          </p:cNvPr>
          <p:cNvSpPr/>
          <p:nvPr>
            <p:custDataLst>
              <p:tags r:id="rId30"/>
            </p:custDataLst>
          </p:nvPr>
        </p:nvSpPr>
        <p:spPr>
          <a:xfrm>
            <a:off x="4270043" y="2110969"/>
            <a:ext cx="2157395" cy="307777"/>
          </a:xfrm>
          <a:prstGeom prst="rect">
            <a:avLst/>
          </a:prstGeom>
          <a:solidFill>
            <a:schemeClr val="bg1"/>
          </a:solidFill>
        </p:spPr>
        <p:txBody>
          <a:bodyPr wrap="square">
            <a:spAutoFit/>
          </a:bodyPr>
          <a:lstStyle/>
          <a:p>
            <a:pPr algn="ctr"/>
            <a:r>
              <a:rPr lang="fr-CA" sz="1400" b="1" dirty="0">
                <a:solidFill>
                  <a:srgbClr val="000000"/>
                </a:solidFill>
                <a:latin typeface="Calibri"/>
              </a:rPr>
              <a:t>2 Commissions scolaires</a:t>
            </a:r>
            <a:endParaRPr lang="fr-CA" sz="1400" b="1" dirty="0"/>
          </a:p>
        </p:txBody>
      </p:sp>
      <p:pic>
        <p:nvPicPr>
          <p:cNvPr id="142" name="Picture 10" descr="RÃ©sultats de recherche d'images pour Â«Â commission scolaire pointe de l'ileÂ Â»">
            <a:extLst>
              <a:ext uri="{FF2B5EF4-FFF2-40B4-BE49-F238E27FC236}">
                <a16:creationId xmlns:a16="http://schemas.microsoft.com/office/drawing/2014/main" id="{2065EEAE-010E-4E17-943C-57EE49422A27}"/>
              </a:ext>
            </a:extLst>
          </p:cNvPr>
          <p:cNvPicPr>
            <a:picLocks noChangeAspect="1" noChangeArrowheads="1"/>
          </p:cNvPicPr>
          <p:nvPr>
            <p:custDataLst>
              <p:tags r:id="rId31"/>
            </p:custDataLst>
          </p:nvPr>
        </p:nvPicPr>
        <p:blipFill rotWithShape="1">
          <a:blip r:embed="rId77" cstate="print">
            <a:extLst>
              <a:ext uri="{28A0092B-C50C-407E-A947-70E740481C1C}">
                <a14:useLocalDpi xmlns:a14="http://schemas.microsoft.com/office/drawing/2010/main" val="0"/>
              </a:ext>
            </a:extLst>
          </a:blip>
          <a:srcRect b="5053"/>
          <a:stretch/>
        </p:blipFill>
        <p:spPr bwMode="auto">
          <a:xfrm>
            <a:off x="4067841" y="2770613"/>
            <a:ext cx="1191217" cy="733743"/>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DF0266DA-1CF0-4D9D-80F8-FE2D7127566A}"/>
              </a:ext>
            </a:extLst>
          </p:cNvPr>
          <p:cNvSpPr/>
          <p:nvPr>
            <p:custDataLst>
              <p:tags r:id="rId32"/>
            </p:custDataLst>
          </p:nvPr>
        </p:nvSpPr>
        <p:spPr>
          <a:xfrm>
            <a:off x="3893750" y="3796603"/>
            <a:ext cx="1657175" cy="1958678"/>
          </a:xfrm>
          <a:prstGeom prst="rect">
            <a:avLst/>
          </a:prstGeom>
        </p:spPr>
        <p:txBody>
          <a:bodyPr wrap="square">
            <a:spAutoFit/>
          </a:bodyPr>
          <a:lstStyle/>
          <a:p>
            <a:pPr marL="120648" indent="-120648" algn="just">
              <a:buFont typeface="Arial" panose="020B0604020202020204" pitchFamily="34" charset="0"/>
              <a:buChar char="•"/>
            </a:pPr>
            <a:r>
              <a:rPr lang="fr-CA" sz="933" dirty="0"/>
              <a:t>Efficacité énergétique</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CSA Eco-Projets</a:t>
            </a:r>
          </a:p>
          <a:p>
            <a:pPr marL="120648" indent="-120648">
              <a:buFont typeface="Arial" panose="020B0604020202020204" pitchFamily="34" charset="0"/>
              <a:buChar char="•"/>
            </a:pPr>
            <a:r>
              <a:rPr lang="fr-CA" sz="933" dirty="0"/>
              <a:t>ISO 14064-2</a:t>
            </a:r>
          </a:p>
          <a:p>
            <a:pPr marL="120648" indent="-120648">
              <a:buFont typeface="Arial" panose="020B0604020202020204" pitchFamily="34" charset="0"/>
              <a:buChar char="•"/>
            </a:pPr>
            <a:r>
              <a:rPr lang="fr-CA" sz="933" dirty="0"/>
              <a:t>Méthodologie CDM</a:t>
            </a:r>
            <a:r>
              <a:rPr lang="fr-CA" sz="933" baseline="30000" dirty="0"/>
              <a:t>2</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Vérifié tierce partie Carbon Quantum et Raymond Chabot</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Sérialisés</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Additionnel</a:t>
            </a:r>
          </a:p>
        </p:txBody>
      </p:sp>
      <p:sp>
        <p:nvSpPr>
          <p:cNvPr id="144" name="Rectangle 143">
            <a:extLst>
              <a:ext uri="{FF2B5EF4-FFF2-40B4-BE49-F238E27FC236}">
                <a16:creationId xmlns:a16="http://schemas.microsoft.com/office/drawing/2014/main" id="{EAEE294C-90AE-45A5-9A9E-167A4F500573}"/>
              </a:ext>
            </a:extLst>
          </p:cNvPr>
          <p:cNvSpPr/>
          <p:nvPr>
            <p:custDataLst>
              <p:tags r:id="rId33"/>
            </p:custDataLst>
          </p:nvPr>
        </p:nvSpPr>
        <p:spPr>
          <a:xfrm>
            <a:off x="4017803" y="3467396"/>
            <a:ext cx="1198163" cy="338554"/>
          </a:xfrm>
          <a:prstGeom prst="rect">
            <a:avLst/>
          </a:prstGeom>
        </p:spPr>
        <p:txBody>
          <a:bodyPr wrap="square">
            <a:spAutoFit/>
          </a:bodyPr>
          <a:lstStyle/>
          <a:p>
            <a:r>
              <a:rPr lang="fr-CA" sz="1600" b="1" dirty="0">
                <a:solidFill>
                  <a:schemeClr val="accent1"/>
                </a:solidFill>
              </a:rPr>
              <a:t>3 310 </a:t>
            </a:r>
            <a:r>
              <a:rPr lang="fr-CA" sz="667" dirty="0">
                <a:solidFill>
                  <a:schemeClr val="accent1"/>
                </a:solidFill>
                <a:latin typeface="Arial Black" pitchFamily="34" charset="0"/>
              </a:rPr>
              <a:t>tCo2 </a:t>
            </a:r>
            <a:r>
              <a:rPr lang="fr-CA" sz="667" dirty="0" err="1">
                <a:solidFill>
                  <a:schemeClr val="accent1"/>
                </a:solidFill>
                <a:latin typeface="Arial Black" pitchFamily="34" charset="0"/>
              </a:rPr>
              <a:t>éq</a:t>
            </a:r>
            <a:r>
              <a:rPr lang="fr-CA" sz="667" dirty="0">
                <a:solidFill>
                  <a:schemeClr val="accent1"/>
                </a:solidFill>
                <a:latin typeface="Arial Black" pitchFamily="34" charset="0"/>
              </a:rPr>
              <a:t>.</a:t>
            </a:r>
          </a:p>
        </p:txBody>
      </p:sp>
      <p:sp>
        <p:nvSpPr>
          <p:cNvPr id="145" name="Rectangle 144">
            <a:extLst>
              <a:ext uri="{FF2B5EF4-FFF2-40B4-BE49-F238E27FC236}">
                <a16:creationId xmlns:a16="http://schemas.microsoft.com/office/drawing/2014/main" id="{C7C64A7A-0A5C-4D6D-8228-6B1EB6D2A4C7}"/>
              </a:ext>
            </a:extLst>
          </p:cNvPr>
          <p:cNvSpPr/>
          <p:nvPr>
            <p:custDataLst>
              <p:tags r:id="rId34"/>
            </p:custDataLst>
          </p:nvPr>
        </p:nvSpPr>
        <p:spPr>
          <a:xfrm>
            <a:off x="253407" y="6416944"/>
            <a:ext cx="11452551" cy="338554"/>
          </a:xfrm>
          <a:prstGeom prst="rect">
            <a:avLst/>
          </a:prstGeom>
        </p:spPr>
        <p:txBody>
          <a:bodyPr wrap="square">
            <a:spAutoFit/>
          </a:bodyPr>
          <a:lstStyle/>
          <a:p>
            <a:pPr marL="304792" indent="-304792" algn="just">
              <a:buAutoNum type="arabicParenR"/>
            </a:pPr>
            <a:r>
              <a:rPr lang="fr-CA" sz="800" dirty="0">
                <a:hlinkClick r:id="rId78"/>
              </a:rPr>
              <a:t>Selon WCI, l'</a:t>
            </a:r>
            <a:r>
              <a:rPr lang="fr-CA" sz="800" dirty="0" err="1">
                <a:hlinkClick r:id="rId78"/>
              </a:rPr>
              <a:t>additionnalité</a:t>
            </a:r>
            <a:r>
              <a:rPr lang="fr-CA" sz="800" dirty="0"/>
              <a:t> se définit comme suit : Les certificats de compensation ne seront accordés que pour la partie des réductions ou absorptions d’émissions de gaz à effet de serre qui ne serait pas arrivé dans un scénario de base	</a:t>
            </a:r>
          </a:p>
          <a:p>
            <a:pPr marL="304792" indent="-304792" algn="just">
              <a:buAutoNum type="arabicParenR"/>
            </a:pPr>
            <a:r>
              <a:rPr lang="fr-CA" sz="800" i="1" dirty="0"/>
              <a:t>Clean Development Mechanism </a:t>
            </a:r>
            <a:r>
              <a:rPr lang="fr-CA" sz="800" dirty="0"/>
              <a:t>– Méthodologie de quantification des GES évités, reconnue par CDP</a:t>
            </a:r>
          </a:p>
        </p:txBody>
      </p:sp>
      <p:sp>
        <p:nvSpPr>
          <p:cNvPr id="149" name="Rectangle 148">
            <a:extLst>
              <a:ext uri="{FF2B5EF4-FFF2-40B4-BE49-F238E27FC236}">
                <a16:creationId xmlns:a16="http://schemas.microsoft.com/office/drawing/2014/main" id="{DD089750-0661-484C-B194-0A7494D425DE}"/>
              </a:ext>
            </a:extLst>
          </p:cNvPr>
          <p:cNvSpPr/>
          <p:nvPr>
            <p:custDataLst>
              <p:tags r:id="rId35"/>
            </p:custDataLst>
          </p:nvPr>
        </p:nvSpPr>
        <p:spPr>
          <a:xfrm>
            <a:off x="8691232" y="3580630"/>
            <a:ext cx="1427421" cy="1958678"/>
          </a:xfrm>
          <a:prstGeom prst="rect">
            <a:avLst/>
          </a:prstGeom>
        </p:spPr>
        <p:txBody>
          <a:bodyPr wrap="square">
            <a:spAutoFit/>
          </a:bodyPr>
          <a:lstStyle/>
          <a:p>
            <a:pPr marL="120648" indent="-120648" algn="just">
              <a:buFont typeface="Arial" panose="020B0604020202020204" pitchFamily="34" charset="0"/>
              <a:buChar char="•"/>
            </a:pPr>
            <a:r>
              <a:rPr lang="fr-CA" sz="933" dirty="0"/>
              <a:t>Conversion chauffage biomasse</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CSA Eco-Projets</a:t>
            </a:r>
          </a:p>
          <a:p>
            <a:pPr marL="120648" indent="-120648">
              <a:buFont typeface="Arial" panose="020B0604020202020204" pitchFamily="34" charset="0"/>
              <a:buChar char="•"/>
            </a:pPr>
            <a:r>
              <a:rPr lang="fr-CA" sz="933" dirty="0"/>
              <a:t>ISO 14064-2</a:t>
            </a:r>
          </a:p>
          <a:p>
            <a:pPr marL="120648" indent="-120648">
              <a:buFont typeface="Arial" panose="020B0604020202020204" pitchFamily="34" charset="0"/>
              <a:buChar char="•"/>
            </a:pPr>
            <a:r>
              <a:rPr lang="fr-CA" sz="933" dirty="0"/>
              <a:t>Méthodologie CDM</a:t>
            </a:r>
            <a:r>
              <a:rPr lang="fr-CA" sz="933" baseline="30000" dirty="0"/>
              <a:t>2</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Vérifié tierce partie Quantum Carbon</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Sérialisés</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Additionnel</a:t>
            </a:r>
          </a:p>
        </p:txBody>
      </p:sp>
      <p:sp>
        <p:nvSpPr>
          <p:cNvPr id="150" name="Rectangle 149">
            <a:extLst>
              <a:ext uri="{FF2B5EF4-FFF2-40B4-BE49-F238E27FC236}">
                <a16:creationId xmlns:a16="http://schemas.microsoft.com/office/drawing/2014/main" id="{5A6490A9-D6D3-40A2-BDF3-DC694E993B87}"/>
              </a:ext>
            </a:extLst>
          </p:cNvPr>
          <p:cNvSpPr/>
          <p:nvPr>
            <p:custDataLst>
              <p:tags r:id="rId36"/>
            </p:custDataLst>
          </p:nvPr>
        </p:nvSpPr>
        <p:spPr>
          <a:xfrm>
            <a:off x="8800749" y="3251422"/>
            <a:ext cx="1200579" cy="338554"/>
          </a:xfrm>
          <a:prstGeom prst="rect">
            <a:avLst/>
          </a:prstGeom>
        </p:spPr>
        <p:txBody>
          <a:bodyPr wrap="square">
            <a:spAutoFit/>
          </a:bodyPr>
          <a:lstStyle/>
          <a:p>
            <a:r>
              <a:rPr lang="fr-CA" sz="1600" b="1" dirty="0">
                <a:solidFill>
                  <a:schemeClr val="accent1"/>
                </a:solidFill>
              </a:rPr>
              <a:t>9 500</a:t>
            </a:r>
            <a:r>
              <a:rPr lang="fr-CA" sz="667" dirty="0">
                <a:solidFill>
                  <a:schemeClr val="accent1"/>
                </a:solidFill>
                <a:latin typeface="Arial Black" pitchFamily="34" charset="0"/>
              </a:rPr>
              <a:t>tCo2 </a:t>
            </a:r>
            <a:r>
              <a:rPr lang="fr-CA" sz="667" dirty="0" err="1">
                <a:solidFill>
                  <a:schemeClr val="accent1"/>
                </a:solidFill>
                <a:latin typeface="Arial Black" pitchFamily="34" charset="0"/>
              </a:rPr>
              <a:t>éq</a:t>
            </a:r>
            <a:r>
              <a:rPr lang="fr-CA" sz="667" dirty="0">
                <a:solidFill>
                  <a:schemeClr val="accent1"/>
                </a:solidFill>
                <a:latin typeface="Arial Black" pitchFamily="34" charset="0"/>
              </a:rPr>
              <a:t>.</a:t>
            </a:r>
          </a:p>
        </p:txBody>
      </p:sp>
      <p:grpSp>
        <p:nvGrpSpPr>
          <p:cNvPr id="151" name="Groupe 150">
            <a:extLst>
              <a:ext uri="{FF2B5EF4-FFF2-40B4-BE49-F238E27FC236}">
                <a16:creationId xmlns:a16="http://schemas.microsoft.com/office/drawing/2014/main" id="{4E8EA3A8-3C23-4FA7-8824-940A77F1AEE3}"/>
              </a:ext>
            </a:extLst>
          </p:cNvPr>
          <p:cNvGrpSpPr/>
          <p:nvPr>
            <p:custDataLst>
              <p:tags r:id="rId37"/>
            </p:custDataLst>
          </p:nvPr>
        </p:nvGrpSpPr>
        <p:grpSpPr>
          <a:xfrm>
            <a:off x="6960318" y="2248457"/>
            <a:ext cx="1691727" cy="3576627"/>
            <a:chOff x="1799823" y="1741564"/>
            <a:chExt cx="1268795" cy="2842666"/>
          </a:xfrm>
        </p:grpSpPr>
        <p:sp>
          <p:nvSpPr>
            <p:cNvPr id="152" name="Rectangle 151">
              <a:extLst>
                <a:ext uri="{FF2B5EF4-FFF2-40B4-BE49-F238E27FC236}">
                  <a16:creationId xmlns:a16="http://schemas.microsoft.com/office/drawing/2014/main" id="{614B4585-1D0A-4B00-A78C-8287AAB08A6B}"/>
                </a:ext>
              </a:extLst>
            </p:cNvPr>
            <p:cNvSpPr/>
            <p:nvPr>
              <p:custDataLst>
                <p:tags r:id="rId68"/>
              </p:custDataLst>
            </p:nvPr>
          </p:nvSpPr>
          <p:spPr>
            <a:xfrm>
              <a:off x="1799823" y="1775786"/>
              <a:ext cx="1268795" cy="2808444"/>
            </a:xfrm>
            <a:prstGeom prst="rect">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sp>
          <p:nvSpPr>
            <p:cNvPr id="153" name="Rectangle 152">
              <a:extLst>
                <a:ext uri="{FF2B5EF4-FFF2-40B4-BE49-F238E27FC236}">
                  <a16:creationId xmlns:a16="http://schemas.microsoft.com/office/drawing/2014/main" id="{DF70DC9F-3157-4F4C-85F6-C04871C99E4F}"/>
                </a:ext>
              </a:extLst>
            </p:cNvPr>
            <p:cNvSpPr/>
            <p:nvPr/>
          </p:nvSpPr>
          <p:spPr>
            <a:xfrm>
              <a:off x="1940889" y="1741564"/>
              <a:ext cx="991404" cy="74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grpSp>
      <p:sp>
        <p:nvSpPr>
          <p:cNvPr id="154" name="Rectangle 153">
            <a:extLst>
              <a:ext uri="{FF2B5EF4-FFF2-40B4-BE49-F238E27FC236}">
                <a16:creationId xmlns:a16="http://schemas.microsoft.com/office/drawing/2014/main" id="{F6D93FA3-FAE9-489D-A093-FB23E9B0C201}"/>
              </a:ext>
            </a:extLst>
          </p:cNvPr>
          <p:cNvSpPr/>
          <p:nvPr>
            <p:custDataLst>
              <p:tags r:id="rId38"/>
            </p:custDataLst>
          </p:nvPr>
        </p:nvSpPr>
        <p:spPr>
          <a:xfrm>
            <a:off x="6964173" y="3531891"/>
            <a:ext cx="1682327" cy="1958678"/>
          </a:xfrm>
          <a:prstGeom prst="rect">
            <a:avLst/>
          </a:prstGeom>
        </p:spPr>
        <p:txBody>
          <a:bodyPr wrap="square">
            <a:spAutoFit/>
          </a:bodyPr>
          <a:lstStyle/>
          <a:p>
            <a:pPr marL="120648" indent="-120648" algn="just">
              <a:buFont typeface="Arial" panose="020B0604020202020204" pitchFamily="34" charset="0"/>
              <a:buChar char="•"/>
            </a:pPr>
            <a:r>
              <a:rPr lang="fr-CA" sz="933" dirty="0"/>
              <a:t>Efficacité énergétique</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CSA Eco-Projets</a:t>
            </a:r>
          </a:p>
          <a:p>
            <a:pPr marL="120648" indent="-120648">
              <a:buFont typeface="Arial" panose="020B0604020202020204" pitchFamily="34" charset="0"/>
              <a:buChar char="•"/>
            </a:pPr>
            <a:r>
              <a:rPr lang="fr-CA" sz="933" dirty="0"/>
              <a:t>ISO 14064-2</a:t>
            </a:r>
          </a:p>
          <a:p>
            <a:pPr marL="120648" indent="-120648">
              <a:buFont typeface="Arial" panose="020B0604020202020204" pitchFamily="34" charset="0"/>
              <a:buChar char="•"/>
            </a:pPr>
            <a:r>
              <a:rPr lang="fr-CA" sz="933" dirty="0"/>
              <a:t>Méthodologie SPEDE Protocol 3</a:t>
            </a:r>
            <a:endParaRPr lang="fr-CA" sz="933" baseline="30000" dirty="0"/>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Vérifié tierce partie Raymond Chabot</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Sérialisés</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Additionnel</a:t>
            </a:r>
          </a:p>
        </p:txBody>
      </p:sp>
      <p:sp>
        <p:nvSpPr>
          <p:cNvPr id="155" name="Rectangle 154">
            <a:extLst>
              <a:ext uri="{FF2B5EF4-FFF2-40B4-BE49-F238E27FC236}">
                <a16:creationId xmlns:a16="http://schemas.microsoft.com/office/drawing/2014/main" id="{210750F0-54F0-4622-858B-4F06883E46CF}"/>
              </a:ext>
            </a:extLst>
          </p:cNvPr>
          <p:cNvSpPr/>
          <p:nvPr>
            <p:custDataLst>
              <p:tags r:id="rId39"/>
            </p:custDataLst>
          </p:nvPr>
        </p:nvSpPr>
        <p:spPr>
          <a:xfrm>
            <a:off x="7174893" y="3251422"/>
            <a:ext cx="1267699" cy="338554"/>
          </a:xfrm>
          <a:prstGeom prst="rect">
            <a:avLst/>
          </a:prstGeom>
        </p:spPr>
        <p:txBody>
          <a:bodyPr wrap="square">
            <a:spAutoFit/>
          </a:bodyPr>
          <a:lstStyle/>
          <a:p>
            <a:r>
              <a:rPr lang="fr-CA" sz="1600" b="1" dirty="0">
                <a:solidFill>
                  <a:schemeClr val="accent1"/>
                </a:solidFill>
              </a:rPr>
              <a:t>9 248 </a:t>
            </a:r>
            <a:r>
              <a:rPr lang="fr-CA" sz="667" dirty="0">
                <a:solidFill>
                  <a:schemeClr val="accent1"/>
                </a:solidFill>
                <a:latin typeface="Arial Black" pitchFamily="34" charset="0"/>
              </a:rPr>
              <a:t>tCo2 </a:t>
            </a:r>
            <a:r>
              <a:rPr lang="fr-CA" sz="667" dirty="0" err="1">
                <a:solidFill>
                  <a:schemeClr val="accent1"/>
                </a:solidFill>
                <a:latin typeface="Arial Black" pitchFamily="34" charset="0"/>
              </a:rPr>
              <a:t>éq</a:t>
            </a:r>
            <a:r>
              <a:rPr lang="fr-CA" sz="667" dirty="0">
                <a:solidFill>
                  <a:schemeClr val="accent1"/>
                </a:solidFill>
                <a:latin typeface="Arial Black" pitchFamily="34" charset="0"/>
              </a:rPr>
              <a:t>.</a:t>
            </a:r>
          </a:p>
        </p:txBody>
      </p:sp>
      <p:sp>
        <p:nvSpPr>
          <p:cNvPr id="156" name="Rectangle 155">
            <a:extLst>
              <a:ext uri="{FF2B5EF4-FFF2-40B4-BE49-F238E27FC236}">
                <a16:creationId xmlns:a16="http://schemas.microsoft.com/office/drawing/2014/main" id="{244BD1BA-3941-40C6-AB98-8BC4C7C42BA5}"/>
              </a:ext>
            </a:extLst>
          </p:cNvPr>
          <p:cNvSpPr/>
          <p:nvPr>
            <p:custDataLst>
              <p:tags r:id="rId40"/>
            </p:custDataLst>
          </p:nvPr>
        </p:nvSpPr>
        <p:spPr>
          <a:xfrm>
            <a:off x="7088861" y="1988840"/>
            <a:ext cx="1315609" cy="523220"/>
          </a:xfrm>
          <a:prstGeom prst="rect">
            <a:avLst/>
          </a:prstGeom>
          <a:solidFill>
            <a:schemeClr val="bg1"/>
          </a:solidFill>
        </p:spPr>
        <p:txBody>
          <a:bodyPr wrap="square">
            <a:spAutoFit/>
          </a:bodyPr>
          <a:lstStyle/>
          <a:p>
            <a:pPr algn="ctr"/>
            <a:r>
              <a:rPr lang="fr-CA" sz="1400" b="1" dirty="0">
                <a:solidFill>
                  <a:srgbClr val="000000"/>
                </a:solidFill>
                <a:latin typeface="Calibri"/>
              </a:rPr>
              <a:t>Recyclage </a:t>
            </a:r>
            <a:r>
              <a:rPr lang="fr-CA" sz="1400" b="1" dirty="0" err="1">
                <a:solidFill>
                  <a:srgbClr val="000000"/>
                </a:solidFill>
                <a:latin typeface="Calibri"/>
              </a:rPr>
              <a:t>ÉcoSolutions</a:t>
            </a:r>
            <a:endParaRPr lang="fr-CA" sz="1400" b="1" dirty="0">
              <a:solidFill>
                <a:srgbClr val="000000"/>
              </a:solidFill>
              <a:latin typeface="Calibri"/>
            </a:endParaRPr>
          </a:p>
        </p:txBody>
      </p:sp>
      <p:pic>
        <p:nvPicPr>
          <p:cNvPr id="157" name="Picture 2" descr="RÃ©sultats de recherche d'images pour Â«Â photos recyclages de frigoÂ Â»">
            <a:extLst>
              <a:ext uri="{FF2B5EF4-FFF2-40B4-BE49-F238E27FC236}">
                <a16:creationId xmlns:a16="http://schemas.microsoft.com/office/drawing/2014/main" id="{DFD50030-DC85-4A29-9B9C-6715E5ED61BC}"/>
              </a:ext>
            </a:extLst>
          </p:cNvPr>
          <p:cNvPicPr>
            <a:picLocks noChangeAspect="1" noChangeArrowheads="1"/>
          </p:cNvPicPr>
          <p:nvPr>
            <p:custDataLst>
              <p:tags r:id="rId41"/>
            </p:custDataLst>
          </p:nvPr>
        </p:nvPicPr>
        <p:blipFill rotWithShape="1">
          <a:blip r:embed="rId79" cstate="print">
            <a:extLst>
              <a:ext uri="{28A0092B-C50C-407E-A947-70E740481C1C}">
                <a14:useLocalDpi xmlns:a14="http://schemas.microsoft.com/office/drawing/2010/main" val="0"/>
              </a:ext>
            </a:extLst>
          </a:blip>
          <a:srcRect t="21255" r="15603" b="26461"/>
          <a:stretch/>
        </p:blipFill>
        <p:spPr bwMode="auto">
          <a:xfrm>
            <a:off x="7215325" y="2560759"/>
            <a:ext cx="1174360" cy="727512"/>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7">
            <a:extLst>
              <a:ext uri="{FF2B5EF4-FFF2-40B4-BE49-F238E27FC236}">
                <a16:creationId xmlns:a16="http://schemas.microsoft.com/office/drawing/2014/main" id="{AEC42B53-DFF7-4F4D-8142-7C67B440F22B}"/>
              </a:ext>
            </a:extLst>
          </p:cNvPr>
          <p:cNvSpPr/>
          <p:nvPr>
            <p:custDataLst>
              <p:tags r:id="rId42"/>
            </p:custDataLst>
          </p:nvPr>
        </p:nvSpPr>
        <p:spPr>
          <a:xfrm>
            <a:off x="9168341" y="2092992"/>
            <a:ext cx="1957307" cy="307777"/>
          </a:xfrm>
          <a:prstGeom prst="rect">
            <a:avLst/>
          </a:prstGeom>
          <a:solidFill>
            <a:schemeClr val="bg1"/>
          </a:solidFill>
        </p:spPr>
        <p:txBody>
          <a:bodyPr wrap="square">
            <a:spAutoFit/>
          </a:bodyPr>
          <a:lstStyle/>
          <a:p>
            <a:pPr algn="ctr"/>
            <a:r>
              <a:rPr lang="fr-CA" sz="1400" b="1" dirty="0">
                <a:solidFill>
                  <a:srgbClr val="000000"/>
                </a:solidFill>
                <a:latin typeface="Calibri"/>
              </a:rPr>
              <a:t>2 Serres agricoles</a:t>
            </a:r>
          </a:p>
        </p:txBody>
      </p:sp>
      <p:pic>
        <p:nvPicPr>
          <p:cNvPr id="159" name="Picture 4" descr="RÃ©sultats de recherche d'images pour Â«Â Serres CoopÃ©ratives de GuyenneÂ Â»">
            <a:extLst>
              <a:ext uri="{FF2B5EF4-FFF2-40B4-BE49-F238E27FC236}">
                <a16:creationId xmlns:a16="http://schemas.microsoft.com/office/drawing/2014/main" id="{1D59163E-5153-4025-BAD0-697A14CB5018}"/>
              </a:ext>
            </a:extLst>
          </p:cNvPr>
          <p:cNvPicPr>
            <a:picLocks noChangeAspect="1" noChangeArrowheads="1"/>
          </p:cNvPicPr>
          <p:nvPr>
            <p:custDataLst>
              <p:tags r:id="rId43"/>
            </p:custDataLst>
          </p:nvPr>
        </p:nvPicPr>
        <p:blipFill rotWithShape="1">
          <a:blip r:embed="rId80" cstate="print">
            <a:extLst>
              <a:ext uri="{28A0092B-C50C-407E-A947-70E740481C1C}">
                <a14:useLocalDpi xmlns:a14="http://schemas.microsoft.com/office/drawing/2010/main" val="0"/>
              </a:ext>
            </a:extLst>
          </a:blip>
          <a:srcRect t="2453" b="5877"/>
          <a:stretch/>
        </p:blipFill>
        <p:spPr bwMode="auto">
          <a:xfrm>
            <a:off x="10268473" y="2559400"/>
            <a:ext cx="1211076" cy="737872"/>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RÃ©sultats de recherche d'images pour Â«Â Serres DemersÂ Â»">
            <a:extLst>
              <a:ext uri="{FF2B5EF4-FFF2-40B4-BE49-F238E27FC236}">
                <a16:creationId xmlns:a16="http://schemas.microsoft.com/office/drawing/2014/main" id="{8329A478-CC7C-49A2-9409-4E31F8FDA410}"/>
              </a:ext>
            </a:extLst>
          </p:cNvPr>
          <p:cNvPicPr>
            <a:picLocks noChangeAspect="1" noChangeArrowheads="1"/>
          </p:cNvPicPr>
          <p:nvPr>
            <p:custDataLst>
              <p:tags r:id="rId44"/>
            </p:custDataLst>
          </p:nvPr>
        </p:nvPicPr>
        <p:blipFill rotWithShape="1">
          <a:blip r:embed="rId81" cstate="print">
            <a:extLst>
              <a:ext uri="{28A0092B-C50C-407E-A947-70E740481C1C}">
                <a14:useLocalDpi xmlns:a14="http://schemas.microsoft.com/office/drawing/2010/main" val="0"/>
              </a:ext>
            </a:extLst>
          </a:blip>
          <a:srcRect b="5473"/>
          <a:stretch/>
        </p:blipFill>
        <p:spPr bwMode="auto">
          <a:xfrm>
            <a:off x="8856552" y="2562581"/>
            <a:ext cx="1180149" cy="741872"/>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a:extLst>
              <a:ext uri="{FF2B5EF4-FFF2-40B4-BE49-F238E27FC236}">
                <a16:creationId xmlns:a16="http://schemas.microsoft.com/office/drawing/2014/main" id="{A6489FDC-FF40-4748-B1DD-E976CEC8B1F1}"/>
              </a:ext>
            </a:extLst>
          </p:cNvPr>
          <p:cNvSpPr/>
          <p:nvPr>
            <p:custDataLst>
              <p:tags r:id="rId45"/>
            </p:custDataLst>
          </p:nvPr>
        </p:nvSpPr>
        <p:spPr>
          <a:xfrm>
            <a:off x="10128412" y="3580630"/>
            <a:ext cx="1466605" cy="1958678"/>
          </a:xfrm>
          <a:prstGeom prst="rect">
            <a:avLst/>
          </a:prstGeom>
        </p:spPr>
        <p:txBody>
          <a:bodyPr wrap="square">
            <a:spAutoFit/>
          </a:bodyPr>
          <a:lstStyle/>
          <a:p>
            <a:pPr marL="120648" indent="-120648" algn="just">
              <a:buFont typeface="Arial" panose="020B0604020202020204" pitchFamily="34" charset="0"/>
              <a:buChar char="•"/>
            </a:pPr>
            <a:r>
              <a:rPr lang="fr-CA" sz="933" dirty="0"/>
              <a:t>Conversion chauffage biomasse</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CSA Eco-Projets</a:t>
            </a:r>
          </a:p>
          <a:p>
            <a:pPr marL="120648" indent="-120648">
              <a:buFont typeface="Arial" panose="020B0604020202020204" pitchFamily="34" charset="0"/>
              <a:buChar char="•"/>
            </a:pPr>
            <a:r>
              <a:rPr lang="fr-CA" sz="933" dirty="0"/>
              <a:t>ISO 14064-2</a:t>
            </a:r>
          </a:p>
          <a:p>
            <a:pPr marL="120648" indent="-120648">
              <a:buFont typeface="Arial" panose="020B0604020202020204" pitchFamily="34" charset="0"/>
              <a:buChar char="•"/>
            </a:pPr>
            <a:r>
              <a:rPr lang="fr-CA" sz="933" dirty="0"/>
              <a:t>Méthodologie CDM</a:t>
            </a:r>
            <a:r>
              <a:rPr lang="fr-CA" sz="933" baseline="30000" dirty="0"/>
              <a:t>2</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Vérifié tierce partie Raymond Chabot</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Sérialisés</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Additionnel</a:t>
            </a:r>
          </a:p>
        </p:txBody>
      </p:sp>
      <p:sp>
        <p:nvSpPr>
          <p:cNvPr id="162" name="Rectangle 161">
            <a:extLst>
              <a:ext uri="{FF2B5EF4-FFF2-40B4-BE49-F238E27FC236}">
                <a16:creationId xmlns:a16="http://schemas.microsoft.com/office/drawing/2014/main" id="{F41D7A22-32C3-49D7-9A49-153E62476C81}"/>
              </a:ext>
            </a:extLst>
          </p:cNvPr>
          <p:cNvSpPr/>
          <p:nvPr>
            <p:custDataLst>
              <p:tags r:id="rId46"/>
            </p:custDataLst>
          </p:nvPr>
        </p:nvSpPr>
        <p:spPr>
          <a:xfrm>
            <a:off x="10225732" y="3251422"/>
            <a:ext cx="1194965" cy="338554"/>
          </a:xfrm>
          <a:prstGeom prst="rect">
            <a:avLst/>
          </a:prstGeom>
        </p:spPr>
        <p:txBody>
          <a:bodyPr wrap="square">
            <a:spAutoFit/>
          </a:bodyPr>
          <a:lstStyle/>
          <a:p>
            <a:r>
              <a:rPr lang="fr-CA" sz="1600" b="1" dirty="0">
                <a:solidFill>
                  <a:schemeClr val="accent1"/>
                </a:solidFill>
              </a:rPr>
              <a:t>4 100 </a:t>
            </a:r>
            <a:r>
              <a:rPr lang="fr-CA" sz="667" dirty="0">
                <a:solidFill>
                  <a:schemeClr val="accent1"/>
                </a:solidFill>
                <a:latin typeface="Arial Black" pitchFamily="34" charset="0"/>
              </a:rPr>
              <a:t>tCo2 </a:t>
            </a:r>
            <a:r>
              <a:rPr lang="fr-CA" sz="667" dirty="0" err="1">
                <a:solidFill>
                  <a:schemeClr val="accent1"/>
                </a:solidFill>
                <a:latin typeface="Arial Black" pitchFamily="34" charset="0"/>
              </a:rPr>
              <a:t>éq</a:t>
            </a:r>
            <a:r>
              <a:rPr lang="fr-CA" sz="667" dirty="0">
                <a:solidFill>
                  <a:schemeClr val="accent1"/>
                </a:solidFill>
                <a:latin typeface="Arial Black" pitchFamily="34" charset="0"/>
              </a:rPr>
              <a:t>.</a:t>
            </a:r>
          </a:p>
        </p:txBody>
      </p:sp>
      <p:sp>
        <p:nvSpPr>
          <p:cNvPr id="163" name="Rectangle 162">
            <a:extLst>
              <a:ext uri="{FF2B5EF4-FFF2-40B4-BE49-F238E27FC236}">
                <a16:creationId xmlns:a16="http://schemas.microsoft.com/office/drawing/2014/main" id="{B48CE384-693B-4162-9E2B-B97825693C95}"/>
              </a:ext>
            </a:extLst>
          </p:cNvPr>
          <p:cNvSpPr/>
          <p:nvPr>
            <p:custDataLst>
              <p:tags r:id="rId47"/>
            </p:custDataLst>
          </p:nvPr>
        </p:nvSpPr>
        <p:spPr>
          <a:xfrm>
            <a:off x="8742808" y="2334260"/>
            <a:ext cx="1369285" cy="235898"/>
          </a:xfrm>
          <a:prstGeom prst="rect">
            <a:avLst/>
          </a:prstGeom>
          <a:noFill/>
        </p:spPr>
        <p:txBody>
          <a:bodyPr wrap="none">
            <a:spAutoFit/>
          </a:bodyPr>
          <a:lstStyle/>
          <a:p>
            <a:pPr algn="ctr"/>
            <a:r>
              <a:rPr lang="fr-CA" sz="933" dirty="0">
                <a:solidFill>
                  <a:srgbClr val="000000"/>
                </a:solidFill>
                <a:latin typeface="Calibri"/>
              </a:rPr>
              <a:t>Prod. Horticoles Demers</a:t>
            </a:r>
          </a:p>
        </p:txBody>
      </p:sp>
      <p:sp>
        <p:nvSpPr>
          <p:cNvPr id="164" name="Rectangle 163">
            <a:extLst>
              <a:ext uri="{FF2B5EF4-FFF2-40B4-BE49-F238E27FC236}">
                <a16:creationId xmlns:a16="http://schemas.microsoft.com/office/drawing/2014/main" id="{EAAE7AC0-F80E-4EC7-A17D-42241EB94536}"/>
              </a:ext>
            </a:extLst>
          </p:cNvPr>
          <p:cNvSpPr/>
          <p:nvPr>
            <p:custDataLst>
              <p:tags r:id="rId48"/>
            </p:custDataLst>
          </p:nvPr>
        </p:nvSpPr>
        <p:spPr>
          <a:xfrm>
            <a:off x="9973917" y="2334261"/>
            <a:ext cx="1732041" cy="235898"/>
          </a:xfrm>
          <a:prstGeom prst="rect">
            <a:avLst/>
          </a:prstGeom>
          <a:noFill/>
        </p:spPr>
        <p:txBody>
          <a:bodyPr wrap="square">
            <a:spAutoFit/>
          </a:bodyPr>
          <a:lstStyle/>
          <a:p>
            <a:pPr algn="ctr"/>
            <a:r>
              <a:rPr lang="fr-CA" sz="933" dirty="0">
                <a:solidFill>
                  <a:srgbClr val="000000"/>
                </a:solidFill>
                <a:latin typeface="Calibri"/>
              </a:rPr>
              <a:t>Coopératives de Guyenne</a:t>
            </a:r>
            <a:endParaRPr lang="fr-CA" sz="933" dirty="0"/>
          </a:p>
        </p:txBody>
      </p:sp>
      <p:sp>
        <p:nvSpPr>
          <p:cNvPr id="165" name="Rectangle 164">
            <a:extLst>
              <a:ext uri="{FF2B5EF4-FFF2-40B4-BE49-F238E27FC236}">
                <a16:creationId xmlns:a16="http://schemas.microsoft.com/office/drawing/2014/main" id="{2927E369-AB03-4680-B889-8788E2471721}"/>
              </a:ext>
            </a:extLst>
          </p:cNvPr>
          <p:cNvSpPr/>
          <p:nvPr>
            <p:custDataLst>
              <p:tags r:id="rId49"/>
            </p:custDataLst>
          </p:nvPr>
        </p:nvSpPr>
        <p:spPr>
          <a:xfrm>
            <a:off x="3999028" y="2468894"/>
            <a:ext cx="1154098" cy="307777"/>
          </a:xfrm>
          <a:prstGeom prst="rect">
            <a:avLst/>
          </a:prstGeom>
        </p:spPr>
        <p:txBody>
          <a:bodyPr wrap="none">
            <a:spAutoFit/>
          </a:bodyPr>
          <a:lstStyle/>
          <a:p>
            <a:r>
              <a:rPr lang="fr-CA" sz="1400" dirty="0">
                <a:solidFill>
                  <a:srgbClr val="000000"/>
                </a:solidFill>
                <a:latin typeface="Calibri"/>
              </a:rPr>
              <a:t>Des patriotes</a:t>
            </a:r>
            <a:endParaRPr lang="fr-CA" sz="1400" dirty="0"/>
          </a:p>
        </p:txBody>
      </p:sp>
      <p:sp>
        <p:nvSpPr>
          <p:cNvPr id="166" name="Rectangle 165">
            <a:extLst>
              <a:ext uri="{FF2B5EF4-FFF2-40B4-BE49-F238E27FC236}">
                <a16:creationId xmlns:a16="http://schemas.microsoft.com/office/drawing/2014/main" id="{2CD60BD1-F001-4565-8A10-87E0C4D509E1}"/>
              </a:ext>
            </a:extLst>
          </p:cNvPr>
          <p:cNvSpPr/>
          <p:nvPr>
            <p:custDataLst>
              <p:tags r:id="rId50"/>
            </p:custDataLst>
          </p:nvPr>
        </p:nvSpPr>
        <p:spPr>
          <a:xfrm>
            <a:off x="5441001" y="2468894"/>
            <a:ext cx="1180580" cy="307777"/>
          </a:xfrm>
          <a:prstGeom prst="rect">
            <a:avLst/>
          </a:prstGeom>
        </p:spPr>
        <p:txBody>
          <a:bodyPr wrap="none">
            <a:spAutoFit/>
          </a:bodyPr>
          <a:lstStyle/>
          <a:p>
            <a:r>
              <a:rPr lang="fr-CA" sz="1400" dirty="0">
                <a:solidFill>
                  <a:srgbClr val="000000"/>
                </a:solidFill>
                <a:latin typeface="Calibri"/>
              </a:rPr>
              <a:t>Pointe de l’île</a:t>
            </a:r>
            <a:endParaRPr lang="fr-CA" sz="1400" dirty="0"/>
          </a:p>
        </p:txBody>
      </p:sp>
      <p:pic>
        <p:nvPicPr>
          <p:cNvPr id="167" name="Picture 8" descr="RÃ©sultats de recherche d'images pour Â«Â Commission Scolaire des PatriotesÂ Â»">
            <a:extLst>
              <a:ext uri="{FF2B5EF4-FFF2-40B4-BE49-F238E27FC236}">
                <a16:creationId xmlns:a16="http://schemas.microsoft.com/office/drawing/2014/main" id="{1DD63DA4-12C2-451B-9F85-1C27EB81DF67}"/>
              </a:ext>
            </a:extLst>
          </p:cNvPr>
          <p:cNvPicPr>
            <a:picLocks noChangeAspect="1" noChangeArrowheads="1"/>
          </p:cNvPicPr>
          <p:nvPr>
            <p:custDataLst>
              <p:tags r:id="rId51"/>
            </p:custDataLst>
          </p:nvPr>
        </p:nvPicPr>
        <p:blipFill rotWithShape="1">
          <a:blip r:embed="rId82" cstate="print">
            <a:extLst>
              <a:ext uri="{28A0092B-C50C-407E-A947-70E740481C1C}">
                <a14:useLocalDpi xmlns:a14="http://schemas.microsoft.com/office/drawing/2010/main" val="0"/>
              </a:ext>
            </a:extLst>
          </a:blip>
          <a:srcRect l="2194" r="7177" b="1364"/>
          <a:stretch/>
        </p:blipFill>
        <p:spPr bwMode="auto">
          <a:xfrm>
            <a:off x="5489879" y="2774687"/>
            <a:ext cx="1194456" cy="729669"/>
          </a:xfrm>
          <a:prstGeom prst="rect">
            <a:avLst/>
          </a:prstGeom>
          <a:noFill/>
          <a:extLst>
            <a:ext uri="{909E8E84-426E-40DD-AFC4-6F175D3DCCD1}">
              <a14:hiddenFill xmlns:a14="http://schemas.microsoft.com/office/drawing/2010/main">
                <a:solidFill>
                  <a:srgbClr val="FFFFFF"/>
                </a:solidFill>
              </a14:hiddenFill>
            </a:ext>
          </a:extLst>
        </p:spPr>
      </p:pic>
      <p:sp>
        <p:nvSpPr>
          <p:cNvPr id="168" name="Rectangle 167">
            <a:extLst>
              <a:ext uri="{FF2B5EF4-FFF2-40B4-BE49-F238E27FC236}">
                <a16:creationId xmlns:a16="http://schemas.microsoft.com/office/drawing/2014/main" id="{7329C132-8328-4ECD-9A89-5FC5BA22FEA2}"/>
              </a:ext>
            </a:extLst>
          </p:cNvPr>
          <p:cNvSpPr/>
          <p:nvPr>
            <p:custDataLst>
              <p:tags r:id="rId52"/>
            </p:custDataLst>
          </p:nvPr>
        </p:nvSpPr>
        <p:spPr>
          <a:xfrm>
            <a:off x="5386040" y="3771012"/>
            <a:ext cx="1591763" cy="1958678"/>
          </a:xfrm>
          <a:prstGeom prst="rect">
            <a:avLst/>
          </a:prstGeom>
        </p:spPr>
        <p:txBody>
          <a:bodyPr wrap="square">
            <a:spAutoFit/>
          </a:bodyPr>
          <a:lstStyle/>
          <a:p>
            <a:pPr marL="120648" indent="-120648" algn="just">
              <a:buFont typeface="Arial" panose="020B0604020202020204" pitchFamily="34" charset="0"/>
              <a:buChar char="•"/>
            </a:pPr>
            <a:r>
              <a:rPr lang="fr-CA" sz="933" dirty="0"/>
              <a:t>Efficacité énergétique</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CSA Eco-Projets</a:t>
            </a:r>
          </a:p>
          <a:p>
            <a:pPr marL="120648" indent="-120648">
              <a:buFont typeface="Arial" panose="020B0604020202020204" pitchFamily="34" charset="0"/>
              <a:buChar char="•"/>
            </a:pPr>
            <a:r>
              <a:rPr lang="fr-CA" sz="933" dirty="0"/>
              <a:t>ISO 14064-2</a:t>
            </a:r>
          </a:p>
          <a:p>
            <a:pPr marL="120648" indent="-120648">
              <a:buFont typeface="Arial" panose="020B0604020202020204" pitchFamily="34" charset="0"/>
              <a:buChar char="•"/>
            </a:pPr>
            <a:r>
              <a:rPr lang="fr-CA" sz="933" dirty="0"/>
              <a:t>Méthodologie CDM</a:t>
            </a:r>
            <a:r>
              <a:rPr lang="fr-CA" sz="933" baseline="30000" dirty="0"/>
              <a:t>2</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Vérifié tierce partie Carbon Quantum et Raymond Chabot</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Sérialisés</a:t>
            </a:r>
          </a:p>
          <a:p>
            <a:pPr marL="120648" indent="-120648">
              <a:buFont typeface="Arial" panose="020B0604020202020204" pitchFamily="34" charset="0"/>
              <a:buChar char="•"/>
            </a:pPr>
            <a:endParaRPr lang="fr-CA" sz="933" dirty="0"/>
          </a:p>
          <a:p>
            <a:pPr marL="120648" indent="-120648">
              <a:buFont typeface="Arial" panose="020B0604020202020204" pitchFamily="34" charset="0"/>
              <a:buChar char="•"/>
            </a:pPr>
            <a:r>
              <a:rPr lang="fr-CA" sz="933" dirty="0"/>
              <a:t>Additionnel</a:t>
            </a:r>
          </a:p>
        </p:txBody>
      </p:sp>
      <p:sp>
        <p:nvSpPr>
          <p:cNvPr id="169" name="Rectangle 168">
            <a:extLst>
              <a:ext uri="{FF2B5EF4-FFF2-40B4-BE49-F238E27FC236}">
                <a16:creationId xmlns:a16="http://schemas.microsoft.com/office/drawing/2014/main" id="{4B9A9923-CA6C-44AB-AA79-BF869218B099}"/>
              </a:ext>
            </a:extLst>
          </p:cNvPr>
          <p:cNvSpPr/>
          <p:nvPr>
            <p:custDataLst>
              <p:tags r:id="rId53"/>
            </p:custDataLst>
          </p:nvPr>
        </p:nvSpPr>
        <p:spPr>
          <a:xfrm>
            <a:off x="5447736" y="3467396"/>
            <a:ext cx="1214152" cy="338554"/>
          </a:xfrm>
          <a:prstGeom prst="rect">
            <a:avLst/>
          </a:prstGeom>
        </p:spPr>
        <p:txBody>
          <a:bodyPr wrap="square">
            <a:spAutoFit/>
          </a:bodyPr>
          <a:lstStyle/>
          <a:p>
            <a:r>
              <a:rPr lang="fr-CA" sz="1600" b="1" dirty="0">
                <a:solidFill>
                  <a:schemeClr val="accent1"/>
                </a:solidFill>
              </a:rPr>
              <a:t>3 300 </a:t>
            </a:r>
            <a:r>
              <a:rPr lang="fr-CA" sz="667" dirty="0">
                <a:solidFill>
                  <a:schemeClr val="accent1"/>
                </a:solidFill>
                <a:latin typeface="Arial Black" pitchFamily="34" charset="0"/>
              </a:rPr>
              <a:t>tCo2 </a:t>
            </a:r>
            <a:r>
              <a:rPr lang="fr-CA" sz="667" dirty="0" err="1">
                <a:solidFill>
                  <a:schemeClr val="accent1"/>
                </a:solidFill>
                <a:latin typeface="Arial Black" pitchFamily="34" charset="0"/>
              </a:rPr>
              <a:t>éq</a:t>
            </a:r>
            <a:r>
              <a:rPr lang="fr-CA" sz="667" dirty="0">
                <a:solidFill>
                  <a:schemeClr val="accent1"/>
                </a:solidFill>
                <a:latin typeface="Arial Black" pitchFamily="34" charset="0"/>
              </a:rPr>
              <a:t>.</a:t>
            </a:r>
          </a:p>
        </p:txBody>
      </p:sp>
      <p:sp>
        <p:nvSpPr>
          <p:cNvPr id="170" name="Rectangle 169">
            <a:extLst>
              <a:ext uri="{FF2B5EF4-FFF2-40B4-BE49-F238E27FC236}">
                <a16:creationId xmlns:a16="http://schemas.microsoft.com/office/drawing/2014/main" id="{B93C52F2-35FB-42BA-9E5E-11A5CD0171A6}"/>
              </a:ext>
            </a:extLst>
          </p:cNvPr>
          <p:cNvSpPr/>
          <p:nvPr>
            <p:custDataLst>
              <p:tags r:id="rId54"/>
            </p:custDataLst>
          </p:nvPr>
        </p:nvSpPr>
        <p:spPr>
          <a:xfrm>
            <a:off x="4677559" y="3074198"/>
            <a:ext cx="688123" cy="276999"/>
          </a:xfrm>
          <a:prstGeom prst="rect">
            <a:avLst/>
          </a:prstGeom>
        </p:spPr>
        <p:txBody>
          <a:bodyPr wrap="square">
            <a:spAutoFit/>
          </a:bodyPr>
          <a:lstStyle/>
          <a:p>
            <a:pPr algn="r"/>
            <a:r>
              <a:rPr lang="fr-CA" sz="1200" dirty="0">
                <a:solidFill>
                  <a:schemeClr val="bg1"/>
                </a:solidFill>
              </a:rPr>
              <a:t>QC</a:t>
            </a:r>
          </a:p>
        </p:txBody>
      </p:sp>
      <p:sp>
        <p:nvSpPr>
          <p:cNvPr id="171" name="Rectangle 170">
            <a:extLst>
              <a:ext uri="{FF2B5EF4-FFF2-40B4-BE49-F238E27FC236}">
                <a16:creationId xmlns:a16="http://schemas.microsoft.com/office/drawing/2014/main" id="{2B717A82-937F-4DFB-B804-A5EC507090CB}"/>
              </a:ext>
            </a:extLst>
          </p:cNvPr>
          <p:cNvSpPr/>
          <p:nvPr>
            <p:custDataLst>
              <p:tags r:id="rId55"/>
            </p:custDataLst>
          </p:nvPr>
        </p:nvSpPr>
        <p:spPr>
          <a:xfrm>
            <a:off x="7581843" y="2861666"/>
            <a:ext cx="893197" cy="276999"/>
          </a:xfrm>
          <a:prstGeom prst="rect">
            <a:avLst/>
          </a:prstGeom>
        </p:spPr>
        <p:txBody>
          <a:bodyPr wrap="square">
            <a:spAutoFit/>
          </a:bodyPr>
          <a:lstStyle/>
          <a:p>
            <a:pPr algn="r"/>
            <a:r>
              <a:rPr lang="fr-CA" sz="1200" dirty="0">
                <a:solidFill>
                  <a:schemeClr val="bg1"/>
                </a:solidFill>
              </a:rPr>
              <a:t>QC</a:t>
            </a:r>
          </a:p>
        </p:txBody>
      </p:sp>
      <p:sp>
        <p:nvSpPr>
          <p:cNvPr id="172" name="Rectangle 171">
            <a:extLst>
              <a:ext uri="{FF2B5EF4-FFF2-40B4-BE49-F238E27FC236}">
                <a16:creationId xmlns:a16="http://schemas.microsoft.com/office/drawing/2014/main" id="{2E35D07D-E5CD-4E94-8B0C-7119F11C081A}"/>
              </a:ext>
            </a:extLst>
          </p:cNvPr>
          <p:cNvSpPr/>
          <p:nvPr>
            <p:custDataLst>
              <p:tags r:id="rId56"/>
            </p:custDataLst>
          </p:nvPr>
        </p:nvSpPr>
        <p:spPr>
          <a:xfrm>
            <a:off x="2912375" y="2867177"/>
            <a:ext cx="799619" cy="276999"/>
          </a:xfrm>
          <a:prstGeom prst="rect">
            <a:avLst/>
          </a:prstGeom>
        </p:spPr>
        <p:txBody>
          <a:bodyPr wrap="square">
            <a:spAutoFit/>
          </a:bodyPr>
          <a:lstStyle/>
          <a:p>
            <a:pPr algn="r"/>
            <a:r>
              <a:rPr lang="fr-CA" sz="1200" dirty="0">
                <a:solidFill>
                  <a:schemeClr val="bg1"/>
                </a:solidFill>
              </a:rPr>
              <a:t>ON</a:t>
            </a:r>
          </a:p>
        </p:txBody>
      </p:sp>
      <p:sp>
        <p:nvSpPr>
          <p:cNvPr id="173" name="Rectangle 172">
            <a:extLst>
              <a:ext uri="{FF2B5EF4-FFF2-40B4-BE49-F238E27FC236}">
                <a16:creationId xmlns:a16="http://schemas.microsoft.com/office/drawing/2014/main" id="{AC5C3F23-F486-4AF5-98F8-546A50AD4865}"/>
              </a:ext>
            </a:extLst>
          </p:cNvPr>
          <p:cNvSpPr/>
          <p:nvPr>
            <p:custDataLst>
              <p:tags r:id="rId57"/>
            </p:custDataLst>
          </p:nvPr>
        </p:nvSpPr>
        <p:spPr>
          <a:xfrm>
            <a:off x="6010570" y="3078611"/>
            <a:ext cx="762996" cy="276999"/>
          </a:xfrm>
          <a:prstGeom prst="rect">
            <a:avLst/>
          </a:prstGeom>
        </p:spPr>
        <p:txBody>
          <a:bodyPr wrap="square">
            <a:spAutoFit/>
          </a:bodyPr>
          <a:lstStyle/>
          <a:p>
            <a:pPr algn="r"/>
            <a:r>
              <a:rPr lang="fr-CA" sz="1200" dirty="0">
                <a:solidFill>
                  <a:schemeClr val="bg1"/>
                </a:solidFill>
              </a:rPr>
              <a:t>QC</a:t>
            </a:r>
          </a:p>
        </p:txBody>
      </p:sp>
      <p:sp>
        <p:nvSpPr>
          <p:cNvPr id="186" name="Rectangle 185">
            <a:extLst>
              <a:ext uri="{FF2B5EF4-FFF2-40B4-BE49-F238E27FC236}">
                <a16:creationId xmlns:a16="http://schemas.microsoft.com/office/drawing/2014/main" id="{7E4D4553-94C3-4DE9-812A-A8BDF19AEA06}"/>
              </a:ext>
            </a:extLst>
          </p:cNvPr>
          <p:cNvSpPr/>
          <p:nvPr>
            <p:custDataLst>
              <p:tags r:id="rId58"/>
            </p:custDataLst>
          </p:nvPr>
        </p:nvSpPr>
        <p:spPr>
          <a:xfrm>
            <a:off x="8460005" y="440445"/>
            <a:ext cx="413769" cy="584775"/>
          </a:xfrm>
          <a:prstGeom prst="rect">
            <a:avLst/>
          </a:prstGeom>
        </p:spPr>
        <p:txBody>
          <a:bodyPr wrap="square">
            <a:spAutoFit/>
          </a:bodyPr>
          <a:lstStyle/>
          <a:p>
            <a:r>
              <a:rPr lang="fr-CA" sz="3200" b="1" dirty="0">
                <a:solidFill>
                  <a:schemeClr val="accent1"/>
                </a:solidFill>
              </a:rPr>
              <a:t>+</a:t>
            </a:r>
          </a:p>
        </p:txBody>
      </p:sp>
      <p:sp>
        <p:nvSpPr>
          <p:cNvPr id="187" name="Rectangle 186">
            <a:extLst>
              <a:ext uri="{FF2B5EF4-FFF2-40B4-BE49-F238E27FC236}">
                <a16:creationId xmlns:a16="http://schemas.microsoft.com/office/drawing/2014/main" id="{6F105EE6-1D53-4011-A777-75F8D64594F8}"/>
              </a:ext>
            </a:extLst>
          </p:cNvPr>
          <p:cNvSpPr/>
          <p:nvPr>
            <p:custDataLst>
              <p:tags r:id="rId59"/>
            </p:custDataLst>
          </p:nvPr>
        </p:nvSpPr>
        <p:spPr>
          <a:xfrm>
            <a:off x="8813681" y="956628"/>
            <a:ext cx="2713481" cy="789896"/>
          </a:xfrm>
          <a:prstGeom prst="rect">
            <a:avLst/>
          </a:prstGeom>
        </p:spPr>
        <p:txBody>
          <a:bodyPr wrap="square">
            <a:spAutoFit/>
          </a:bodyPr>
          <a:lstStyle/>
          <a:p>
            <a:r>
              <a:rPr lang="fr-CA" sz="3200" b="1" dirty="0">
                <a:solidFill>
                  <a:schemeClr val="accent1"/>
                </a:solidFill>
              </a:rPr>
              <a:t>1</a:t>
            </a:r>
          </a:p>
          <a:p>
            <a:r>
              <a:rPr lang="fr-CA" sz="1333">
                <a:solidFill>
                  <a:schemeClr val="accent1"/>
                </a:solidFill>
                <a:latin typeface="Arial Black" pitchFamily="34" charset="0"/>
              </a:rPr>
              <a:t>Projet</a:t>
            </a:r>
            <a:endParaRPr lang="fr-CA" sz="1333" dirty="0">
              <a:solidFill>
                <a:schemeClr val="accent1"/>
              </a:solidFill>
              <a:latin typeface="Arial Black" pitchFamily="34" charset="0"/>
            </a:endParaRPr>
          </a:p>
        </p:txBody>
      </p:sp>
      <p:sp>
        <p:nvSpPr>
          <p:cNvPr id="188" name="Rectangle 187">
            <a:extLst>
              <a:ext uri="{FF2B5EF4-FFF2-40B4-BE49-F238E27FC236}">
                <a16:creationId xmlns:a16="http://schemas.microsoft.com/office/drawing/2014/main" id="{ECF1F7E5-DE51-407D-804C-0E7D7284BE9B}"/>
              </a:ext>
            </a:extLst>
          </p:cNvPr>
          <p:cNvSpPr/>
          <p:nvPr>
            <p:custDataLst>
              <p:tags r:id="rId60"/>
            </p:custDataLst>
          </p:nvPr>
        </p:nvSpPr>
        <p:spPr>
          <a:xfrm>
            <a:off x="9465157" y="1473637"/>
            <a:ext cx="1438409" cy="461665"/>
          </a:xfrm>
          <a:prstGeom prst="rect">
            <a:avLst/>
          </a:prstGeom>
        </p:spPr>
        <p:txBody>
          <a:bodyPr wrap="square">
            <a:spAutoFit/>
          </a:bodyPr>
          <a:lstStyle/>
          <a:p>
            <a:r>
              <a:rPr lang="fr-CA" sz="800" b="1" dirty="0">
                <a:latin typeface="+mj-lt"/>
              </a:rPr>
              <a:t>Bourse </a:t>
            </a:r>
            <a:r>
              <a:rPr lang="fr-CA" sz="800" b="1" dirty="0" err="1">
                <a:latin typeface="+mj-lt"/>
              </a:rPr>
              <a:t>Scol’Ère</a:t>
            </a:r>
            <a:r>
              <a:rPr lang="fr-CA" sz="800" b="1" dirty="0">
                <a:latin typeface="+mj-lt"/>
              </a:rPr>
              <a:t> </a:t>
            </a:r>
            <a:r>
              <a:rPr lang="fr-CA" sz="800" dirty="0">
                <a:latin typeface="+mj-lt"/>
              </a:rPr>
              <a:t>Éducation à l’éco-citoyenneté avec </a:t>
            </a:r>
            <a:r>
              <a:rPr lang="fr-CA" sz="800" dirty="0" err="1">
                <a:latin typeface="+mj-lt"/>
              </a:rPr>
              <a:t>CoopFA</a:t>
            </a:r>
            <a:endParaRPr lang="fr-CA" sz="800" dirty="0">
              <a:latin typeface="+mj-lt"/>
            </a:endParaRPr>
          </a:p>
        </p:txBody>
      </p:sp>
      <p:grpSp>
        <p:nvGrpSpPr>
          <p:cNvPr id="189" name="Groupe 188">
            <a:extLst>
              <a:ext uri="{FF2B5EF4-FFF2-40B4-BE49-F238E27FC236}">
                <a16:creationId xmlns:a16="http://schemas.microsoft.com/office/drawing/2014/main" id="{05C32FEC-0CE9-4906-A99F-AE781CEF7E7F}"/>
              </a:ext>
            </a:extLst>
          </p:cNvPr>
          <p:cNvGrpSpPr/>
          <p:nvPr>
            <p:custDataLst>
              <p:tags r:id="rId61"/>
            </p:custDataLst>
          </p:nvPr>
        </p:nvGrpSpPr>
        <p:grpSpPr>
          <a:xfrm>
            <a:off x="9814937" y="1068933"/>
            <a:ext cx="441123" cy="402984"/>
            <a:chOff x="5765985" y="801700"/>
            <a:chExt cx="330842" cy="302238"/>
          </a:xfrm>
        </p:grpSpPr>
        <p:sp>
          <p:nvSpPr>
            <p:cNvPr id="190" name="Rectangle 189">
              <a:extLst>
                <a:ext uri="{FF2B5EF4-FFF2-40B4-BE49-F238E27FC236}">
                  <a16:creationId xmlns:a16="http://schemas.microsoft.com/office/drawing/2014/main" id="{F5424852-53EA-49F0-B5A6-FBDDC7E80089}"/>
                </a:ext>
              </a:extLst>
            </p:cNvPr>
            <p:cNvSpPr/>
            <p:nvPr/>
          </p:nvSpPr>
          <p:spPr>
            <a:xfrm>
              <a:off x="5765985" y="801700"/>
              <a:ext cx="330842" cy="30223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2400"/>
            </a:p>
          </p:txBody>
        </p:sp>
        <p:grpSp>
          <p:nvGrpSpPr>
            <p:cNvPr id="191" name="Group 140">
              <a:extLst>
                <a:ext uri="{FF2B5EF4-FFF2-40B4-BE49-F238E27FC236}">
                  <a16:creationId xmlns:a16="http://schemas.microsoft.com/office/drawing/2014/main" id="{38638C48-96A7-4273-AE4E-3B0790849D3A}"/>
                </a:ext>
              </a:extLst>
            </p:cNvPr>
            <p:cNvGrpSpPr>
              <a:grpSpLocks noChangeAspect="1"/>
            </p:cNvGrpSpPr>
            <p:nvPr>
              <p:custDataLst>
                <p:tags r:id="rId67"/>
              </p:custDataLst>
            </p:nvPr>
          </p:nvGrpSpPr>
          <p:grpSpPr bwMode="auto">
            <a:xfrm>
              <a:off x="5848572" y="841407"/>
              <a:ext cx="178576" cy="239651"/>
              <a:chOff x="1157" y="1309"/>
              <a:chExt cx="269" cy="361"/>
            </a:xfrm>
            <a:solidFill>
              <a:schemeClr val="accent1"/>
            </a:solidFill>
          </p:grpSpPr>
          <p:sp>
            <p:nvSpPr>
              <p:cNvPr id="192" name="Freeform 142">
                <a:extLst>
                  <a:ext uri="{FF2B5EF4-FFF2-40B4-BE49-F238E27FC236}">
                    <a16:creationId xmlns:a16="http://schemas.microsoft.com/office/drawing/2014/main" id="{A804A8BC-CBA7-4D16-8437-8F65365E84A7}"/>
                  </a:ext>
                </a:extLst>
              </p:cNvPr>
              <p:cNvSpPr>
                <a:spLocks noEditPoints="1"/>
              </p:cNvSpPr>
              <p:nvPr/>
            </p:nvSpPr>
            <p:spPr bwMode="auto">
              <a:xfrm>
                <a:off x="1189" y="1309"/>
                <a:ext cx="200" cy="212"/>
              </a:xfrm>
              <a:custGeom>
                <a:avLst/>
                <a:gdLst>
                  <a:gd name="T0" fmla="*/ 1128 w 1992"/>
                  <a:gd name="T1" fmla="*/ 548 h 2121"/>
                  <a:gd name="T2" fmla="*/ 1227 w 1992"/>
                  <a:gd name="T3" fmla="*/ 650 h 2121"/>
                  <a:gd name="T4" fmla="*/ 1309 w 1992"/>
                  <a:gd name="T5" fmla="*/ 797 h 2121"/>
                  <a:gd name="T6" fmla="*/ 1338 w 1992"/>
                  <a:gd name="T7" fmla="*/ 909 h 2121"/>
                  <a:gd name="T8" fmla="*/ 1337 w 1992"/>
                  <a:gd name="T9" fmla="*/ 921 h 2121"/>
                  <a:gd name="T10" fmla="*/ 1292 w 1992"/>
                  <a:gd name="T11" fmla="*/ 838 h 2121"/>
                  <a:gd name="T12" fmla="*/ 1203 w 1992"/>
                  <a:gd name="T13" fmla="*/ 739 h 2121"/>
                  <a:gd name="T14" fmla="*/ 1107 w 1992"/>
                  <a:gd name="T15" fmla="*/ 675 h 2121"/>
                  <a:gd name="T16" fmla="*/ 996 w 1992"/>
                  <a:gd name="T17" fmla="*/ 636 h 2121"/>
                  <a:gd name="T18" fmla="*/ 870 w 1992"/>
                  <a:gd name="T19" fmla="*/ 750 h 2121"/>
                  <a:gd name="T20" fmla="*/ 649 w 1992"/>
                  <a:gd name="T21" fmla="*/ 894 h 2121"/>
                  <a:gd name="T22" fmla="*/ 434 w 1992"/>
                  <a:gd name="T23" fmla="*/ 947 h 2121"/>
                  <a:gd name="T24" fmla="*/ 266 w 1992"/>
                  <a:gd name="T25" fmla="*/ 902 h 2121"/>
                  <a:gd name="T26" fmla="*/ 181 w 1992"/>
                  <a:gd name="T27" fmla="*/ 893 h 2121"/>
                  <a:gd name="T28" fmla="*/ 159 w 1992"/>
                  <a:gd name="T29" fmla="*/ 1032 h 2121"/>
                  <a:gd name="T30" fmla="*/ 224 w 1992"/>
                  <a:gd name="T31" fmla="*/ 1174 h 2121"/>
                  <a:gd name="T32" fmla="*/ 342 w 1992"/>
                  <a:gd name="T33" fmla="*/ 1224 h 2121"/>
                  <a:gd name="T34" fmla="*/ 445 w 1992"/>
                  <a:gd name="T35" fmla="*/ 1507 h 2121"/>
                  <a:gd name="T36" fmla="*/ 621 w 1992"/>
                  <a:gd name="T37" fmla="*/ 1775 h 2121"/>
                  <a:gd name="T38" fmla="*/ 846 w 1992"/>
                  <a:gd name="T39" fmla="*/ 1946 h 2121"/>
                  <a:gd name="T40" fmla="*/ 1098 w 1992"/>
                  <a:gd name="T41" fmla="*/ 1964 h 2121"/>
                  <a:gd name="T42" fmla="*/ 1330 w 1992"/>
                  <a:gd name="T43" fmla="*/ 1819 h 2121"/>
                  <a:gd name="T44" fmla="*/ 1518 w 1992"/>
                  <a:gd name="T45" fmla="*/ 1565 h 2121"/>
                  <a:gd name="T46" fmla="*/ 1641 w 1992"/>
                  <a:gd name="T47" fmla="*/ 1264 h 2121"/>
                  <a:gd name="T48" fmla="*/ 1751 w 1992"/>
                  <a:gd name="T49" fmla="*/ 1191 h 2121"/>
                  <a:gd name="T50" fmla="*/ 1828 w 1992"/>
                  <a:gd name="T51" fmla="*/ 1063 h 2121"/>
                  <a:gd name="T52" fmla="*/ 1823 w 1992"/>
                  <a:gd name="T53" fmla="*/ 916 h 2121"/>
                  <a:gd name="T54" fmla="*/ 1760 w 1992"/>
                  <a:gd name="T55" fmla="*/ 849 h 2121"/>
                  <a:gd name="T56" fmla="*/ 1666 w 1992"/>
                  <a:gd name="T57" fmla="*/ 943 h 2121"/>
                  <a:gd name="T58" fmla="*/ 1576 w 1992"/>
                  <a:gd name="T59" fmla="*/ 1004 h 2121"/>
                  <a:gd name="T60" fmla="*/ 1527 w 1992"/>
                  <a:gd name="T61" fmla="*/ 962 h 2121"/>
                  <a:gd name="T62" fmla="*/ 1483 w 1992"/>
                  <a:gd name="T63" fmla="*/ 848 h 2121"/>
                  <a:gd name="T64" fmla="*/ 1404 w 1992"/>
                  <a:gd name="T65" fmla="*/ 693 h 2121"/>
                  <a:gd name="T66" fmla="*/ 1249 w 1992"/>
                  <a:gd name="T67" fmla="*/ 533 h 2121"/>
                  <a:gd name="T68" fmla="*/ 996 w 1992"/>
                  <a:gd name="T69" fmla="*/ 0 h 2121"/>
                  <a:gd name="T70" fmla="*/ 1350 w 1992"/>
                  <a:gd name="T71" fmla="*/ 81 h 2121"/>
                  <a:gd name="T72" fmla="*/ 1649 w 1992"/>
                  <a:gd name="T73" fmla="*/ 304 h 2121"/>
                  <a:gd name="T74" fmla="*/ 1867 w 1992"/>
                  <a:gd name="T75" fmla="*/ 641 h 2121"/>
                  <a:gd name="T76" fmla="*/ 1981 w 1992"/>
                  <a:gd name="T77" fmla="*/ 1060 h 2121"/>
                  <a:gd name="T78" fmla="*/ 1982 w 1992"/>
                  <a:gd name="T79" fmla="*/ 1492 h 2121"/>
                  <a:gd name="T80" fmla="*/ 1927 w 1992"/>
                  <a:gd name="T81" fmla="*/ 1794 h 2121"/>
                  <a:gd name="T82" fmla="*/ 1828 w 1992"/>
                  <a:gd name="T83" fmla="*/ 1980 h 2121"/>
                  <a:gd name="T84" fmla="*/ 1691 w 1992"/>
                  <a:gd name="T85" fmla="*/ 2076 h 2121"/>
                  <a:gd name="T86" fmla="*/ 1521 w 1992"/>
                  <a:gd name="T87" fmla="*/ 2109 h 2121"/>
                  <a:gd name="T88" fmla="*/ 1325 w 1992"/>
                  <a:gd name="T89" fmla="*/ 2105 h 2121"/>
                  <a:gd name="T90" fmla="*/ 1107 w 1992"/>
                  <a:gd name="T91" fmla="*/ 2090 h 2121"/>
                  <a:gd name="T92" fmla="*/ 923 w 1992"/>
                  <a:gd name="T93" fmla="*/ 2098 h 2121"/>
                  <a:gd name="T94" fmla="*/ 615 w 1992"/>
                  <a:gd name="T95" fmla="*/ 2115 h 2121"/>
                  <a:gd name="T96" fmla="*/ 343 w 1992"/>
                  <a:gd name="T97" fmla="*/ 2107 h 2121"/>
                  <a:gd name="T98" fmla="*/ 197 w 1992"/>
                  <a:gd name="T99" fmla="*/ 2035 h 2121"/>
                  <a:gd name="T100" fmla="*/ 90 w 1992"/>
                  <a:gd name="T101" fmla="*/ 1886 h 2121"/>
                  <a:gd name="T102" fmla="*/ 23 w 1992"/>
                  <a:gd name="T103" fmla="*/ 1630 h 2121"/>
                  <a:gd name="T104" fmla="*/ 0 w 1992"/>
                  <a:gd name="T105" fmla="*/ 1244 h 2121"/>
                  <a:gd name="T106" fmla="*/ 65 w 1992"/>
                  <a:gd name="T107" fmla="*/ 801 h 2121"/>
                  <a:gd name="T108" fmla="*/ 244 w 1992"/>
                  <a:gd name="T109" fmla="*/ 428 h 2121"/>
                  <a:gd name="T110" fmla="*/ 512 w 1992"/>
                  <a:gd name="T111" fmla="*/ 155 h 2121"/>
                  <a:gd name="T112" fmla="*/ 848 w 1992"/>
                  <a:gd name="T113" fmla="*/ 13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92" h="2121">
                    <a:moveTo>
                      <a:pt x="1086" y="442"/>
                    </a:moveTo>
                    <a:lnTo>
                      <a:pt x="1075" y="473"/>
                    </a:lnTo>
                    <a:lnTo>
                      <a:pt x="1061" y="504"/>
                    </a:lnTo>
                    <a:lnTo>
                      <a:pt x="1095" y="526"/>
                    </a:lnTo>
                    <a:lnTo>
                      <a:pt x="1128" y="548"/>
                    </a:lnTo>
                    <a:lnTo>
                      <a:pt x="1150" y="567"/>
                    </a:lnTo>
                    <a:lnTo>
                      <a:pt x="1171" y="586"/>
                    </a:lnTo>
                    <a:lnTo>
                      <a:pt x="1192" y="607"/>
                    </a:lnTo>
                    <a:lnTo>
                      <a:pt x="1210" y="628"/>
                    </a:lnTo>
                    <a:lnTo>
                      <a:pt x="1227" y="650"/>
                    </a:lnTo>
                    <a:lnTo>
                      <a:pt x="1243" y="671"/>
                    </a:lnTo>
                    <a:lnTo>
                      <a:pt x="1264" y="704"/>
                    </a:lnTo>
                    <a:lnTo>
                      <a:pt x="1283" y="736"/>
                    </a:lnTo>
                    <a:lnTo>
                      <a:pt x="1297" y="768"/>
                    </a:lnTo>
                    <a:lnTo>
                      <a:pt x="1309" y="797"/>
                    </a:lnTo>
                    <a:lnTo>
                      <a:pt x="1319" y="825"/>
                    </a:lnTo>
                    <a:lnTo>
                      <a:pt x="1326" y="851"/>
                    </a:lnTo>
                    <a:lnTo>
                      <a:pt x="1331" y="873"/>
                    </a:lnTo>
                    <a:lnTo>
                      <a:pt x="1335" y="893"/>
                    </a:lnTo>
                    <a:lnTo>
                      <a:pt x="1338" y="909"/>
                    </a:lnTo>
                    <a:lnTo>
                      <a:pt x="1340" y="920"/>
                    </a:lnTo>
                    <a:lnTo>
                      <a:pt x="1341" y="926"/>
                    </a:lnTo>
                    <a:lnTo>
                      <a:pt x="1341" y="929"/>
                    </a:lnTo>
                    <a:lnTo>
                      <a:pt x="1340" y="927"/>
                    </a:lnTo>
                    <a:lnTo>
                      <a:pt x="1337" y="921"/>
                    </a:lnTo>
                    <a:lnTo>
                      <a:pt x="1331" y="910"/>
                    </a:lnTo>
                    <a:lnTo>
                      <a:pt x="1325" y="896"/>
                    </a:lnTo>
                    <a:lnTo>
                      <a:pt x="1317" y="879"/>
                    </a:lnTo>
                    <a:lnTo>
                      <a:pt x="1305" y="860"/>
                    </a:lnTo>
                    <a:lnTo>
                      <a:pt x="1292" y="838"/>
                    </a:lnTo>
                    <a:lnTo>
                      <a:pt x="1275" y="816"/>
                    </a:lnTo>
                    <a:lnTo>
                      <a:pt x="1257" y="793"/>
                    </a:lnTo>
                    <a:lnTo>
                      <a:pt x="1236" y="770"/>
                    </a:lnTo>
                    <a:lnTo>
                      <a:pt x="1220" y="755"/>
                    </a:lnTo>
                    <a:lnTo>
                      <a:pt x="1203" y="739"/>
                    </a:lnTo>
                    <a:lnTo>
                      <a:pt x="1186" y="725"/>
                    </a:lnTo>
                    <a:lnTo>
                      <a:pt x="1167" y="712"/>
                    </a:lnTo>
                    <a:lnTo>
                      <a:pt x="1148" y="698"/>
                    </a:lnTo>
                    <a:lnTo>
                      <a:pt x="1128" y="686"/>
                    </a:lnTo>
                    <a:lnTo>
                      <a:pt x="1107" y="675"/>
                    </a:lnTo>
                    <a:lnTo>
                      <a:pt x="1085" y="665"/>
                    </a:lnTo>
                    <a:lnTo>
                      <a:pt x="1063" y="656"/>
                    </a:lnTo>
                    <a:lnTo>
                      <a:pt x="1041" y="648"/>
                    </a:lnTo>
                    <a:lnTo>
                      <a:pt x="1019" y="641"/>
                    </a:lnTo>
                    <a:lnTo>
                      <a:pt x="996" y="636"/>
                    </a:lnTo>
                    <a:lnTo>
                      <a:pt x="988" y="635"/>
                    </a:lnTo>
                    <a:lnTo>
                      <a:pt x="980" y="633"/>
                    </a:lnTo>
                    <a:lnTo>
                      <a:pt x="947" y="673"/>
                    </a:lnTo>
                    <a:lnTo>
                      <a:pt x="910" y="713"/>
                    </a:lnTo>
                    <a:lnTo>
                      <a:pt x="870" y="750"/>
                    </a:lnTo>
                    <a:lnTo>
                      <a:pt x="827" y="786"/>
                    </a:lnTo>
                    <a:lnTo>
                      <a:pt x="783" y="819"/>
                    </a:lnTo>
                    <a:lnTo>
                      <a:pt x="738" y="848"/>
                    </a:lnTo>
                    <a:lnTo>
                      <a:pt x="693" y="873"/>
                    </a:lnTo>
                    <a:lnTo>
                      <a:pt x="649" y="894"/>
                    </a:lnTo>
                    <a:lnTo>
                      <a:pt x="604" y="913"/>
                    </a:lnTo>
                    <a:lnTo>
                      <a:pt x="560" y="927"/>
                    </a:lnTo>
                    <a:lnTo>
                      <a:pt x="517" y="937"/>
                    </a:lnTo>
                    <a:lnTo>
                      <a:pt x="475" y="944"/>
                    </a:lnTo>
                    <a:lnTo>
                      <a:pt x="434" y="947"/>
                    </a:lnTo>
                    <a:lnTo>
                      <a:pt x="396" y="946"/>
                    </a:lnTo>
                    <a:lnTo>
                      <a:pt x="360" y="940"/>
                    </a:lnTo>
                    <a:lnTo>
                      <a:pt x="325" y="932"/>
                    </a:lnTo>
                    <a:lnTo>
                      <a:pt x="295" y="918"/>
                    </a:lnTo>
                    <a:lnTo>
                      <a:pt x="266" y="902"/>
                    </a:lnTo>
                    <a:lnTo>
                      <a:pt x="241" y="881"/>
                    </a:lnTo>
                    <a:lnTo>
                      <a:pt x="220" y="856"/>
                    </a:lnTo>
                    <a:lnTo>
                      <a:pt x="203" y="867"/>
                    </a:lnTo>
                    <a:lnTo>
                      <a:pt x="190" y="880"/>
                    </a:lnTo>
                    <a:lnTo>
                      <a:pt x="181" y="893"/>
                    </a:lnTo>
                    <a:lnTo>
                      <a:pt x="170" y="916"/>
                    </a:lnTo>
                    <a:lnTo>
                      <a:pt x="162" y="943"/>
                    </a:lnTo>
                    <a:lnTo>
                      <a:pt x="158" y="970"/>
                    </a:lnTo>
                    <a:lnTo>
                      <a:pt x="157" y="1000"/>
                    </a:lnTo>
                    <a:lnTo>
                      <a:pt x="159" y="1032"/>
                    </a:lnTo>
                    <a:lnTo>
                      <a:pt x="166" y="1063"/>
                    </a:lnTo>
                    <a:lnTo>
                      <a:pt x="176" y="1096"/>
                    </a:lnTo>
                    <a:lnTo>
                      <a:pt x="190" y="1125"/>
                    </a:lnTo>
                    <a:lnTo>
                      <a:pt x="207" y="1152"/>
                    </a:lnTo>
                    <a:lnTo>
                      <a:pt x="224" y="1174"/>
                    </a:lnTo>
                    <a:lnTo>
                      <a:pt x="243" y="1191"/>
                    </a:lnTo>
                    <a:lnTo>
                      <a:pt x="263" y="1205"/>
                    </a:lnTo>
                    <a:lnTo>
                      <a:pt x="282" y="1214"/>
                    </a:lnTo>
                    <a:lnTo>
                      <a:pt x="301" y="1219"/>
                    </a:lnTo>
                    <a:lnTo>
                      <a:pt x="342" y="1224"/>
                    </a:lnTo>
                    <a:lnTo>
                      <a:pt x="353" y="1264"/>
                    </a:lnTo>
                    <a:lnTo>
                      <a:pt x="371" y="1326"/>
                    </a:lnTo>
                    <a:lnTo>
                      <a:pt x="393" y="1386"/>
                    </a:lnTo>
                    <a:lnTo>
                      <a:pt x="418" y="1447"/>
                    </a:lnTo>
                    <a:lnTo>
                      <a:pt x="445" y="1507"/>
                    </a:lnTo>
                    <a:lnTo>
                      <a:pt x="476" y="1565"/>
                    </a:lnTo>
                    <a:lnTo>
                      <a:pt x="509" y="1622"/>
                    </a:lnTo>
                    <a:lnTo>
                      <a:pt x="544" y="1676"/>
                    </a:lnTo>
                    <a:lnTo>
                      <a:pt x="582" y="1727"/>
                    </a:lnTo>
                    <a:lnTo>
                      <a:pt x="621" y="1775"/>
                    </a:lnTo>
                    <a:lnTo>
                      <a:pt x="663" y="1819"/>
                    </a:lnTo>
                    <a:lnTo>
                      <a:pt x="707" y="1858"/>
                    </a:lnTo>
                    <a:lnTo>
                      <a:pt x="752" y="1893"/>
                    </a:lnTo>
                    <a:lnTo>
                      <a:pt x="799" y="1923"/>
                    </a:lnTo>
                    <a:lnTo>
                      <a:pt x="846" y="1946"/>
                    </a:lnTo>
                    <a:lnTo>
                      <a:pt x="896" y="1964"/>
                    </a:lnTo>
                    <a:lnTo>
                      <a:pt x="946" y="1975"/>
                    </a:lnTo>
                    <a:lnTo>
                      <a:pt x="997" y="1979"/>
                    </a:lnTo>
                    <a:lnTo>
                      <a:pt x="1047" y="1975"/>
                    </a:lnTo>
                    <a:lnTo>
                      <a:pt x="1098" y="1964"/>
                    </a:lnTo>
                    <a:lnTo>
                      <a:pt x="1148" y="1946"/>
                    </a:lnTo>
                    <a:lnTo>
                      <a:pt x="1195" y="1923"/>
                    </a:lnTo>
                    <a:lnTo>
                      <a:pt x="1242" y="1893"/>
                    </a:lnTo>
                    <a:lnTo>
                      <a:pt x="1287" y="1858"/>
                    </a:lnTo>
                    <a:lnTo>
                      <a:pt x="1330" y="1819"/>
                    </a:lnTo>
                    <a:lnTo>
                      <a:pt x="1372" y="1775"/>
                    </a:lnTo>
                    <a:lnTo>
                      <a:pt x="1412" y="1727"/>
                    </a:lnTo>
                    <a:lnTo>
                      <a:pt x="1449" y="1676"/>
                    </a:lnTo>
                    <a:lnTo>
                      <a:pt x="1485" y="1622"/>
                    </a:lnTo>
                    <a:lnTo>
                      <a:pt x="1518" y="1565"/>
                    </a:lnTo>
                    <a:lnTo>
                      <a:pt x="1548" y="1507"/>
                    </a:lnTo>
                    <a:lnTo>
                      <a:pt x="1576" y="1447"/>
                    </a:lnTo>
                    <a:lnTo>
                      <a:pt x="1601" y="1386"/>
                    </a:lnTo>
                    <a:lnTo>
                      <a:pt x="1623" y="1326"/>
                    </a:lnTo>
                    <a:lnTo>
                      <a:pt x="1641" y="1264"/>
                    </a:lnTo>
                    <a:lnTo>
                      <a:pt x="1652" y="1224"/>
                    </a:lnTo>
                    <a:lnTo>
                      <a:pt x="1692" y="1219"/>
                    </a:lnTo>
                    <a:lnTo>
                      <a:pt x="1711" y="1214"/>
                    </a:lnTo>
                    <a:lnTo>
                      <a:pt x="1731" y="1206"/>
                    </a:lnTo>
                    <a:lnTo>
                      <a:pt x="1751" y="1191"/>
                    </a:lnTo>
                    <a:lnTo>
                      <a:pt x="1769" y="1174"/>
                    </a:lnTo>
                    <a:lnTo>
                      <a:pt x="1788" y="1152"/>
                    </a:lnTo>
                    <a:lnTo>
                      <a:pt x="1804" y="1126"/>
                    </a:lnTo>
                    <a:lnTo>
                      <a:pt x="1818" y="1097"/>
                    </a:lnTo>
                    <a:lnTo>
                      <a:pt x="1828" y="1063"/>
                    </a:lnTo>
                    <a:lnTo>
                      <a:pt x="1834" y="1032"/>
                    </a:lnTo>
                    <a:lnTo>
                      <a:pt x="1837" y="1000"/>
                    </a:lnTo>
                    <a:lnTo>
                      <a:pt x="1835" y="970"/>
                    </a:lnTo>
                    <a:lnTo>
                      <a:pt x="1831" y="943"/>
                    </a:lnTo>
                    <a:lnTo>
                      <a:pt x="1823" y="916"/>
                    </a:lnTo>
                    <a:lnTo>
                      <a:pt x="1812" y="893"/>
                    </a:lnTo>
                    <a:lnTo>
                      <a:pt x="1804" y="880"/>
                    </a:lnTo>
                    <a:lnTo>
                      <a:pt x="1793" y="868"/>
                    </a:lnTo>
                    <a:lnTo>
                      <a:pt x="1777" y="857"/>
                    </a:lnTo>
                    <a:lnTo>
                      <a:pt x="1760" y="849"/>
                    </a:lnTo>
                    <a:lnTo>
                      <a:pt x="1751" y="849"/>
                    </a:lnTo>
                    <a:lnTo>
                      <a:pt x="1741" y="849"/>
                    </a:lnTo>
                    <a:lnTo>
                      <a:pt x="1720" y="881"/>
                    </a:lnTo>
                    <a:lnTo>
                      <a:pt x="1695" y="912"/>
                    </a:lnTo>
                    <a:lnTo>
                      <a:pt x="1666" y="943"/>
                    </a:lnTo>
                    <a:lnTo>
                      <a:pt x="1643" y="965"/>
                    </a:lnTo>
                    <a:lnTo>
                      <a:pt x="1622" y="982"/>
                    </a:lnTo>
                    <a:lnTo>
                      <a:pt x="1604" y="994"/>
                    </a:lnTo>
                    <a:lnTo>
                      <a:pt x="1589" y="1001"/>
                    </a:lnTo>
                    <a:lnTo>
                      <a:pt x="1576" y="1004"/>
                    </a:lnTo>
                    <a:lnTo>
                      <a:pt x="1564" y="1003"/>
                    </a:lnTo>
                    <a:lnTo>
                      <a:pt x="1553" y="999"/>
                    </a:lnTo>
                    <a:lnTo>
                      <a:pt x="1544" y="990"/>
                    </a:lnTo>
                    <a:lnTo>
                      <a:pt x="1535" y="978"/>
                    </a:lnTo>
                    <a:lnTo>
                      <a:pt x="1527" y="962"/>
                    </a:lnTo>
                    <a:lnTo>
                      <a:pt x="1520" y="944"/>
                    </a:lnTo>
                    <a:lnTo>
                      <a:pt x="1512" y="923"/>
                    </a:lnTo>
                    <a:lnTo>
                      <a:pt x="1503" y="900"/>
                    </a:lnTo>
                    <a:lnTo>
                      <a:pt x="1494" y="874"/>
                    </a:lnTo>
                    <a:lnTo>
                      <a:pt x="1483" y="848"/>
                    </a:lnTo>
                    <a:lnTo>
                      <a:pt x="1471" y="819"/>
                    </a:lnTo>
                    <a:lnTo>
                      <a:pt x="1458" y="789"/>
                    </a:lnTo>
                    <a:lnTo>
                      <a:pt x="1443" y="758"/>
                    </a:lnTo>
                    <a:lnTo>
                      <a:pt x="1424" y="726"/>
                    </a:lnTo>
                    <a:lnTo>
                      <a:pt x="1404" y="693"/>
                    </a:lnTo>
                    <a:lnTo>
                      <a:pt x="1380" y="661"/>
                    </a:lnTo>
                    <a:lnTo>
                      <a:pt x="1353" y="628"/>
                    </a:lnTo>
                    <a:lnTo>
                      <a:pt x="1323" y="595"/>
                    </a:lnTo>
                    <a:lnTo>
                      <a:pt x="1287" y="562"/>
                    </a:lnTo>
                    <a:lnTo>
                      <a:pt x="1249" y="533"/>
                    </a:lnTo>
                    <a:lnTo>
                      <a:pt x="1210" y="507"/>
                    </a:lnTo>
                    <a:lnTo>
                      <a:pt x="1168" y="483"/>
                    </a:lnTo>
                    <a:lnTo>
                      <a:pt x="1128" y="461"/>
                    </a:lnTo>
                    <a:lnTo>
                      <a:pt x="1086" y="442"/>
                    </a:lnTo>
                    <a:close/>
                    <a:moveTo>
                      <a:pt x="996" y="0"/>
                    </a:moveTo>
                    <a:lnTo>
                      <a:pt x="1069" y="3"/>
                    </a:lnTo>
                    <a:lnTo>
                      <a:pt x="1143" y="13"/>
                    </a:lnTo>
                    <a:lnTo>
                      <a:pt x="1214" y="29"/>
                    </a:lnTo>
                    <a:lnTo>
                      <a:pt x="1283" y="53"/>
                    </a:lnTo>
                    <a:lnTo>
                      <a:pt x="1350" y="81"/>
                    </a:lnTo>
                    <a:lnTo>
                      <a:pt x="1415" y="115"/>
                    </a:lnTo>
                    <a:lnTo>
                      <a:pt x="1478" y="155"/>
                    </a:lnTo>
                    <a:lnTo>
                      <a:pt x="1538" y="200"/>
                    </a:lnTo>
                    <a:lnTo>
                      <a:pt x="1594" y="251"/>
                    </a:lnTo>
                    <a:lnTo>
                      <a:pt x="1649" y="304"/>
                    </a:lnTo>
                    <a:lnTo>
                      <a:pt x="1700" y="364"/>
                    </a:lnTo>
                    <a:lnTo>
                      <a:pt x="1747" y="428"/>
                    </a:lnTo>
                    <a:lnTo>
                      <a:pt x="1791" y="495"/>
                    </a:lnTo>
                    <a:lnTo>
                      <a:pt x="1831" y="566"/>
                    </a:lnTo>
                    <a:lnTo>
                      <a:pt x="1867" y="641"/>
                    </a:lnTo>
                    <a:lnTo>
                      <a:pt x="1899" y="719"/>
                    </a:lnTo>
                    <a:lnTo>
                      <a:pt x="1927" y="801"/>
                    </a:lnTo>
                    <a:lnTo>
                      <a:pt x="1950" y="884"/>
                    </a:lnTo>
                    <a:lnTo>
                      <a:pt x="1968" y="971"/>
                    </a:lnTo>
                    <a:lnTo>
                      <a:pt x="1981" y="1060"/>
                    </a:lnTo>
                    <a:lnTo>
                      <a:pt x="1988" y="1151"/>
                    </a:lnTo>
                    <a:lnTo>
                      <a:pt x="1992" y="1244"/>
                    </a:lnTo>
                    <a:lnTo>
                      <a:pt x="1991" y="1332"/>
                    </a:lnTo>
                    <a:lnTo>
                      <a:pt x="1987" y="1415"/>
                    </a:lnTo>
                    <a:lnTo>
                      <a:pt x="1982" y="1492"/>
                    </a:lnTo>
                    <a:lnTo>
                      <a:pt x="1975" y="1563"/>
                    </a:lnTo>
                    <a:lnTo>
                      <a:pt x="1965" y="1628"/>
                    </a:lnTo>
                    <a:lnTo>
                      <a:pt x="1954" y="1689"/>
                    </a:lnTo>
                    <a:lnTo>
                      <a:pt x="1942" y="1744"/>
                    </a:lnTo>
                    <a:lnTo>
                      <a:pt x="1927" y="1794"/>
                    </a:lnTo>
                    <a:lnTo>
                      <a:pt x="1910" y="1839"/>
                    </a:lnTo>
                    <a:lnTo>
                      <a:pt x="1893" y="1881"/>
                    </a:lnTo>
                    <a:lnTo>
                      <a:pt x="1873" y="1918"/>
                    </a:lnTo>
                    <a:lnTo>
                      <a:pt x="1851" y="1951"/>
                    </a:lnTo>
                    <a:lnTo>
                      <a:pt x="1828" y="1980"/>
                    </a:lnTo>
                    <a:lnTo>
                      <a:pt x="1804" y="2006"/>
                    </a:lnTo>
                    <a:lnTo>
                      <a:pt x="1777" y="2028"/>
                    </a:lnTo>
                    <a:lnTo>
                      <a:pt x="1750" y="2047"/>
                    </a:lnTo>
                    <a:lnTo>
                      <a:pt x="1721" y="2063"/>
                    </a:lnTo>
                    <a:lnTo>
                      <a:pt x="1691" y="2076"/>
                    </a:lnTo>
                    <a:lnTo>
                      <a:pt x="1659" y="2087"/>
                    </a:lnTo>
                    <a:lnTo>
                      <a:pt x="1626" y="2096"/>
                    </a:lnTo>
                    <a:lnTo>
                      <a:pt x="1592" y="2101"/>
                    </a:lnTo>
                    <a:lnTo>
                      <a:pt x="1557" y="2107"/>
                    </a:lnTo>
                    <a:lnTo>
                      <a:pt x="1521" y="2109"/>
                    </a:lnTo>
                    <a:lnTo>
                      <a:pt x="1483" y="2110"/>
                    </a:lnTo>
                    <a:lnTo>
                      <a:pt x="1445" y="2110"/>
                    </a:lnTo>
                    <a:lnTo>
                      <a:pt x="1406" y="2109"/>
                    </a:lnTo>
                    <a:lnTo>
                      <a:pt x="1366" y="2108"/>
                    </a:lnTo>
                    <a:lnTo>
                      <a:pt x="1325" y="2105"/>
                    </a:lnTo>
                    <a:lnTo>
                      <a:pt x="1283" y="2102"/>
                    </a:lnTo>
                    <a:lnTo>
                      <a:pt x="1240" y="2099"/>
                    </a:lnTo>
                    <a:lnTo>
                      <a:pt x="1196" y="2096"/>
                    </a:lnTo>
                    <a:lnTo>
                      <a:pt x="1152" y="2093"/>
                    </a:lnTo>
                    <a:lnTo>
                      <a:pt x="1107" y="2090"/>
                    </a:lnTo>
                    <a:lnTo>
                      <a:pt x="1071" y="2098"/>
                    </a:lnTo>
                    <a:lnTo>
                      <a:pt x="1033" y="2102"/>
                    </a:lnTo>
                    <a:lnTo>
                      <a:pt x="996" y="2105"/>
                    </a:lnTo>
                    <a:lnTo>
                      <a:pt x="959" y="2102"/>
                    </a:lnTo>
                    <a:lnTo>
                      <a:pt x="923" y="2098"/>
                    </a:lnTo>
                    <a:lnTo>
                      <a:pt x="887" y="2091"/>
                    </a:lnTo>
                    <a:lnTo>
                      <a:pt x="816" y="2096"/>
                    </a:lnTo>
                    <a:lnTo>
                      <a:pt x="747" y="2102"/>
                    </a:lnTo>
                    <a:lnTo>
                      <a:pt x="680" y="2109"/>
                    </a:lnTo>
                    <a:lnTo>
                      <a:pt x="615" y="2115"/>
                    </a:lnTo>
                    <a:lnTo>
                      <a:pt x="552" y="2119"/>
                    </a:lnTo>
                    <a:lnTo>
                      <a:pt x="492" y="2121"/>
                    </a:lnTo>
                    <a:lnTo>
                      <a:pt x="433" y="2120"/>
                    </a:lnTo>
                    <a:lnTo>
                      <a:pt x="378" y="2113"/>
                    </a:lnTo>
                    <a:lnTo>
                      <a:pt x="343" y="2107"/>
                    </a:lnTo>
                    <a:lnTo>
                      <a:pt x="309" y="2098"/>
                    </a:lnTo>
                    <a:lnTo>
                      <a:pt x="277" y="2085"/>
                    </a:lnTo>
                    <a:lnTo>
                      <a:pt x="248" y="2072"/>
                    </a:lnTo>
                    <a:lnTo>
                      <a:pt x="222" y="2055"/>
                    </a:lnTo>
                    <a:lnTo>
                      <a:pt x="197" y="2035"/>
                    </a:lnTo>
                    <a:lnTo>
                      <a:pt x="172" y="2012"/>
                    </a:lnTo>
                    <a:lnTo>
                      <a:pt x="149" y="1986"/>
                    </a:lnTo>
                    <a:lnTo>
                      <a:pt x="128" y="1956"/>
                    </a:lnTo>
                    <a:lnTo>
                      <a:pt x="109" y="1923"/>
                    </a:lnTo>
                    <a:lnTo>
                      <a:pt x="90" y="1886"/>
                    </a:lnTo>
                    <a:lnTo>
                      <a:pt x="73" y="1844"/>
                    </a:lnTo>
                    <a:lnTo>
                      <a:pt x="58" y="1798"/>
                    </a:lnTo>
                    <a:lnTo>
                      <a:pt x="45" y="1746"/>
                    </a:lnTo>
                    <a:lnTo>
                      <a:pt x="33" y="1691"/>
                    </a:lnTo>
                    <a:lnTo>
                      <a:pt x="23" y="1630"/>
                    </a:lnTo>
                    <a:lnTo>
                      <a:pt x="15" y="1564"/>
                    </a:lnTo>
                    <a:lnTo>
                      <a:pt x="8" y="1493"/>
                    </a:lnTo>
                    <a:lnTo>
                      <a:pt x="3" y="1416"/>
                    </a:lnTo>
                    <a:lnTo>
                      <a:pt x="1" y="1332"/>
                    </a:lnTo>
                    <a:lnTo>
                      <a:pt x="0" y="1244"/>
                    </a:lnTo>
                    <a:lnTo>
                      <a:pt x="2" y="1151"/>
                    </a:lnTo>
                    <a:lnTo>
                      <a:pt x="11" y="1060"/>
                    </a:lnTo>
                    <a:lnTo>
                      <a:pt x="24" y="971"/>
                    </a:lnTo>
                    <a:lnTo>
                      <a:pt x="41" y="884"/>
                    </a:lnTo>
                    <a:lnTo>
                      <a:pt x="65" y="801"/>
                    </a:lnTo>
                    <a:lnTo>
                      <a:pt x="92" y="719"/>
                    </a:lnTo>
                    <a:lnTo>
                      <a:pt x="124" y="641"/>
                    </a:lnTo>
                    <a:lnTo>
                      <a:pt x="160" y="566"/>
                    </a:lnTo>
                    <a:lnTo>
                      <a:pt x="200" y="495"/>
                    </a:lnTo>
                    <a:lnTo>
                      <a:pt x="244" y="428"/>
                    </a:lnTo>
                    <a:lnTo>
                      <a:pt x="291" y="364"/>
                    </a:lnTo>
                    <a:lnTo>
                      <a:pt x="342" y="304"/>
                    </a:lnTo>
                    <a:lnTo>
                      <a:pt x="396" y="251"/>
                    </a:lnTo>
                    <a:lnTo>
                      <a:pt x="453" y="200"/>
                    </a:lnTo>
                    <a:lnTo>
                      <a:pt x="512" y="155"/>
                    </a:lnTo>
                    <a:lnTo>
                      <a:pt x="575" y="115"/>
                    </a:lnTo>
                    <a:lnTo>
                      <a:pt x="640" y="81"/>
                    </a:lnTo>
                    <a:lnTo>
                      <a:pt x="707" y="53"/>
                    </a:lnTo>
                    <a:lnTo>
                      <a:pt x="777" y="29"/>
                    </a:lnTo>
                    <a:lnTo>
                      <a:pt x="848" y="13"/>
                    </a:lnTo>
                    <a:lnTo>
                      <a:pt x="921" y="3"/>
                    </a:lnTo>
                    <a:lnTo>
                      <a:pt x="996" y="0"/>
                    </a:ln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fr-CA" sz="2400"/>
              </a:p>
            </p:txBody>
          </p:sp>
          <p:sp>
            <p:nvSpPr>
              <p:cNvPr id="193" name="Freeform 143">
                <a:extLst>
                  <a:ext uri="{FF2B5EF4-FFF2-40B4-BE49-F238E27FC236}">
                    <a16:creationId xmlns:a16="http://schemas.microsoft.com/office/drawing/2014/main" id="{8EC1E043-967C-4596-A563-52060ACA73E8}"/>
                  </a:ext>
                </a:extLst>
              </p:cNvPr>
              <p:cNvSpPr>
                <a:spLocks/>
              </p:cNvSpPr>
              <p:nvPr/>
            </p:nvSpPr>
            <p:spPr bwMode="auto">
              <a:xfrm>
                <a:off x="1157" y="1529"/>
                <a:ext cx="269" cy="141"/>
              </a:xfrm>
              <a:custGeom>
                <a:avLst/>
                <a:gdLst>
                  <a:gd name="T0" fmla="*/ 652 w 2690"/>
                  <a:gd name="T1" fmla="*/ 48 h 1409"/>
                  <a:gd name="T2" fmla="*/ 717 w 2690"/>
                  <a:gd name="T3" fmla="*/ 140 h 1409"/>
                  <a:gd name="T4" fmla="*/ 787 w 2690"/>
                  <a:gd name="T5" fmla="*/ 218 h 1409"/>
                  <a:gd name="T6" fmla="*/ 867 w 2690"/>
                  <a:gd name="T7" fmla="*/ 281 h 1409"/>
                  <a:gd name="T8" fmla="*/ 963 w 2690"/>
                  <a:gd name="T9" fmla="*/ 334 h 1409"/>
                  <a:gd name="T10" fmla="*/ 1060 w 2690"/>
                  <a:gd name="T11" fmla="*/ 385 h 1409"/>
                  <a:gd name="T12" fmla="*/ 1146 w 2690"/>
                  <a:gd name="T13" fmla="*/ 430 h 1409"/>
                  <a:gd name="T14" fmla="*/ 1220 w 2690"/>
                  <a:gd name="T15" fmla="*/ 470 h 1409"/>
                  <a:gd name="T16" fmla="*/ 1278 w 2690"/>
                  <a:gd name="T17" fmla="*/ 502 h 1409"/>
                  <a:gd name="T18" fmla="*/ 1319 w 2690"/>
                  <a:gd name="T19" fmla="*/ 524 h 1409"/>
                  <a:gd name="T20" fmla="*/ 1339 w 2690"/>
                  <a:gd name="T21" fmla="*/ 536 h 1409"/>
                  <a:gd name="T22" fmla="*/ 1343 w 2690"/>
                  <a:gd name="T23" fmla="*/ 537 h 1409"/>
                  <a:gd name="T24" fmla="*/ 1345 w 2690"/>
                  <a:gd name="T25" fmla="*/ 536 h 1409"/>
                  <a:gd name="T26" fmla="*/ 1347 w 2690"/>
                  <a:gd name="T27" fmla="*/ 537 h 1409"/>
                  <a:gd name="T28" fmla="*/ 1351 w 2690"/>
                  <a:gd name="T29" fmla="*/ 536 h 1409"/>
                  <a:gd name="T30" fmla="*/ 1369 w 2690"/>
                  <a:gd name="T31" fmla="*/ 525 h 1409"/>
                  <a:gd name="T32" fmla="*/ 1404 w 2690"/>
                  <a:gd name="T33" fmla="*/ 505 h 1409"/>
                  <a:gd name="T34" fmla="*/ 1456 w 2690"/>
                  <a:gd name="T35" fmla="*/ 477 h 1409"/>
                  <a:gd name="T36" fmla="*/ 1521 w 2690"/>
                  <a:gd name="T37" fmla="*/ 442 h 1409"/>
                  <a:gd name="T38" fmla="*/ 1597 w 2690"/>
                  <a:gd name="T39" fmla="*/ 401 h 1409"/>
                  <a:gd name="T40" fmla="*/ 1684 w 2690"/>
                  <a:gd name="T41" fmla="*/ 356 h 1409"/>
                  <a:gd name="T42" fmla="*/ 1780 w 2690"/>
                  <a:gd name="T43" fmla="*/ 307 h 1409"/>
                  <a:gd name="T44" fmla="*/ 1865 w 2690"/>
                  <a:gd name="T45" fmla="*/ 252 h 1409"/>
                  <a:gd name="T46" fmla="*/ 1939 w 2690"/>
                  <a:gd name="T47" fmla="*/ 180 h 1409"/>
                  <a:gd name="T48" fmla="*/ 2006 w 2690"/>
                  <a:gd name="T49" fmla="*/ 95 h 1409"/>
                  <a:gd name="T50" fmla="*/ 2068 w 2690"/>
                  <a:gd name="T51" fmla="*/ 0 h 1409"/>
                  <a:gd name="T52" fmla="*/ 2208 w 2690"/>
                  <a:gd name="T53" fmla="*/ 69 h 1409"/>
                  <a:gd name="T54" fmla="*/ 2334 w 2690"/>
                  <a:gd name="T55" fmla="*/ 156 h 1409"/>
                  <a:gd name="T56" fmla="*/ 2446 w 2690"/>
                  <a:gd name="T57" fmla="*/ 256 h 1409"/>
                  <a:gd name="T58" fmla="*/ 2538 w 2690"/>
                  <a:gd name="T59" fmla="*/ 367 h 1409"/>
                  <a:gd name="T60" fmla="*/ 2611 w 2690"/>
                  <a:gd name="T61" fmla="*/ 485 h 1409"/>
                  <a:gd name="T62" fmla="*/ 2660 w 2690"/>
                  <a:gd name="T63" fmla="*/ 607 h 1409"/>
                  <a:gd name="T64" fmla="*/ 2687 w 2690"/>
                  <a:gd name="T65" fmla="*/ 729 h 1409"/>
                  <a:gd name="T66" fmla="*/ 2690 w 2690"/>
                  <a:gd name="T67" fmla="*/ 1409 h 1409"/>
                  <a:gd name="T68" fmla="*/ 0 w 2690"/>
                  <a:gd name="T69" fmla="*/ 790 h 1409"/>
                  <a:gd name="T70" fmla="*/ 13 w 2690"/>
                  <a:gd name="T71" fmla="*/ 669 h 1409"/>
                  <a:gd name="T72" fmla="*/ 52 w 2690"/>
                  <a:gd name="T73" fmla="*/ 546 h 1409"/>
                  <a:gd name="T74" fmla="*/ 113 w 2690"/>
                  <a:gd name="T75" fmla="*/ 426 h 1409"/>
                  <a:gd name="T76" fmla="*/ 196 w 2690"/>
                  <a:gd name="T77" fmla="*/ 310 h 1409"/>
                  <a:gd name="T78" fmla="*/ 297 w 2690"/>
                  <a:gd name="T79" fmla="*/ 204 h 1409"/>
                  <a:gd name="T80" fmla="*/ 416 w 2690"/>
                  <a:gd name="T81" fmla="*/ 111 h 1409"/>
                  <a:gd name="T82" fmla="*/ 550 w 2690"/>
                  <a:gd name="T83" fmla="*/ 32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90" h="1409">
                    <a:moveTo>
                      <a:pt x="622" y="0"/>
                    </a:moveTo>
                    <a:lnTo>
                      <a:pt x="652" y="48"/>
                    </a:lnTo>
                    <a:lnTo>
                      <a:pt x="684" y="95"/>
                    </a:lnTo>
                    <a:lnTo>
                      <a:pt x="717" y="140"/>
                    </a:lnTo>
                    <a:lnTo>
                      <a:pt x="751" y="180"/>
                    </a:lnTo>
                    <a:lnTo>
                      <a:pt x="787" y="218"/>
                    </a:lnTo>
                    <a:lnTo>
                      <a:pt x="825" y="252"/>
                    </a:lnTo>
                    <a:lnTo>
                      <a:pt x="867" y="281"/>
                    </a:lnTo>
                    <a:lnTo>
                      <a:pt x="910" y="307"/>
                    </a:lnTo>
                    <a:lnTo>
                      <a:pt x="963" y="334"/>
                    </a:lnTo>
                    <a:lnTo>
                      <a:pt x="1013" y="360"/>
                    </a:lnTo>
                    <a:lnTo>
                      <a:pt x="1060" y="385"/>
                    </a:lnTo>
                    <a:lnTo>
                      <a:pt x="1105" y="408"/>
                    </a:lnTo>
                    <a:lnTo>
                      <a:pt x="1146" y="430"/>
                    </a:lnTo>
                    <a:lnTo>
                      <a:pt x="1184" y="451"/>
                    </a:lnTo>
                    <a:lnTo>
                      <a:pt x="1220" y="470"/>
                    </a:lnTo>
                    <a:lnTo>
                      <a:pt x="1250" y="486"/>
                    </a:lnTo>
                    <a:lnTo>
                      <a:pt x="1278" y="502"/>
                    </a:lnTo>
                    <a:lnTo>
                      <a:pt x="1300" y="514"/>
                    </a:lnTo>
                    <a:lnTo>
                      <a:pt x="1319" y="524"/>
                    </a:lnTo>
                    <a:lnTo>
                      <a:pt x="1332" y="531"/>
                    </a:lnTo>
                    <a:lnTo>
                      <a:pt x="1339" y="536"/>
                    </a:lnTo>
                    <a:lnTo>
                      <a:pt x="1343" y="537"/>
                    </a:lnTo>
                    <a:lnTo>
                      <a:pt x="1343" y="537"/>
                    </a:lnTo>
                    <a:lnTo>
                      <a:pt x="1343" y="535"/>
                    </a:lnTo>
                    <a:lnTo>
                      <a:pt x="1345" y="536"/>
                    </a:lnTo>
                    <a:lnTo>
                      <a:pt x="1347" y="535"/>
                    </a:lnTo>
                    <a:lnTo>
                      <a:pt x="1347" y="537"/>
                    </a:lnTo>
                    <a:lnTo>
                      <a:pt x="1347" y="537"/>
                    </a:lnTo>
                    <a:lnTo>
                      <a:pt x="1351" y="536"/>
                    </a:lnTo>
                    <a:lnTo>
                      <a:pt x="1357" y="531"/>
                    </a:lnTo>
                    <a:lnTo>
                      <a:pt x="1369" y="525"/>
                    </a:lnTo>
                    <a:lnTo>
                      <a:pt x="1385" y="516"/>
                    </a:lnTo>
                    <a:lnTo>
                      <a:pt x="1404" y="505"/>
                    </a:lnTo>
                    <a:lnTo>
                      <a:pt x="1429" y="493"/>
                    </a:lnTo>
                    <a:lnTo>
                      <a:pt x="1456" y="477"/>
                    </a:lnTo>
                    <a:lnTo>
                      <a:pt x="1487" y="461"/>
                    </a:lnTo>
                    <a:lnTo>
                      <a:pt x="1521" y="442"/>
                    </a:lnTo>
                    <a:lnTo>
                      <a:pt x="1557" y="422"/>
                    </a:lnTo>
                    <a:lnTo>
                      <a:pt x="1597" y="401"/>
                    </a:lnTo>
                    <a:lnTo>
                      <a:pt x="1640" y="379"/>
                    </a:lnTo>
                    <a:lnTo>
                      <a:pt x="1684" y="356"/>
                    </a:lnTo>
                    <a:lnTo>
                      <a:pt x="1731" y="332"/>
                    </a:lnTo>
                    <a:lnTo>
                      <a:pt x="1780" y="307"/>
                    </a:lnTo>
                    <a:lnTo>
                      <a:pt x="1823" y="281"/>
                    </a:lnTo>
                    <a:lnTo>
                      <a:pt x="1865" y="252"/>
                    </a:lnTo>
                    <a:lnTo>
                      <a:pt x="1903" y="218"/>
                    </a:lnTo>
                    <a:lnTo>
                      <a:pt x="1939" y="180"/>
                    </a:lnTo>
                    <a:lnTo>
                      <a:pt x="1975" y="140"/>
                    </a:lnTo>
                    <a:lnTo>
                      <a:pt x="2006" y="95"/>
                    </a:lnTo>
                    <a:lnTo>
                      <a:pt x="2038" y="48"/>
                    </a:lnTo>
                    <a:lnTo>
                      <a:pt x="2068" y="0"/>
                    </a:lnTo>
                    <a:lnTo>
                      <a:pt x="2140" y="32"/>
                    </a:lnTo>
                    <a:lnTo>
                      <a:pt x="2208" y="69"/>
                    </a:lnTo>
                    <a:lnTo>
                      <a:pt x="2273" y="111"/>
                    </a:lnTo>
                    <a:lnTo>
                      <a:pt x="2334" y="156"/>
                    </a:lnTo>
                    <a:lnTo>
                      <a:pt x="2392" y="204"/>
                    </a:lnTo>
                    <a:lnTo>
                      <a:pt x="2446" y="256"/>
                    </a:lnTo>
                    <a:lnTo>
                      <a:pt x="2494" y="311"/>
                    </a:lnTo>
                    <a:lnTo>
                      <a:pt x="2538" y="367"/>
                    </a:lnTo>
                    <a:lnTo>
                      <a:pt x="2577" y="426"/>
                    </a:lnTo>
                    <a:lnTo>
                      <a:pt x="2611" y="485"/>
                    </a:lnTo>
                    <a:lnTo>
                      <a:pt x="2638" y="546"/>
                    </a:lnTo>
                    <a:lnTo>
                      <a:pt x="2660" y="607"/>
                    </a:lnTo>
                    <a:lnTo>
                      <a:pt x="2677" y="669"/>
                    </a:lnTo>
                    <a:lnTo>
                      <a:pt x="2687" y="729"/>
                    </a:lnTo>
                    <a:lnTo>
                      <a:pt x="2690" y="790"/>
                    </a:lnTo>
                    <a:lnTo>
                      <a:pt x="2690" y="1409"/>
                    </a:lnTo>
                    <a:lnTo>
                      <a:pt x="0" y="1409"/>
                    </a:lnTo>
                    <a:lnTo>
                      <a:pt x="0" y="790"/>
                    </a:lnTo>
                    <a:lnTo>
                      <a:pt x="3" y="729"/>
                    </a:lnTo>
                    <a:lnTo>
                      <a:pt x="13" y="669"/>
                    </a:lnTo>
                    <a:lnTo>
                      <a:pt x="30" y="607"/>
                    </a:lnTo>
                    <a:lnTo>
                      <a:pt x="52" y="546"/>
                    </a:lnTo>
                    <a:lnTo>
                      <a:pt x="79" y="485"/>
                    </a:lnTo>
                    <a:lnTo>
                      <a:pt x="113" y="426"/>
                    </a:lnTo>
                    <a:lnTo>
                      <a:pt x="152" y="367"/>
                    </a:lnTo>
                    <a:lnTo>
                      <a:pt x="196" y="310"/>
                    </a:lnTo>
                    <a:lnTo>
                      <a:pt x="244" y="256"/>
                    </a:lnTo>
                    <a:lnTo>
                      <a:pt x="297" y="204"/>
                    </a:lnTo>
                    <a:lnTo>
                      <a:pt x="356" y="156"/>
                    </a:lnTo>
                    <a:lnTo>
                      <a:pt x="416" y="111"/>
                    </a:lnTo>
                    <a:lnTo>
                      <a:pt x="482" y="69"/>
                    </a:lnTo>
                    <a:lnTo>
                      <a:pt x="550" y="32"/>
                    </a:lnTo>
                    <a:lnTo>
                      <a:pt x="622" y="0"/>
                    </a:lnTo>
                    <a:close/>
                  </a:path>
                </a:pathLst>
              </a:custGeom>
              <a:solidFill>
                <a:schemeClr val="accent1"/>
              </a:solidFill>
              <a:ln w="0">
                <a:noFill/>
                <a:prstDash val="solid"/>
                <a:round/>
                <a:headEnd/>
                <a:tailEnd/>
              </a:ln>
            </p:spPr>
            <p:txBody>
              <a:bodyPr vert="horz" wrap="square" lIns="121920" tIns="60960" rIns="121920" bIns="60960" numCol="1" anchor="t" anchorCtr="0" compatLnSpc="1">
                <a:prstTxWarp prst="textNoShape">
                  <a:avLst/>
                </a:prstTxWarp>
              </a:bodyPr>
              <a:lstStyle/>
              <a:p>
                <a:endParaRPr lang="fr-CA" sz="2400" dirty="0"/>
              </a:p>
            </p:txBody>
          </p:sp>
        </p:grpSp>
      </p:grpSp>
      <p:sp>
        <p:nvSpPr>
          <p:cNvPr id="194" name="Rectangle 193">
            <a:extLst>
              <a:ext uri="{FF2B5EF4-FFF2-40B4-BE49-F238E27FC236}">
                <a16:creationId xmlns:a16="http://schemas.microsoft.com/office/drawing/2014/main" id="{48EF5C5D-83A7-47A3-BDAC-E707557971FE}"/>
              </a:ext>
            </a:extLst>
          </p:cNvPr>
          <p:cNvSpPr/>
          <p:nvPr>
            <p:custDataLst>
              <p:tags r:id="rId62"/>
            </p:custDataLst>
          </p:nvPr>
        </p:nvSpPr>
        <p:spPr>
          <a:xfrm>
            <a:off x="10538609" y="969060"/>
            <a:ext cx="1291384" cy="789896"/>
          </a:xfrm>
          <a:prstGeom prst="rect">
            <a:avLst/>
          </a:prstGeom>
        </p:spPr>
        <p:txBody>
          <a:bodyPr wrap="square">
            <a:spAutoFit/>
          </a:bodyPr>
          <a:lstStyle/>
          <a:p>
            <a:r>
              <a:rPr lang="fr-CA" sz="3200" b="1" dirty="0">
                <a:solidFill>
                  <a:schemeClr val="accent1"/>
                </a:solidFill>
              </a:rPr>
              <a:t>600</a:t>
            </a:r>
            <a:endParaRPr lang="fr-CA" sz="3200" b="1" dirty="0">
              <a:solidFill>
                <a:schemeClr val="bg2">
                  <a:lumMod val="75000"/>
                </a:schemeClr>
              </a:solidFill>
            </a:endParaRPr>
          </a:p>
          <a:p>
            <a:r>
              <a:rPr lang="fr-CA" sz="1333" dirty="0">
                <a:latin typeface="Arial Black" pitchFamily="34" charset="0"/>
              </a:rPr>
              <a:t>tCo2 </a:t>
            </a:r>
            <a:r>
              <a:rPr lang="fr-CA" sz="1333" dirty="0" err="1">
                <a:latin typeface="Arial Black" pitchFamily="34" charset="0"/>
              </a:rPr>
              <a:t>éq</a:t>
            </a:r>
            <a:r>
              <a:rPr lang="fr-CA" sz="1333" dirty="0">
                <a:latin typeface="Arial Black" pitchFamily="34" charset="0"/>
              </a:rPr>
              <a:t>.</a:t>
            </a:r>
          </a:p>
        </p:txBody>
      </p:sp>
      <p:sp>
        <p:nvSpPr>
          <p:cNvPr id="202" name="Rectangle 201">
            <a:extLst>
              <a:ext uri="{FF2B5EF4-FFF2-40B4-BE49-F238E27FC236}">
                <a16:creationId xmlns:a16="http://schemas.microsoft.com/office/drawing/2014/main" id="{5D270EA5-6CEE-4F47-B9DE-186C1F3481CB}"/>
              </a:ext>
            </a:extLst>
          </p:cNvPr>
          <p:cNvSpPr/>
          <p:nvPr>
            <p:custDataLst>
              <p:tags r:id="rId63"/>
            </p:custDataLst>
          </p:nvPr>
        </p:nvSpPr>
        <p:spPr>
          <a:xfrm>
            <a:off x="9326655" y="2862935"/>
            <a:ext cx="791999" cy="276999"/>
          </a:xfrm>
          <a:prstGeom prst="rect">
            <a:avLst/>
          </a:prstGeom>
        </p:spPr>
        <p:txBody>
          <a:bodyPr wrap="square">
            <a:spAutoFit/>
          </a:bodyPr>
          <a:lstStyle/>
          <a:p>
            <a:pPr algn="r"/>
            <a:r>
              <a:rPr lang="fr-CA" sz="1200" dirty="0">
                <a:solidFill>
                  <a:schemeClr val="bg1"/>
                </a:solidFill>
              </a:rPr>
              <a:t>QC</a:t>
            </a:r>
          </a:p>
        </p:txBody>
      </p:sp>
      <p:sp>
        <p:nvSpPr>
          <p:cNvPr id="203" name="Rectangle 202">
            <a:extLst>
              <a:ext uri="{FF2B5EF4-FFF2-40B4-BE49-F238E27FC236}">
                <a16:creationId xmlns:a16="http://schemas.microsoft.com/office/drawing/2014/main" id="{65C7E108-AC59-404A-931D-99577F3EEA07}"/>
              </a:ext>
            </a:extLst>
          </p:cNvPr>
          <p:cNvSpPr/>
          <p:nvPr>
            <p:custDataLst>
              <p:tags r:id="rId64"/>
            </p:custDataLst>
          </p:nvPr>
        </p:nvSpPr>
        <p:spPr>
          <a:xfrm>
            <a:off x="10972129" y="2853125"/>
            <a:ext cx="598387" cy="276999"/>
          </a:xfrm>
          <a:prstGeom prst="rect">
            <a:avLst/>
          </a:prstGeom>
        </p:spPr>
        <p:txBody>
          <a:bodyPr wrap="square">
            <a:spAutoFit/>
          </a:bodyPr>
          <a:lstStyle/>
          <a:p>
            <a:pPr algn="r"/>
            <a:r>
              <a:rPr lang="fr-CA" sz="1200" dirty="0">
                <a:solidFill>
                  <a:schemeClr val="bg1"/>
                </a:solidFill>
              </a:rPr>
              <a:t>QC</a:t>
            </a:r>
          </a:p>
        </p:txBody>
      </p:sp>
      <p:sp>
        <p:nvSpPr>
          <p:cNvPr id="175" name="Rectangle 174">
            <a:extLst>
              <a:ext uri="{FF2B5EF4-FFF2-40B4-BE49-F238E27FC236}">
                <a16:creationId xmlns:a16="http://schemas.microsoft.com/office/drawing/2014/main" id="{417D06D0-AC04-4B6E-B30D-1BD8E6700C40}"/>
              </a:ext>
            </a:extLst>
          </p:cNvPr>
          <p:cNvSpPr/>
          <p:nvPr>
            <p:custDataLst>
              <p:tags r:id="rId65"/>
            </p:custDataLst>
          </p:nvPr>
        </p:nvSpPr>
        <p:spPr>
          <a:xfrm>
            <a:off x="9045697" y="535516"/>
            <a:ext cx="2481464" cy="379656"/>
          </a:xfrm>
          <a:prstGeom prst="rect">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fr-CA" sz="1867" b="1" dirty="0">
                <a:solidFill>
                  <a:schemeClr val="accent1"/>
                </a:solidFill>
                <a:latin typeface="+mj-lt"/>
              </a:rPr>
              <a:t>COMPLÉMENT</a:t>
            </a:r>
          </a:p>
        </p:txBody>
      </p:sp>
      <p:cxnSp>
        <p:nvCxnSpPr>
          <p:cNvPr id="3" name="Connecteur : en angle 2">
            <a:extLst>
              <a:ext uri="{FF2B5EF4-FFF2-40B4-BE49-F238E27FC236}">
                <a16:creationId xmlns:a16="http://schemas.microsoft.com/office/drawing/2014/main" id="{07490614-5F10-459E-BFAC-21B4E6D1EF44}"/>
              </a:ext>
            </a:extLst>
          </p:cNvPr>
          <p:cNvCxnSpPr>
            <a:stCxn id="95" idx="1"/>
            <a:endCxn id="94" idx="1"/>
          </p:cNvCxnSpPr>
          <p:nvPr>
            <p:custDataLst>
              <p:tags r:id="rId66"/>
            </p:custDataLst>
          </p:nvPr>
        </p:nvCxnSpPr>
        <p:spPr>
          <a:xfrm rot="10800000" flipV="1">
            <a:off x="371827" y="1342047"/>
            <a:ext cx="11503" cy="3035021"/>
          </a:xfrm>
          <a:prstGeom prst="bentConnector3">
            <a:avLst>
              <a:gd name="adj1" fmla="val 1388443"/>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2B556C4-8D53-4B86-862E-CD6089CCA355}"/>
              </a:ext>
            </a:extLst>
          </p:cNvPr>
          <p:cNvSpPr/>
          <p:nvPr/>
        </p:nvSpPr>
        <p:spPr>
          <a:xfrm>
            <a:off x="3896570" y="5899175"/>
            <a:ext cx="7774321" cy="461665"/>
          </a:xfrm>
          <a:prstGeom prst="rect">
            <a:avLst/>
          </a:prstGeom>
        </p:spPr>
        <p:txBody>
          <a:bodyPr wrap="square">
            <a:spAutoFit/>
          </a:bodyPr>
          <a:lstStyle/>
          <a:p>
            <a:pPr algn="ctr"/>
            <a:r>
              <a:rPr lang="fr-CA" sz="1200" dirty="0">
                <a:solidFill>
                  <a:srgbClr val="222222"/>
                </a:solidFill>
                <a:latin typeface="Arial" panose="020B0604020202020204" pitchFamily="34" charset="0"/>
                <a:ea typeface="Times New Roman" panose="02020603050405020304" pitchFamily="18" charset="0"/>
              </a:rPr>
              <a:t>Résultat d’une approche axée sur l’élimination des GES dans l’atmosphère et sur la recherche de retombées positives pour le bénéfice des collectivités, en lien avec notre mission de leader socio-économique</a:t>
            </a:r>
            <a:endParaRPr lang="fr-CA" sz="1200" dirty="0"/>
          </a:p>
        </p:txBody>
      </p:sp>
    </p:spTree>
    <p:extLst>
      <p:ext uri="{BB962C8B-B14F-4D97-AF65-F5344CB8AC3E}">
        <p14:creationId xmlns:p14="http://schemas.microsoft.com/office/powerpoint/2010/main" val="177832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12132F-2A30-FD4A-BE1F-1934B6BA6BBE}"/>
              </a:ext>
            </a:extLst>
          </p:cNvPr>
          <p:cNvSpPr>
            <a:spLocks noGrp="1"/>
          </p:cNvSpPr>
          <p:nvPr>
            <p:ph type="title"/>
          </p:nvPr>
        </p:nvSpPr>
        <p:spPr/>
        <p:txBody>
          <a:bodyPr/>
          <a:lstStyle/>
          <a:p>
            <a:r>
              <a:rPr lang="fr-FR" dirty="0"/>
              <a:t>Quelles sont les caractéristiques obligatoires d’un crédit carbone</a:t>
            </a:r>
          </a:p>
        </p:txBody>
      </p:sp>
      <p:sp>
        <p:nvSpPr>
          <p:cNvPr id="3" name="Espace réservé du contenu 2">
            <a:extLst>
              <a:ext uri="{FF2B5EF4-FFF2-40B4-BE49-F238E27FC236}">
                <a16:creationId xmlns:a16="http://schemas.microsoft.com/office/drawing/2014/main" id="{E81D722B-9B44-1444-8D15-2BC6131CC577}"/>
              </a:ext>
            </a:extLst>
          </p:cNvPr>
          <p:cNvSpPr>
            <a:spLocks noGrp="1"/>
          </p:cNvSpPr>
          <p:nvPr>
            <p:ph idx="1"/>
          </p:nvPr>
        </p:nvSpPr>
        <p:spPr/>
        <p:txBody>
          <a:bodyPr>
            <a:normAutofit/>
          </a:bodyPr>
          <a:lstStyle/>
          <a:p>
            <a:r>
              <a:rPr lang="fr-FR" dirty="0"/>
              <a:t>La réduction ou l’absorption doit être: </a:t>
            </a:r>
          </a:p>
          <a:p>
            <a:pPr lvl="1"/>
            <a:r>
              <a:rPr lang="fr-FR" b="1" dirty="0"/>
              <a:t>additionnelle</a:t>
            </a:r>
            <a:r>
              <a:rPr lang="fr-FR" dirty="0"/>
              <a:t>, c’est-à-dire qu’elle ne relève ni d’une obligation, ni du cours normal des affaires</a:t>
            </a:r>
          </a:p>
          <a:p>
            <a:pPr lvl="1"/>
            <a:r>
              <a:rPr lang="fr-FR" b="1" dirty="0"/>
              <a:t>quantifiée</a:t>
            </a:r>
            <a:r>
              <a:rPr lang="fr-FR" dirty="0"/>
              <a:t> selon une méthodologie reconnue et approuvée par les autorités du marché</a:t>
            </a:r>
          </a:p>
          <a:p>
            <a:pPr lvl="1"/>
            <a:r>
              <a:rPr lang="fr-FR" dirty="0"/>
              <a:t>Elle doit être quantifiée de façon </a:t>
            </a:r>
            <a:r>
              <a:rPr lang="fr-FR" b="1" dirty="0"/>
              <a:t>conservatrice</a:t>
            </a:r>
          </a:p>
          <a:p>
            <a:pPr lvl="1"/>
            <a:r>
              <a:rPr lang="fr-FR" b="1" dirty="0"/>
              <a:t>vérifiée</a:t>
            </a:r>
            <a:r>
              <a:rPr lang="fr-FR" dirty="0"/>
              <a:t> par une tierce partie indépendante et crédible</a:t>
            </a:r>
          </a:p>
          <a:p>
            <a:pPr lvl="1"/>
            <a:r>
              <a:rPr lang="fr-FR" b="1" dirty="0"/>
              <a:t>Unique </a:t>
            </a:r>
            <a:r>
              <a:rPr lang="fr-FR" dirty="0"/>
              <a:t>(elle ne peut être attribuée deux fois)</a:t>
            </a:r>
            <a:endParaRPr lang="fr-FR" b="1" dirty="0"/>
          </a:p>
          <a:p>
            <a:pPr lvl="1"/>
            <a:r>
              <a:rPr lang="fr-FR" dirty="0"/>
              <a:t>Elle ne doit </a:t>
            </a:r>
            <a:r>
              <a:rPr lang="fr-FR" b="1" dirty="0"/>
              <a:t>pas occasionner de fuites </a:t>
            </a:r>
            <a:r>
              <a:rPr lang="fr-FR" dirty="0"/>
              <a:t>(déplacements d’émissions)</a:t>
            </a:r>
            <a:endParaRPr lang="fr-FR" b="1" dirty="0"/>
          </a:p>
          <a:p>
            <a:pPr lvl="1"/>
            <a:r>
              <a:rPr lang="fr-FR" dirty="0"/>
              <a:t>Elle doit avoir un caractère de </a:t>
            </a:r>
            <a:r>
              <a:rPr lang="fr-FR" b="1" dirty="0"/>
              <a:t>permanence</a:t>
            </a:r>
            <a:r>
              <a:rPr lang="fr-FR" dirty="0"/>
              <a:t> sur au moins cent ans</a:t>
            </a:r>
          </a:p>
        </p:txBody>
      </p:sp>
    </p:spTree>
    <p:extLst>
      <p:ext uri="{BB962C8B-B14F-4D97-AF65-F5344CB8AC3E}">
        <p14:creationId xmlns:p14="http://schemas.microsoft.com/office/powerpoint/2010/main" val="4283175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EB5C01-0FCD-F948-A208-4DE92A87FD36}"/>
              </a:ext>
            </a:extLst>
          </p:cNvPr>
          <p:cNvSpPr>
            <a:spLocks noGrp="1"/>
          </p:cNvSpPr>
          <p:nvPr>
            <p:ph type="title"/>
          </p:nvPr>
        </p:nvSpPr>
        <p:spPr/>
        <p:txBody>
          <a:bodyPr/>
          <a:lstStyle/>
          <a:p>
            <a:r>
              <a:rPr lang="fr-FR" dirty="0"/>
              <a:t>Les humains et le climat</a:t>
            </a:r>
          </a:p>
        </p:txBody>
      </p:sp>
      <p:sp>
        <p:nvSpPr>
          <p:cNvPr id="3" name="Espace réservé du contenu 2">
            <a:extLst>
              <a:ext uri="{FF2B5EF4-FFF2-40B4-BE49-F238E27FC236}">
                <a16:creationId xmlns:a16="http://schemas.microsoft.com/office/drawing/2014/main" id="{715E01B0-8B87-A743-9C87-9EBCC947C41B}"/>
              </a:ext>
            </a:extLst>
          </p:cNvPr>
          <p:cNvSpPr>
            <a:spLocks noGrp="1"/>
          </p:cNvSpPr>
          <p:nvPr>
            <p:ph idx="1"/>
          </p:nvPr>
        </p:nvSpPr>
        <p:spPr/>
        <p:txBody>
          <a:bodyPr>
            <a:normAutofit lnSpcReduction="10000"/>
          </a:bodyPr>
          <a:lstStyle/>
          <a:p>
            <a:r>
              <a:rPr lang="fr-FR" dirty="0"/>
              <a:t>Depuis son origine, l’humanité a su adapter da culture, ses vêtements, sa diète et ses comportements à tous les climats qu’on peut retrouver sur Terre, et cela dès l’âge de pierre.</a:t>
            </a:r>
          </a:p>
          <a:p>
            <a:r>
              <a:rPr lang="fr-FR" dirty="0"/>
              <a:t>Avec l’agriculture, nous avons transporté et acclimaté des plantes et des animaux qui sont à la base de l’alimentation, bien au-delà de leur aire naturelle de répartition.</a:t>
            </a:r>
          </a:p>
          <a:p>
            <a:r>
              <a:rPr lang="fr-FR" dirty="0"/>
              <a:t>Depuis l’ère industrielle, l’exploitation des carburants fossiles a permis une augmentation exponentielle des populations humaines, une urbanisation et une augmentation du niveau de consommation individuelle qui résultent en des changements de la composition de l’atmosphère et des changements climatiques planétaires. </a:t>
            </a:r>
          </a:p>
        </p:txBody>
      </p:sp>
    </p:spTree>
    <p:extLst>
      <p:ext uri="{BB962C8B-B14F-4D97-AF65-F5344CB8AC3E}">
        <p14:creationId xmlns:p14="http://schemas.microsoft.com/office/powerpoint/2010/main" val="19207679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C8D6F2-4A64-D848-9D40-F95158B619CB}"/>
              </a:ext>
            </a:extLst>
          </p:cNvPr>
          <p:cNvSpPr>
            <a:spLocks noGrp="1"/>
          </p:cNvSpPr>
          <p:nvPr>
            <p:ph type="title"/>
          </p:nvPr>
        </p:nvSpPr>
        <p:spPr/>
        <p:txBody>
          <a:bodyPr/>
          <a:lstStyle/>
          <a:p>
            <a:r>
              <a:rPr lang="fr-FR" dirty="0"/>
              <a:t>Comment choisir un fournisseur de compensation carbone</a:t>
            </a:r>
          </a:p>
        </p:txBody>
      </p:sp>
      <p:sp>
        <p:nvSpPr>
          <p:cNvPr id="3" name="Espace réservé du contenu 2">
            <a:extLst>
              <a:ext uri="{FF2B5EF4-FFF2-40B4-BE49-F238E27FC236}">
                <a16:creationId xmlns:a16="http://schemas.microsoft.com/office/drawing/2014/main" id="{A3017371-9079-7641-BCB8-B70212D91A4A}"/>
              </a:ext>
            </a:extLst>
          </p:cNvPr>
          <p:cNvSpPr>
            <a:spLocks noGrp="1"/>
          </p:cNvSpPr>
          <p:nvPr>
            <p:ph idx="1"/>
          </p:nvPr>
        </p:nvSpPr>
        <p:spPr/>
        <p:txBody>
          <a:bodyPr>
            <a:normAutofit fontScale="92500" lnSpcReduction="10000"/>
          </a:bodyPr>
          <a:lstStyle/>
          <a:p>
            <a:r>
              <a:rPr lang="fr-FR" b="1" dirty="0"/>
              <a:t>Transparence</a:t>
            </a:r>
            <a:r>
              <a:rPr lang="fr-FR" dirty="0"/>
              <a:t> : les documents de projet, les méthodologies, le registre et les rapports de vérification doivent être disponibles en tout temps, sur demande et sans frais. La quantification intègre le cycle de vie.</a:t>
            </a:r>
          </a:p>
          <a:p>
            <a:r>
              <a:rPr lang="fr-FR" b="1" dirty="0"/>
              <a:t>Imputabilité</a:t>
            </a:r>
            <a:r>
              <a:rPr lang="fr-FR" dirty="0"/>
              <a:t>: l’organisme qui émet les certificats doit avoir une existence légale et offrir des garanties de permanence.</a:t>
            </a:r>
          </a:p>
          <a:p>
            <a:r>
              <a:rPr lang="fr-FR" b="1" dirty="0"/>
              <a:t>Usage des fonds</a:t>
            </a:r>
            <a:r>
              <a:rPr lang="fr-FR" dirty="0"/>
              <a:t>: l’organisme est-il à but lucratif ou non, à quoi servent les fonds recueillis? Rémunérer des actionnaires? Développer de nouveaux projets? Défendre une cause?</a:t>
            </a:r>
          </a:p>
          <a:p>
            <a:r>
              <a:rPr lang="fr-FR" b="1" dirty="0"/>
              <a:t>Bénéfices ancillaires</a:t>
            </a:r>
            <a:r>
              <a:rPr lang="fr-FR" dirty="0"/>
              <a:t>: comment l’organisme compensateur contribue-il au développement durable? Soutien à des populations en développement? Réhabilitation d’habitats? Recherche scientifique?</a:t>
            </a:r>
          </a:p>
        </p:txBody>
      </p:sp>
    </p:spTree>
    <p:extLst>
      <p:ext uri="{BB962C8B-B14F-4D97-AF65-F5344CB8AC3E}">
        <p14:creationId xmlns:p14="http://schemas.microsoft.com/office/powerpoint/2010/main" val="2588800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1CDC7B-58EF-EE41-80CF-D08B74E7B573}"/>
              </a:ext>
            </a:extLst>
          </p:cNvPr>
          <p:cNvSpPr>
            <a:spLocks noGrp="1"/>
          </p:cNvSpPr>
          <p:nvPr>
            <p:ph type="title"/>
          </p:nvPr>
        </p:nvSpPr>
        <p:spPr/>
        <p:txBody>
          <a:bodyPr/>
          <a:lstStyle/>
          <a:p>
            <a:r>
              <a:rPr lang="fr-FR" dirty="0"/>
              <a:t>Compensation par les projets forestiers</a:t>
            </a:r>
          </a:p>
        </p:txBody>
      </p:sp>
      <p:sp>
        <p:nvSpPr>
          <p:cNvPr id="3" name="Espace réservé du texte 2">
            <a:extLst>
              <a:ext uri="{FF2B5EF4-FFF2-40B4-BE49-F238E27FC236}">
                <a16:creationId xmlns:a16="http://schemas.microsoft.com/office/drawing/2014/main" id="{254F4895-FB1E-C34D-B315-63C90A694705}"/>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4214775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EF3B6-4915-7C48-8B0A-649933BF2D86}"/>
              </a:ext>
            </a:extLst>
          </p:cNvPr>
          <p:cNvSpPr>
            <a:spLocks noGrp="1"/>
          </p:cNvSpPr>
          <p:nvPr>
            <p:ph type="title"/>
          </p:nvPr>
        </p:nvSpPr>
        <p:spPr/>
        <p:txBody>
          <a:bodyPr/>
          <a:lstStyle/>
          <a:p>
            <a:r>
              <a:rPr lang="fr-FR" dirty="0"/>
              <a:t>Fondements scientifiques</a:t>
            </a:r>
          </a:p>
        </p:txBody>
      </p:sp>
      <p:sp>
        <p:nvSpPr>
          <p:cNvPr id="3" name="Espace réservé du contenu 2">
            <a:extLst>
              <a:ext uri="{FF2B5EF4-FFF2-40B4-BE49-F238E27FC236}">
                <a16:creationId xmlns:a16="http://schemas.microsoft.com/office/drawing/2014/main" id="{C3EC9CAA-A7E6-7243-A671-97903C9A8463}"/>
              </a:ext>
            </a:extLst>
          </p:cNvPr>
          <p:cNvSpPr>
            <a:spLocks noGrp="1"/>
          </p:cNvSpPr>
          <p:nvPr>
            <p:ph idx="1"/>
          </p:nvPr>
        </p:nvSpPr>
        <p:spPr/>
        <p:txBody>
          <a:bodyPr>
            <a:normAutofit fontScale="85000" lnSpcReduction="10000"/>
          </a:bodyPr>
          <a:lstStyle/>
          <a:p>
            <a:r>
              <a:rPr lang="fr-FR" dirty="0"/>
              <a:t>Les arbres captent le CO</a:t>
            </a:r>
            <a:r>
              <a:rPr lang="fr-FR" baseline="-25000" dirty="0"/>
              <a:t>2</a:t>
            </a:r>
            <a:r>
              <a:rPr lang="fr-FR" dirty="0"/>
              <a:t> de l’atmosphère et le transforment en sucres par la photosynthèse grâce à l’énergie lumineuse.</a:t>
            </a:r>
          </a:p>
          <a:p>
            <a:r>
              <a:rPr lang="fr-FR" dirty="0"/>
              <a:t>Une partie seulement de ce sucre est utilisé pour leurs besoins métaboliques.</a:t>
            </a:r>
          </a:p>
          <a:p>
            <a:r>
              <a:rPr lang="fr-FR" dirty="0"/>
              <a:t>La majeure partie est stockée sous forme de biomasse végétale qui s’accumule d’une année à l’autre dans les composantes de l’écosystème:</a:t>
            </a:r>
          </a:p>
          <a:p>
            <a:pPr lvl="1"/>
            <a:r>
              <a:rPr lang="fr-FR" dirty="0"/>
              <a:t>Bois</a:t>
            </a:r>
          </a:p>
          <a:p>
            <a:pPr lvl="1"/>
            <a:r>
              <a:rPr lang="fr-FR" dirty="0"/>
              <a:t>Branches et feuilles</a:t>
            </a:r>
          </a:p>
          <a:p>
            <a:pPr lvl="1"/>
            <a:r>
              <a:rPr lang="fr-FR" dirty="0"/>
              <a:t>Racines</a:t>
            </a:r>
          </a:p>
          <a:p>
            <a:pPr lvl="1"/>
            <a:r>
              <a:rPr lang="fr-FR" dirty="0"/>
              <a:t>Humus et sols</a:t>
            </a:r>
          </a:p>
          <a:p>
            <a:pPr lvl="1"/>
            <a:r>
              <a:rPr lang="fr-FR" dirty="0"/>
              <a:t>Débris végétaux</a:t>
            </a:r>
          </a:p>
          <a:p>
            <a:r>
              <a:rPr lang="fr-FR" dirty="0"/>
              <a:t>Le carbone séquestré reste dans l’écosystème pour des périodes variant de la décennie au millénaire. Il est donc retiré de l’atmosphère pendant cette période.</a:t>
            </a:r>
          </a:p>
        </p:txBody>
      </p:sp>
    </p:spTree>
    <p:extLst>
      <p:ext uri="{BB962C8B-B14F-4D97-AF65-F5344CB8AC3E}">
        <p14:creationId xmlns:p14="http://schemas.microsoft.com/office/powerpoint/2010/main" val="1340382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FEF3B6-4915-7C48-8B0A-649933BF2D86}"/>
              </a:ext>
            </a:extLst>
          </p:cNvPr>
          <p:cNvSpPr>
            <a:spLocks noGrp="1"/>
          </p:cNvSpPr>
          <p:nvPr>
            <p:ph type="title"/>
          </p:nvPr>
        </p:nvSpPr>
        <p:spPr/>
        <p:txBody>
          <a:bodyPr/>
          <a:lstStyle/>
          <a:p>
            <a:r>
              <a:rPr lang="fr-FR" dirty="0"/>
              <a:t>Fondements scientifiques</a:t>
            </a:r>
          </a:p>
        </p:txBody>
      </p:sp>
      <p:sp>
        <p:nvSpPr>
          <p:cNvPr id="3" name="Espace réservé du contenu 2">
            <a:extLst>
              <a:ext uri="{FF2B5EF4-FFF2-40B4-BE49-F238E27FC236}">
                <a16:creationId xmlns:a16="http://schemas.microsoft.com/office/drawing/2014/main" id="{C3EC9CAA-A7E6-7243-A671-97903C9A8463}"/>
              </a:ext>
            </a:extLst>
          </p:cNvPr>
          <p:cNvSpPr>
            <a:spLocks noGrp="1"/>
          </p:cNvSpPr>
          <p:nvPr>
            <p:ph idx="1"/>
          </p:nvPr>
        </p:nvSpPr>
        <p:spPr/>
        <p:txBody>
          <a:bodyPr>
            <a:normAutofit/>
          </a:bodyPr>
          <a:lstStyle/>
          <a:p>
            <a:r>
              <a:rPr lang="fr-FR" dirty="0"/>
              <a:t>À terme par la décomposition ou les incendies, le CO</a:t>
            </a:r>
            <a:r>
              <a:rPr lang="fr-FR" baseline="-25000" dirty="0"/>
              <a:t>2</a:t>
            </a:r>
            <a:r>
              <a:rPr lang="fr-FR" dirty="0"/>
              <a:t> retournera à l’atmosphère</a:t>
            </a:r>
          </a:p>
          <a:p>
            <a:r>
              <a:rPr lang="fr-FR" dirty="0"/>
              <a:t>Pendant que le carbone est fixé dans la biomasse, il ne contribue pas à l’effet de serre.</a:t>
            </a:r>
          </a:p>
          <a:p>
            <a:r>
              <a:rPr lang="fr-FR" dirty="0"/>
              <a:t>Par convention, on calcule sur cent ans la période de rotation du CO</a:t>
            </a:r>
            <a:r>
              <a:rPr lang="fr-FR" baseline="-25000" dirty="0"/>
              <a:t>2</a:t>
            </a:r>
            <a:endParaRPr lang="fr-FR" dirty="0"/>
          </a:p>
          <a:p>
            <a:r>
              <a:rPr lang="fr-FR" dirty="0"/>
              <a:t>Donc les projets qui augmentent la biomasse  forestière peuvent avoir un impact positif sur les changements climatiques s’ils peuvent maintenir un bilan net de séquestration sur un siècle ou plus.</a:t>
            </a:r>
          </a:p>
        </p:txBody>
      </p:sp>
    </p:spTree>
    <p:extLst>
      <p:ext uri="{BB962C8B-B14F-4D97-AF65-F5344CB8AC3E}">
        <p14:creationId xmlns:p14="http://schemas.microsoft.com/office/powerpoint/2010/main" val="988941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B8249C-3D6A-3748-80EF-D4B92BC13F42}"/>
              </a:ext>
            </a:extLst>
          </p:cNvPr>
          <p:cNvSpPr>
            <a:spLocks noGrp="1"/>
          </p:cNvSpPr>
          <p:nvPr>
            <p:ph type="title"/>
          </p:nvPr>
        </p:nvSpPr>
        <p:spPr/>
        <p:txBody>
          <a:bodyPr/>
          <a:lstStyle/>
          <a:p>
            <a:r>
              <a:rPr lang="fr-FR" dirty="0"/>
              <a:t>Types de projets forestiers</a:t>
            </a:r>
          </a:p>
        </p:txBody>
      </p:sp>
      <p:sp>
        <p:nvSpPr>
          <p:cNvPr id="3" name="Espace réservé du contenu 2">
            <a:extLst>
              <a:ext uri="{FF2B5EF4-FFF2-40B4-BE49-F238E27FC236}">
                <a16:creationId xmlns:a16="http://schemas.microsoft.com/office/drawing/2014/main" id="{7C6EE8AB-C52D-714F-B0F6-8DA6BE963549}"/>
              </a:ext>
            </a:extLst>
          </p:cNvPr>
          <p:cNvSpPr>
            <a:spLocks noGrp="1"/>
          </p:cNvSpPr>
          <p:nvPr>
            <p:ph idx="1"/>
          </p:nvPr>
        </p:nvSpPr>
        <p:spPr/>
        <p:txBody>
          <a:bodyPr>
            <a:normAutofit fontScale="92500" lnSpcReduction="10000"/>
          </a:bodyPr>
          <a:lstStyle/>
          <a:p>
            <a:r>
              <a:rPr lang="fr-FR" b="1" dirty="0"/>
              <a:t>Afforestation-</a:t>
            </a:r>
            <a:r>
              <a:rPr lang="fr-FR" dirty="0"/>
              <a:t> planter des arbres sur des surfaces où il n’y en aurait pas naturellement</a:t>
            </a:r>
          </a:p>
          <a:p>
            <a:r>
              <a:rPr lang="fr-FR" b="1" dirty="0"/>
              <a:t>Reforestation-</a:t>
            </a:r>
            <a:r>
              <a:rPr lang="fr-FR" dirty="0"/>
              <a:t> Planter des arbres sur des territoires qui en sont dépourvus depuis avant 1990 par un changement d’affectation des terres</a:t>
            </a:r>
          </a:p>
          <a:p>
            <a:r>
              <a:rPr lang="fr-FR" b="1" dirty="0"/>
              <a:t>Protection contre la déforestation</a:t>
            </a:r>
            <a:r>
              <a:rPr lang="fr-FR" dirty="0"/>
              <a:t>: Protéger des stocks de carbone forestier existants contre un changement d’affectation des terres qui les ferait disparaître dans le cours normal des affaires.</a:t>
            </a:r>
          </a:p>
          <a:p>
            <a:r>
              <a:rPr lang="fr-FR" dirty="0"/>
              <a:t>Autres potentiels: </a:t>
            </a:r>
          </a:p>
          <a:p>
            <a:pPr lvl="1"/>
            <a:r>
              <a:rPr lang="fr-FR" dirty="0"/>
              <a:t>Modification des pratiques forestières pour augmenter le stock de carbone</a:t>
            </a:r>
          </a:p>
          <a:p>
            <a:pPr lvl="1"/>
            <a:r>
              <a:rPr lang="fr-FR" dirty="0"/>
              <a:t>Reconnaissance du carbone séquestré dans les produits durables du bois</a:t>
            </a:r>
          </a:p>
          <a:p>
            <a:pPr lvl="1"/>
            <a:r>
              <a:rPr lang="fr-FR" dirty="0"/>
              <a:t>Substitution de carburants fossiles par du bois ou des résidus ligneux</a:t>
            </a:r>
          </a:p>
          <a:p>
            <a:pPr lvl="1"/>
            <a:r>
              <a:rPr lang="fr-FR" dirty="0"/>
              <a:t>Stockage de </a:t>
            </a:r>
            <a:r>
              <a:rPr lang="fr-FR" dirty="0" err="1"/>
              <a:t>biochar</a:t>
            </a:r>
            <a:r>
              <a:rPr lang="fr-FR" dirty="0"/>
              <a:t> dans les sols</a:t>
            </a:r>
          </a:p>
          <a:p>
            <a:endParaRPr lang="fr-FR" dirty="0"/>
          </a:p>
          <a:p>
            <a:endParaRPr lang="fr-FR" dirty="0"/>
          </a:p>
        </p:txBody>
      </p:sp>
    </p:spTree>
    <p:extLst>
      <p:ext uri="{BB962C8B-B14F-4D97-AF65-F5344CB8AC3E}">
        <p14:creationId xmlns:p14="http://schemas.microsoft.com/office/powerpoint/2010/main" val="1107151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829B4-4B89-9940-AA74-4FBF6893847B}"/>
              </a:ext>
            </a:extLst>
          </p:cNvPr>
          <p:cNvSpPr>
            <a:spLocks noGrp="1"/>
          </p:cNvSpPr>
          <p:nvPr>
            <p:ph type="title"/>
          </p:nvPr>
        </p:nvSpPr>
        <p:spPr/>
        <p:txBody>
          <a:bodyPr/>
          <a:lstStyle/>
          <a:p>
            <a:r>
              <a:rPr lang="fr-FR" dirty="0"/>
              <a:t>Ex-ante ou ex-post?</a:t>
            </a:r>
          </a:p>
        </p:txBody>
      </p:sp>
      <p:sp>
        <p:nvSpPr>
          <p:cNvPr id="3" name="Espace réservé du contenu 2">
            <a:extLst>
              <a:ext uri="{FF2B5EF4-FFF2-40B4-BE49-F238E27FC236}">
                <a16:creationId xmlns:a16="http://schemas.microsoft.com/office/drawing/2014/main" id="{92FEDA2E-4DB8-954A-B41E-CF028844B599}"/>
              </a:ext>
            </a:extLst>
          </p:cNvPr>
          <p:cNvSpPr>
            <a:spLocks noGrp="1"/>
          </p:cNvSpPr>
          <p:nvPr>
            <p:ph idx="1"/>
          </p:nvPr>
        </p:nvSpPr>
        <p:spPr/>
        <p:txBody>
          <a:bodyPr/>
          <a:lstStyle/>
          <a:p>
            <a:r>
              <a:rPr lang="fr-FR" dirty="0"/>
              <a:t>La méthodologie de quantification des projets forestiers peut être de deux types:</a:t>
            </a:r>
          </a:p>
          <a:p>
            <a:r>
              <a:rPr lang="fr-FR" b="1" dirty="0"/>
              <a:t>Ex-ante: </a:t>
            </a:r>
            <a:r>
              <a:rPr lang="fr-FR" dirty="0"/>
              <a:t>La compensation est attribuée lors de la plantation et se réalise sur une période déterminée. Elle doit être maintenue par la suite pendant 100 ans. Dans ce cas, ces sont les arbres qui sont attribués.</a:t>
            </a:r>
          </a:p>
          <a:p>
            <a:r>
              <a:rPr lang="fr-FR" b="1" dirty="0"/>
              <a:t>Ex-post: </a:t>
            </a:r>
            <a:r>
              <a:rPr lang="fr-FR" dirty="0"/>
              <a:t>C’est l’augmentation du stock de carbone attribuable au projet qui peut être vendue. Ce stock doit être maintenu sur 100 ans après la vente.</a:t>
            </a:r>
          </a:p>
        </p:txBody>
      </p:sp>
    </p:spTree>
    <p:extLst>
      <p:ext uri="{BB962C8B-B14F-4D97-AF65-F5344CB8AC3E}">
        <p14:creationId xmlns:p14="http://schemas.microsoft.com/office/powerpoint/2010/main" val="1509795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CE12A-B410-4045-9E1B-B24AA162C8C6}"/>
              </a:ext>
            </a:extLst>
          </p:cNvPr>
          <p:cNvSpPr>
            <a:spLocks noGrp="1"/>
          </p:cNvSpPr>
          <p:nvPr>
            <p:ph type="title"/>
          </p:nvPr>
        </p:nvSpPr>
        <p:spPr/>
        <p:txBody>
          <a:bodyPr/>
          <a:lstStyle/>
          <a:p>
            <a:r>
              <a:rPr lang="fr-FR" dirty="0"/>
              <a:t>Critiques des projets forestiers</a:t>
            </a:r>
          </a:p>
        </p:txBody>
      </p:sp>
      <p:sp>
        <p:nvSpPr>
          <p:cNvPr id="3" name="Espace réservé du contenu 2">
            <a:extLst>
              <a:ext uri="{FF2B5EF4-FFF2-40B4-BE49-F238E27FC236}">
                <a16:creationId xmlns:a16="http://schemas.microsoft.com/office/drawing/2014/main" id="{20EDC913-5B1F-8645-8EDD-70A313CCF9A2}"/>
              </a:ext>
            </a:extLst>
          </p:cNvPr>
          <p:cNvSpPr>
            <a:spLocks noGrp="1"/>
          </p:cNvSpPr>
          <p:nvPr>
            <p:ph idx="1"/>
          </p:nvPr>
        </p:nvSpPr>
        <p:spPr/>
        <p:txBody>
          <a:bodyPr>
            <a:normAutofit fontScale="92500" lnSpcReduction="10000"/>
          </a:bodyPr>
          <a:lstStyle/>
          <a:p>
            <a:r>
              <a:rPr lang="fr-FR" dirty="0" err="1"/>
              <a:t>Additionnalité</a:t>
            </a:r>
            <a:r>
              <a:rPr lang="fr-FR" dirty="0"/>
              <a:t>: il faut démontrer qu’on va vraiment au-delà du cours normal des affaires. Par exemple si on coupe une forêt pour replanter des arbres, on n’a pas droit de réclamer de crédits. </a:t>
            </a:r>
          </a:p>
          <a:p>
            <a:r>
              <a:rPr lang="fr-FR" dirty="0"/>
              <a:t>Fuites: il ne faut pas qu’on aille couper plus ailleurs pour satisfaire les besoins de bois ou de terres agricoles.</a:t>
            </a:r>
          </a:p>
          <a:p>
            <a:r>
              <a:rPr lang="fr-FR" dirty="0"/>
              <a:t>Permanence: Les arbres sont des organismes vivants. Ils peuvent être détruits par des incendies ou des mortalités attribuables à d’autres causes naturelles ou humaines. La quantité de carbone ou d’arbres attribués pour la compensation doit être présente et vérifiable en tout temps.</a:t>
            </a:r>
          </a:p>
          <a:p>
            <a:r>
              <a:rPr lang="fr-FR" dirty="0"/>
              <a:t>Période de réalisation des projets ex-ante: une partie du CO</a:t>
            </a:r>
            <a:r>
              <a:rPr lang="fr-FR" baseline="-25000" dirty="0"/>
              <a:t>2</a:t>
            </a:r>
            <a:r>
              <a:rPr lang="fr-FR" dirty="0"/>
              <a:t> compensé va continuer d’affecter le climat jusqu’à ce que l’arbre l’ait absorbé complètement.</a:t>
            </a:r>
          </a:p>
        </p:txBody>
      </p:sp>
    </p:spTree>
    <p:extLst>
      <p:ext uri="{BB962C8B-B14F-4D97-AF65-F5344CB8AC3E}">
        <p14:creationId xmlns:p14="http://schemas.microsoft.com/office/powerpoint/2010/main" val="2266404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8C51B7-A919-0B49-979F-FFDA3F6F0ED5}"/>
              </a:ext>
            </a:extLst>
          </p:cNvPr>
          <p:cNvSpPr>
            <a:spLocks noGrp="1"/>
          </p:cNvSpPr>
          <p:nvPr>
            <p:ph type="title"/>
          </p:nvPr>
        </p:nvSpPr>
        <p:spPr/>
        <p:txBody>
          <a:bodyPr/>
          <a:lstStyle/>
          <a:p>
            <a:r>
              <a:rPr lang="fr-FR" dirty="0"/>
              <a:t>Carbone boréal™ un modèle unique</a:t>
            </a:r>
          </a:p>
        </p:txBody>
      </p:sp>
      <p:sp>
        <p:nvSpPr>
          <p:cNvPr id="3" name="Espace réservé du texte 2">
            <a:extLst>
              <a:ext uri="{FF2B5EF4-FFF2-40B4-BE49-F238E27FC236}">
                <a16:creationId xmlns:a16="http://schemas.microsoft.com/office/drawing/2014/main" id="{2707F533-E3EB-4040-8F55-127F7388E80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303642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CF14BC-1C6C-1740-942C-8F2F4DC723ED}"/>
              </a:ext>
            </a:extLst>
          </p:cNvPr>
          <p:cNvSpPr>
            <a:spLocks noGrp="1"/>
          </p:cNvSpPr>
          <p:nvPr>
            <p:ph type="title"/>
          </p:nvPr>
        </p:nvSpPr>
        <p:spPr/>
        <p:txBody>
          <a:bodyPr/>
          <a:lstStyle/>
          <a:p>
            <a:r>
              <a:rPr lang="fr-FR" dirty="0"/>
              <a:t>Allons voir de plus près</a:t>
            </a:r>
          </a:p>
        </p:txBody>
      </p:sp>
      <p:pic>
        <p:nvPicPr>
          <p:cNvPr id="3" name="Image 2">
            <a:extLst>
              <a:ext uri="{FF2B5EF4-FFF2-40B4-BE49-F238E27FC236}">
                <a16:creationId xmlns:a16="http://schemas.microsoft.com/office/drawing/2014/main" id="{0390DDDE-7D44-4446-B57C-B4AE13A9335A}"/>
              </a:ext>
            </a:extLst>
          </p:cNvPr>
          <p:cNvPicPr>
            <a:picLocks noChangeAspect="1"/>
          </p:cNvPicPr>
          <p:nvPr/>
        </p:nvPicPr>
        <p:blipFill>
          <a:blip r:embed="rId2"/>
          <a:stretch>
            <a:fillRect/>
          </a:stretch>
        </p:blipFill>
        <p:spPr>
          <a:xfrm>
            <a:off x="1916482" y="1308499"/>
            <a:ext cx="6901842" cy="5413210"/>
          </a:xfrm>
          <a:prstGeom prst="rect">
            <a:avLst/>
          </a:prstGeom>
        </p:spPr>
      </p:pic>
    </p:spTree>
    <p:extLst>
      <p:ext uri="{BB962C8B-B14F-4D97-AF65-F5344CB8AC3E}">
        <p14:creationId xmlns:p14="http://schemas.microsoft.com/office/powerpoint/2010/main" val="3575754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C9BF2-042B-2B4C-9DB4-B4208357C5C3}"/>
              </a:ext>
            </a:extLst>
          </p:cNvPr>
          <p:cNvSpPr>
            <a:spLocks noGrp="1"/>
          </p:cNvSpPr>
          <p:nvPr>
            <p:ph type="title"/>
          </p:nvPr>
        </p:nvSpPr>
        <p:spPr/>
        <p:txBody>
          <a:bodyPr/>
          <a:lstStyle/>
          <a:p>
            <a:r>
              <a:rPr lang="fr-FR" dirty="0"/>
              <a:t>Encore plus près</a:t>
            </a:r>
          </a:p>
        </p:txBody>
      </p:sp>
      <p:pic>
        <p:nvPicPr>
          <p:cNvPr id="3" name="Image 2">
            <a:extLst>
              <a:ext uri="{FF2B5EF4-FFF2-40B4-BE49-F238E27FC236}">
                <a16:creationId xmlns:a16="http://schemas.microsoft.com/office/drawing/2014/main" id="{44383FF0-9B61-0641-9813-57EE0A63675E}"/>
              </a:ext>
            </a:extLst>
          </p:cNvPr>
          <p:cNvPicPr>
            <a:picLocks noChangeAspect="1"/>
          </p:cNvPicPr>
          <p:nvPr/>
        </p:nvPicPr>
        <p:blipFill>
          <a:blip r:embed="rId2"/>
          <a:stretch>
            <a:fillRect/>
          </a:stretch>
        </p:blipFill>
        <p:spPr>
          <a:xfrm>
            <a:off x="1377864" y="1468879"/>
            <a:ext cx="6525190" cy="5023996"/>
          </a:xfrm>
          <a:prstGeom prst="rect">
            <a:avLst/>
          </a:prstGeom>
        </p:spPr>
      </p:pic>
    </p:spTree>
    <p:extLst>
      <p:ext uri="{BB962C8B-B14F-4D97-AF65-F5344CB8AC3E}">
        <p14:creationId xmlns:p14="http://schemas.microsoft.com/office/powerpoint/2010/main" val="2259659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a:bodyPr>
          <a:lstStyle/>
          <a:p>
            <a:pPr>
              <a:defRPr/>
            </a:pPr>
            <a:r>
              <a:rPr lang="fr-FR" dirty="0">
                <a:ea typeface="+mj-ea"/>
                <a:cs typeface="+mj-cs"/>
              </a:rPr>
              <a:t>Les composantes de la machine climatique</a:t>
            </a:r>
          </a:p>
        </p:txBody>
      </p:sp>
      <p:sp>
        <p:nvSpPr>
          <p:cNvPr id="3" name="Espace réservé du contenu 2"/>
          <p:cNvSpPr>
            <a:spLocks noGrp="1"/>
          </p:cNvSpPr>
          <p:nvPr>
            <p:ph idx="1"/>
          </p:nvPr>
        </p:nvSpPr>
        <p:spPr/>
        <p:txBody>
          <a:bodyPr rtlCol="0">
            <a:normAutofit/>
          </a:bodyPr>
          <a:lstStyle/>
          <a:p>
            <a:pPr>
              <a:buFont typeface="Arial"/>
              <a:buChar char="•"/>
              <a:defRPr/>
            </a:pPr>
            <a:r>
              <a:rPr lang="fr-FR" dirty="0">
                <a:ea typeface="+mn-ea"/>
                <a:cs typeface="+mn-cs"/>
              </a:rPr>
              <a:t>Énergie incidente fournie par le rayonnement solaire</a:t>
            </a:r>
          </a:p>
          <a:p>
            <a:pPr>
              <a:buFont typeface="Arial"/>
              <a:buChar char="•"/>
              <a:defRPr/>
            </a:pPr>
            <a:r>
              <a:rPr lang="fr-FR" dirty="0">
                <a:ea typeface="+mn-ea"/>
                <a:cs typeface="+mn-cs"/>
              </a:rPr>
              <a:t>Transformation de la lumière en chaleur par interaction avec les surfaces éclairées en fonction inverse de leur albédo</a:t>
            </a:r>
          </a:p>
          <a:p>
            <a:pPr>
              <a:buFont typeface="Arial"/>
              <a:buChar char="•"/>
              <a:defRPr/>
            </a:pPr>
            <a:r>
              <a:rPr lang="fr-FR" dirty="0"/>
              <a:t>Absorption de la lumière incidente dans les masses d’eau et transformation en chaleur</a:t>
            </a:r>
          </a:p>
          <a:p>
            <a:pPr>
              <a:buFont typeface="Arial"/>
              <a:buChar char="•"/>
              <a:defRPr/>
            </a:pPr>
            <a:r>
              <a:rPr lang="fr-FR" dirty="0">
                <a:ea typeface="+mn-ea"/>
                <a:cs typeface="+mn-cs"/>
              </a:rPr>
              <a:t>Transfert océan-atmosphère par l’évaporation</a:t>
            </a:r>
          </a:p>
          <a:p>
            <a:pPr>
              <a:buFont typeface="Arial"/>
              <a:buChar char="•"/>
              <a:defRPr/>
            </a:pPr>
            <a:r>
              <a:rPr lang="fr-FR" dirty="0">
                <a:ea typeface="+mn-ea"/>
                <a:cs typeface="+mn-cs"/>
              </a:rPr>
              <a:t>Interaction de l’infrarouge avec les gaz à effet de serre</a:t>
            </a:r>
          </a:p>
          <a:p>
            <a:pPr>
              <a:buFont typeface="Arial"/>
              <a:buChar char="•"/>
              <a:defRPr/>
            </a:pPr>
            <a:r>
              <a:rPr lang="fr-FR" dirty="0">
                <a:ea typeface="+mn-ea"/>
                <a:cs typeface="+mn-cs"/>
              </a:rPr>
              <a:t>Stockage et transport de chaleur par les masses d’eau</a:t>
            </a:r>
          </a:p>
        </p:txBody>
      </p:sp>
      <p:sp>
        <p:nvSpPr>
          <p:cNvPr id="4" name="Espace réservé du pied de page 3"/>
          <p:cNvSpPr>
            <a:spLocks noGrp="1"/>
          </p:cNvSpPr>
          <p:nvPr>
            <p:ph type="ftr" sz="quarter" idx="11"/>
          </p:nvPr>
        </p:nvSpPr>
        <p:spPr/>
        <p:txBody>
          <a:bodyPr/>
          <a:lstStyle/>
          <a:p>
            <a:pPr>
              <a:defRPr/>
            </a:pPr>
            <a:r>
              <a:rPr lang="fr-FR"/>
              <a:t>Claude_Villeneuve@uqac.ca</a:t>
            </a:r>
          </a:p>
        </p:txBody>
      </p:sp>
      <p:sp>
        <p:nvSpPr>
          <p:cNvPr id="24581" name="Espace réservé du numéro de diapositive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D47D2D-5145-1B48-A8A9-8D39E970B9A2}" type="slidenum">
              <a:rPr lang="fr-FR" sz="1200">
                <a:solidFill>
                  <a:srgbClr val="898989"/>
                </a:solidFill>
              </a:rPr>
              <a:pPr/>
              <a:t>5</a:t>
            </a:fld>
            <a:endParaRPr lang="fr-FR" sz="1200">
              <a:solidFill>
                <a:srgbClr val="898989"/>
              </a:solidFill>
            </a:endParaRPr>
          </a:p>
        </p:txBody>
      </p:sp>
    </p:spTree>
    <p:extLst>
      <p:ext uri="{BB962C8B-B14F-4D97-AF65-F5344CB8AC3E}">
        <p14:creationId xmlns:p14="http://schemas.microsoft.com/office/powerpoint/2010/main" val="444972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7"/>
          <a:stretch>
            <a:fillRect/>
          </a:stretch>
        </p:blipFill>
        <p:spPr>
          <a:xfrm>
            <a:off x="3613629" y="1410501"/>
            <a:ext cx="2694847" cy="2071220"/>
          </a:xfrm>
          <a:prstGeom prst="rect">
            <a:avLst/>
          </a:prstGeom>
        </p:spPr>
      </p:pic>
      <p:sp>
        <p:nvSpPr>
          <p:cNvPr id="8" name="Rectangle 7"/>
          <p:cNvSpPr/>
          <p:nvPr>
            <p:custDataLst>
              <p:tags r:id="rId1"/>
            </p:custDataLst>
          </p:nvPr>
        </p:nvSpPr>
        <p:spPr>
          <a:xfrm>
            <a:off x="1524000" y="5130688"/>
            <a:ext cx="9144000" cy="17273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2769" name="Titre 1"/>
          <p:cNvSpPr>
            <a:spLocks noGrp="1"/>
          </p:cNvSpPr>
          <p:nvPr>
            <p:ph type="title"/>
            <p:custDataLst>
              <p:tags r:id="rId2"/>
            </p:custDataLst>
          </p:nvPr>
        </p:nvSpPr>
        <p:spPr/>
        <p:txBody>
          <a:bodyPr/>
          <a:lstStyle/>
          <a:p>
            <a:r>
              <a:rPr lang="fr-CA" dirty="0">
                <a:latin typeface="Adobe Caslon Pro" charset="0"/>
              </a:rPr>
              <a:t>2002- L’hypothèse</a:t>
            </a:r>
          </a:p>
        </p:txBody>
      </p:sp>
      <p:pic>
        <p:nvPicPr>
          <p:cNvPr id="32770" name="Picture 2"/>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258889" y="2446111"/>
            <a:ext cx="2433637"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1" name="Picture 3"/>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6229578" y="2446112"/>
            <a:ext cx="4313237"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Connecteur droit avec flèche 6"/>
          <p:cNvCxnSpPr/>
          <p:nvPr>
            <p:custDataLst>
              <p:tags r:id="rId5"/>
            </p:custDataLst>
          </p:nvPr>
        </p:nvCxnSpPr>
        <p:spPr>
          <a:xfrm>
            <a:off x="4144736" y="4583339"/>
            <a:ext cx="1462088" cy="0"/>
          </a:xfrm>
          <a:prstGeom prst="straightConnector1">
            <a:avLst/>
          </a:prstGeom>
          <a:ln w="1270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2497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2005-2007 maîtrise de Simon </a:t>
            </a:r>
            <a:r>
              <a:rPr lang="fr-FR" dirty="0" err="1"/>
              <a:t>Gaboury</a:t>
            </a:r>
            <a:endParaRPr lang="fr-FR" dirty="0"/>
          </a:p>
        </p:txBody>
      </p:sp>
      <p:graphicFrame>
        <p:nvGraphicFramePr>
          <p:cNvPr id="4" name="Object 4"/>
          <p:cNvGraphicFramePr>
            <a:graphicFrameLocks noGrp="1" noChangeAspect="1"/>
          </p:cNvGraphicFramePr>
          <p:nvPr>
            <p:ph idx="1"/>
          </p:nvPr>
        </p:nvGraphicFramePr>
        <p:xfrm>
          <a:off x="1754894" y="1622777"/>
          <a:ext cx="5126747" cy="3725598"/>
        </p:xfrm>
        <a:graphic>
          <a:graphicData uri="http://schemas.openxmlformats.org/presentationml/2006/ole">
            <mc:AlternateContent xmlns:mc="http://schemas.openxmlformats.org/markup-compatibility/2006">
              <mc:Choice xmlns:v="urn:schemas-microsoft-com:vml" Requires="v">
                <p:oleObj spid="_x0000_s1029" name="Graphique" r:id="rId3" imgW="6029325" imgH="4381500" progId="Excel.Chart.8">
                  <p:embed/>
                </p:oleObj>
              </mc:Choice>
              <mc:Fallback>
                <p:oleObj name="Graphique" r:id="rId3" imgW="6029325" imgH="4381500" progId="Excel.Chart.8">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4894" y="1622777"/>
                        <a:ext cx="5126747" cy="3725598"/>
                      </a:xfrm>
                      <a:prstGeom prst="rect">
                        <a:avLst/>
                      </a:prstGeom>
                      <a:noFill/>
                      <a:ln>
                        <a:noFill/>
                      </a:ln>
                      <a:effectLst/>
                    </p:spPr>
                  </p:pic>
                </p:oleObj>
              </mc:Fallback>
            </mc:AlternateContent>
          </a:graphicData>
        </a:graphic>
      </p:graphicFrame>
      <p:pic>
        <p:nvPicPr>
          <p:cNvPr id="5" name="Image 4"/>
          <p:cNvPicPr>
            <a:picLocks noChangeAspect="1"/>
          </p:cNvPicPr>
          <p:nvPr/>
        </p:nvPicPr>
        <p:blipFill>
          <a:blip r:embed="rId5"/>
          <a:stretch>
            <a:fillRect/>
          </a:stretch>
        </p:blipFill>
        <p:spPr>
          <a:xfrm>
            <a:off x="7054659" y="1707443"/>
            <a:ext cx="3274674" cy="1625600"/>
          </a:xfrm>
          <a:prstGeom prst="rect">
            <a:avLst/>
          </a:prstGeom>
        </p:spPr>
      </p:pic>
      <p:sp>
        <p:nvSpPr>
          <p:cNvPr id="6" name="ZoneTexte 5"/>
          <p:cNvSpPr txBox="1"/>
          <p:nvPr/>
        </p:nvSpPr>
        <p:spPr>
          <a:xfrm>
            <a:off x="7054659" y="3880557"/>
            <a:ext cx="3274674" cy="1200329"/>
          </a:xfrm>
          <a:prstGeom prst="rect">
            <a:avLst/>
          </a:prstGeom>
          <a:noFill/>
        </p:spPr>
        <p:txBody>
          <a:bodyPr wrap="square" rtlCol="0">
            <a:spAutoFit/>
          </a:bodyPr>
          <a:lstStyle/>
          <a:p>
            <a:pPr marL="285750" indent="-285750">
              <a:buFont typeface="Arial"/>
              <a:buChar char="•"/>
            </a:pPr>
            <a:r>
              <a:rPr lang="fr-FR" dirty="0"/>
              <a:t>Analyse de cycle de vie complète</a:t>
            </a:r>
          </a:p>
          <a:p>
            <a:pPr marL="285750" indent="-285750">
              <a:buFont typeface="Arial"/>
              <a:buChar char="•"/>
            </a:pPr>
            <a:r>
              <a:rPr lang="fr-FR" dirty="0"/>
              <a:t>Séquestration nette 280 tonnes de CO</a:t>
            </a:r>
            <a:r>
              <a:rPr lang="fr-FR" baseline="-25000" dirty="0"/>
              <a:t>2</a:t>
            </a:r>
            <a:r>
              <a:rPr lang="fr-FR" dirty="0"/>
              <a:t> ha</a:t>
            </a:r>
            <a:r>
              <a:rPr lang="fr-FR" baseline="30000" dirty="0"/>
              <a:t>-1</a:t>
            </a:r>
            <a:endParaRPr lang="fr-FR" dirty="0"/>
          </a:p>
        </p:txBody>
      </p:sp>
    </p:spTree>
    <p:extLst>
      <p:ext uri="{BB962C8B-B14F-4D97-AF65-F5344CB8AC3E}">
        <p14:creationId xmlns:p14="http://schemas.microsoft.com/office/powerpoint/2010/main" val="3446394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A771A6-BF47-6C40-8511-E5B4BCC799F6}"/>
              </a:ext>
            </a:extLst>
          </p:cNvPr>
          <p:cNvSpPr>
            <a:spLocks noGrp="1"/>
          </p:cNvSpPr>
          <p:nvPr>
            <p:ph type="title"/>
          </p:nvPr>
        </p:nvSpPr>
        <p:spPr/>
        <p:txBody>
          <a:bodyPr/>
          <a:lstStyle/>
          <a:p>
            <a:r>
              <a:rPr lang="fr-FR" dirty="0"/>
              <a:t>Carbone boréal: une idée qui a fait du chemin</a:t>
            </a:r>
          </a:p>
        </p:txBody>
      </p:sp>
      <p:sp>
        <p:nvSpPr>
          <p:cNvPr id="3" name="Espace réservé du contenu 2">
            <a:extLst>
              <a:ext uri="{FF2B5EF4-FFF2-40B4-BE49-F238E27FC236}">
                <a16:creationId xmlns:a16="http://schemas.microsoft.com/office/drawing/2014/main" id="{E6A09605-3920-534A-8DCF-CA84D9C9D823}"/>
              </a:ext>
            </a:extLst>
          </p:cNvPr>
          <p:cNvSpPr>
            <a:spLocks noGrp="1"/>
          </p:cNvSpPr>
          <p:nvPr>
            <p:ph idx="1"/>
          </p:nvPr>
        </p:nvSpPr>
        <p:spPr/>
        <p:txBody>
          <a:bodyPr/>
          <a:lstStyle/>
          <a:p>
            <a:r>
              <a:rPr lang="fr-FR" dirty="0"/>
              <a:t>Reboiser des secteurs naturellement dénudés dans la zone boréale c’est possible ;</a:t>
            </a:r>
          </a:p>
          <a:p>
            <a:r>
              <a:rPr lang="fr-FR" dirty="0"/>
              <a:t>Cela constitue un puits de carbone supplémentaire qui peut absorber des émissions faites par des tiers pour assurer l’écoresponsabilité et la carboneutralité ;</a:t>
            </a:r>
          </a:p>
          <a:p>
            <a:r>
              <a:rPr lang="fr-FR" dirty="0"/>
              <a:t>Grâce à la recherche pour la recherche.</a:t>
            </a:r>
          </a:p>
          <a:p>
            <a:endParaRPr lang="fr-FR" dirty="0"/>
          </a:p>
          <a:p>
            <a:endParaRPr lang="fr-FR" dirty="0"/>
          </a:p>
        </p:txBody>
      </p:sp>
    </p:spTree>
    <p:extLst>
      <p:ext uri="{BB962C8B-B14F-4D97-AF65-F5344CB8AC3E}">
        <p14:creationId xmlns:p14="http://schemas.microsoft.com/office/powerpoint/2010/main" val="4179371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249457"/>
            <a:ext cx="10515600" cy="1325563"/>
          </a:xfrm>
        </p:spPr>
        <p:txBody>
          <a:bodyPr/>
          <a:lstStyle/>
          <a:p>
            <a:r>
              <a:rPr lang="fr-CA" dirty="0"/>
              <a:t>L’épreuve des faits</a:t>
            </a:r>
            <a:br>
              <a:rPr lang="fr-CA" dirty="0"/>
            </a:br>
            <a:r>
              <a:rPr lang="fr-CA" dirty="0"/>
              <a:t>Plantation compensatoire ACFAS ØØ</a:t>
            </a:r>
          </a:p>
        </p:txBody>
      </p:sp>
      <p:pic>
        <p:nvPicPr>
          <p:cNvPr id="4" name="Espace réservé du contenu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24001" y="2264665"/>
            <a:ext cx="4004496" cy="3003372"/>
          </a:xfr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3502" y="2264665"/>
            <a:ext cx="4004498" cy="3003373"/>
          </a:xfrm>
          <a:prstGeom prst="rect">
            <a:avLst/>
          </a:prstGeom>
        </p:spPr>
      </p:pic>
      <p:sp>
        <p:nvSpPr>
          <p:cNvPr id="6" name="ZoneTexte 5"/>
          <p:cNvSpPr txBox="1"/>
          <p:nvPr/>
        </p:nvSpPr>
        <p:spPr>
          <a:xfrm>
            <a:off x="2950192" y="1417639"/>
            <a:ext cx="2709081" cy="584775"/>
          </a:xfrm>
          <a:prstGeom prst="rect">
            <a:avLst/>
          </a:prstGeom>
          <a:noFill/>
        </p:spPr>
        <p:txBody>
          <a:bodyPr wrap="square" rtlCol="0">
            <a:spAutoFit/>
          </a:bodyPr>
          <a:lstStyle/>
          <a:p>
            <a:r>
              <a:rPr lang="fr-CA" sz="3200" dirty="0"/>
              <a:t>2005</a:t>
            </a:r>
            <a:endParaRPr lang="fr-CA" dirty="0"/>
          </a:p>
        </p:txBody>
      </p:sp>
      <p:sp>
        <p:nvSpPr>
          <p:cNvPr id="7" name="ZoneTexte 6"/>
          <p:cNvSpPr txBox="1"/>
          <p:nvPr/>
        </p:nvSpPr>
        <p:spPr>
          <a:xfrm>
            <a:off x="8170461" y="1417638"/>
            <a:ext cx="2688609" cy="584775"/>
          </a:xfrm>
          <a:prstGeom prst="rect">
            <a:avLst/>
          </a:prstGeom>
          <a:noFill/>
        </p:spPr>
        <p:txBody>
          <a:bodyPr wrap="square" rtlCol="0">
            <a:spAutoFit/>
          </a:bodyPr>
          <a:lstStyle/>
          <a:p>
            <a:r>
              <a:rPr lang="fr-CA" sz="3200" dirty="0"/>
              <a:t>2017</a:t>
            </a:r>
            <a:endParaRPr lang="fr-CA" dirty="0"/>
          </a:p>
        </p:txBody>
      </p:sp>
      <p:sp>
        <p:nvSpPr>
          <p:cNvPr id="8" name="ZoneTexte 7"/>
          <p:cNvSpPr txBox="1"/>
          <p:nvPr/>
        </p:nvSpPr>
        <p:spPr>
          <a:xfrm>
            <a:off x="5817341" y="3275464"/>
            <a:ext cx="900752" cy="646331"/>
          </a:xfrm>
          <a:prstGeom prst="rect">
            <a:avLst/>
          </a:prstGeom>
          <a:noFill/>
        </p:spPr>
        <p:txBody>
          <a:bodyPr wrap="square" rtlCol="0">
            <a:spAutoFit/>
          </a:bodyPr>
          <a:lstStyle/>
          <a:p>
            <a:r>
              <a:rPr lang="fr-CA" sz="3600" dirty="0"/>
              <a:t>vs</a:t>
            </a:r>
          </a:p>
        </p:txBody>
      </p:sp>
      <p:sp>
        <p:nvSpPr>
          <p:cNvPr id="3" name="ZoneTexte 2"/>
          <p:cNvSpPr txBox="1"/>
          <p:nvPr/>
        </p:nvSpPr>
        <p:spPr>
          <a:xfrm>
            <a:off x="3589338" y="5931620"/>
            <a:ext cx="4926107" cy="369332"/>
          </a:xfrm>
          <a:prstGeom prst="rect">
            <a:avLst/>
          </a:prstGeom>
          <a:noFill/>
        </p:spPr>
        <p:txBody>
          <a:bodyPr wrap="square" rtlCol="0">
            <a:spAutoFit/>
          </a:bodyPr>
          <a:lstStyle/>
          <a:p>
            <a:pPr algn="ctr"/>
            <a:r>
              <a:rPr lang="fr-FR" dirty="0"/>
              <a:t>ØØ= zéro déchets, zéro carbone</a:t>
            </a:r>
          </a:p>
        </p:txBody>
      </p:sp>
    </p:spTree>
    <p:extLst>
      <p:ext uri="{BB962C8B-B14F-4D97-AF65-F5344CB8AC3E}">
        <p14:creationId xmlns:p14="http://schemas.microsoft.com/office/powerpoint/2010/main" val="3543772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Emplacement de la plantation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970750" y="1302623"/>
            <a:ext cx="4397601" cy="5555378"/>
          </a:xfrm>
        </p:spPr>
      </p:pic>
      <p:sp>
        <p:nvSpPr>
          <p:cNvPr id="5" name="ZoneTexte 4"/>
          <p:cNvSpPr txBox="1"/>
          <p:nvPr/>
        </p:nvSpPr>
        <p:spPr>
          <a:xfrm>
            <a:off x="5727510" y="1326777"/>
            <a:ext cx="2640842" cy="584775"/>
          </a:xfrm>
          <a:prstGeom prst="rect">
            <a:avLst/>
          </a:prstGeom>
          <a:solidFill>
            <a:schemeClr val="bg2">
              <a:lumMod val="90000"/>
            </a:schemeClr>
          </a:solidFill>
        </p:spPr>
        <p:txBody>
          <a:bodyPr wrap="square" rtlCol="0">
            <a:spAutoFit/>
          </a:bodyPr>
          <a:lstStyle/>
          <a:p>
            <a:r>
              <a:rPr lang="fr-CA" sz="1600" b="1" dirty="0"/>
              <a:t>Plantation: 50°26‘  18.4"N </a:t>
            </a:r>
          </a:p>
          <a:p>
            <a:r>
              <a:rPr lang="fr-CA" sz="1600" b="1" dirty="0"/>
              <a:t>                     72°05‘  12.5"W</a:t>
            </a:r>
          </a:p>
        </p:txBody>
      </p:sp>
      <p:sp>
        <p:nvSpPr>
          <p:cNvPr id="6" name="ZoneTexte 5"/>
          <p:cNvSpPr txBox="1"/>
          <p:nvPr/>
        </p:nvSpPr>
        <p:spPr>
          <a:xfrm>
            <a:off x="7299278" y="6078471"/>
            <a:ext cx="1069074" cy="369332"/>
          </a:xfrm>
          <a:prstGeom prst="rect">
            <a:avLst/>
          </a:prstGeom>
          <a:solidFill>
            <a:schemeClr val="bg2">
              <a:lumMod val="90000"/>
            </a:schemeClr>
          </a:solidFill>
        </p:spPr>
        <p:txBody>
          <a:bodyPr wrap="square" rtlCol="0">
            <a:spAutoFit/>
          </a:bodyPr>
          <a:lstStyle/>
          <a:p>
            <a:r>
              <a:rPr lang="fr-CA" b="1" dirty="0"/>
              <a:t>UQAC</a:t>
            </a:r>
          </a:p>
        </p:txBody>
      </p:sp>
    </p:spTree>
    <p:extLst>
      <p:ext uri="{BB962C8B-B14F-4D97-AF65-F5344CB8AC3E}">
        <p14:creationId xmlns:p14="http://schemas.microsoft.com/office/powerpoint/2010/main" val="2071495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Dispositif ACFAS 2005</a:t>
            </a:r>
          </a:p>
        </p:txBody>
      </p:sp>
      <p:pic>
        <p:nvPicPr>
          <p:cNvPr id="4" name="Espace réservé du contenu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67435" y="1286303"/>
            <a:ext cx="6414975" cy="4957027"/>
          </a:xfrm>
        </p:spPr>
      </p:pic>
    </p:spTree>
    <p:extLst>
      <p:ext uri="{BB962C8B-B14F-4D97-AF65-F5344CB8AC3E}">
        <p14:creationId xmlns:p14="http://schemas.microsoft.com/office/powerpoint/2010/main" val="35454024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Octobre 2017</a:t>
            </a:r>
          </a:p>
        </p:txBody>
      </p:sp>
      <p:pic>
        <p:nvPicPr>
          <p:cNvPr id="4" name="Espace réservé du contenu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69660" y="1690595"/>
            <a:ext cx="4133028" cy="3099771"/>
          </a:xfr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9313" y="1690595"/>
            <a:ext cx="4133028" cy="3099771"/>
          </a:xfrm>
          <a:prstGeom prst="rect">
            <a:avLst/>
          </a:prstGeom>
        </p:spPr>
      </p:pic>
    </p:spTree>
    <p:extLst>
      <p:ext uri="{BB962C8B-B14F-4D97-AF65-F5344CB8AC3E}">
        <p14:creationId xmlns:p14="http://schemas.microsoft.com/office/powerpoint/2010/main" val="3909155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z="4000" dirty="0"/>
              <a:t>Croissance induite par la préparation de terrain et la plantation</a:t>
            </a:r>
          </a:p>
        </p:txBody>
      </p:sp>
      <p:pic>
        <p:nvPicPr>
          <p:cNvPr id="4" name="Espace réservé du contenu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11280" y="1600201"/>
            <a:ext cx="5569440" cy="4177080"/>
          </a:xfrm>
        </p:spPr>
      </p:pic>
    </p:spTree>
    <p:extLst>
      <p:ext uri="{BB962C8B-B14F-4D97-AF65-F5344CB8AC3E}">
        <p14:creationId xmlns:p14="http://schemas.microsoft.com/office/powerpoint/2010/main" val="354060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Calcul de séquestration </a:t>
            </a:r>
            <a:r>
              <a:rPr lang="fr-CA" sz="3200" b="1" dirty="0"/>
              <a:t>(2005-2017)</a:t>
            </a:r>
            <a:endParaRPr lang="fr-CA" b="1" dirty="0"/>
          </a:p>
        </p:txBody>
      </p:sp>
      <p:graphicFrame>
        <p:nvGraphicFramePr>
          <p:cNvPr id="5" name="Espace réservé du contenu 4"/>
          <p:cNvGraphicFramePr>
            <a:graphicFrameLocks noGrp="1"/>
          </p:cNvGraphicFramePr>
          <p:nvPr>
            <p:ph idx="1"/>
          </p:nvPr>
        </p:nvGraphicFramePr>
        <p:xfrm>
          <a:off x="1796956" y="1444936"/>
          <a:ext cx="8413844" cy="2992808"/>
        </p:xfrm>
        <a:graphic>
          <a:graphicData uri="http://schemas.openxmlformats.org/drawingml/2006/table">
            <a:tbl>
              <a:tblPr firstRow="1" bandRow="1">
                <a:tableStyleId>{5C22544A-7EE6-4342-B048-85BDC9FD1C3A}</a:tableStyleId>
              </a:tblPr>
              <a:tblGrid>
                <a:gridCol w="2265528">
                  <a:extLst>
                    <a:ext uri="{9D8B030D-6E8A-4147-A177-3AD203B41FA5}">
                      <a16:colId xmlns:a16="http://schemas.microsoft.com/office/drawing/2014/main" val="20000"/>
                    </a:ext>
                  </a:extLst>
                </a:gridCol>
                <a:gridCol w="1941394">
                  <a:extLst>
                    <a:ext uri="{9D8B030D-6E8A-4147-A177-3AD203B41FA5}">
                      <a16:colId xmlns:a16="http://schemas.microsoft.com/office/drawing/2014/main" val="20001"/>
                    </a:ext>
                  </a:extLst>
                </a:gridCol>
                <a:gridCol w="2103461">
                  <a:extLst>
                    <a:ext uri="{9D8B030D-6E8A-4147-A177-3AD203B41FA5}">
                      <a16:colId xmlns:a16="http://schemas.microsoft.com/office/drawing/2014/main" val="20002"/>
                    </a:ext>
                  </a:extLst>
                </a:gridCol>
                <a:gridCol w="2103461">
                  <a:extLst>
                    <a:ext uri="{9D8B030D-6E8A-4147-A177-3AD203B41FA5}">
                      <a16:colId xmlns:a16="http://schemas.microsoft.com/office/drawing/2014/main" val="20003"/>
                    </a:ext>
                  </a:extLst>
                </a:gridCol>
              </a:tblGrid>
              <a:tr h="688899">
                <a:tc>
                  <a:txBody>
                    <a:bodyPr/>
                    <a:lstStyle/>
                    <a:p>
                      <a:endParaRPr lang="fr-CA" dirty="0"/>
                    </a:p>
                  </a:txBody>
                  <a:tcPr/>
                </a:tc>
                <a:tc>
                  <a:txBody>
                    <a:bodyPr/>
                    <a:lstStyle/>
                    <a:p>
                      <a:pPr algn="ctr"/>
                      <a:r>
                        <a:rPr lang="fr-CA" dirty="0"/>
                        <a:t>Ex ante</a:t>
                      </a:r>
                    </a:p>
                  </a:txBody>
                  <a:tcPr/>
                </a:tc>
                <a:tc>
                  <a:txBody>
                    <a:bodyPr/>
                    <a:lstStyle/>
                    <a:p>
                      <a:pPr algn="ctr"/>
                      <a:r>
                        <a:rPr lang="fr-CA" dirty="0"/>
                        <a:t>Ex post </a:t>
                      </a:r>
                    </a:p>
                    <a:p>
                      <a:pPr algn="ctr"/>
                      <a:r>
                        <a:rPr lang="fr-CA" dirty="0"/>
                        <a:t>(arbres reboisés)</a:t>
                      </a:r>
                    </a:p>
                  </a:txBody>
                  <a:tcPr/>
                </a:tc>
                <a:tc>
                  <a:txBody>
                    <a:bodyPr/>
                    <a:lstStyle/>
                    <a:p>
                      <a:pPr algn="ctr"/>
                      <a:r>
                        <a:rPr lang="fr-CA" dirty="0"/>
                        <a:t>Ex post </a:t>
                      </a:r>
                    </a:p>
                    <a:p>
                      <a:pPr algn="ctr"/>
                      <a:r>
                        <a:rPr lang="fr-CA" dirty="0"/>
                        <a:t>(total de la régénération)</a:t>
                      </a:r>
                    </a:p>
                  </a:txBody>
                  <a:tcPr/>
                </a:tc>
                <a:extLst>
                  <a:ext uri="{0D108BD9-81ED-4DB2-BD59-A6C34878D82A}">
                    <a16:rowId xmlns:a16="http://schemas.microsoft.com/office/drawing/2014/main" val="10000"/>
                  </a:ext>
                </a:extLst>
              </a:tr>
              <a:tr h="443863">
                <a:tc>
                  <a:txBody>
                    <a:bodyPr/>
                    <a:lstStyle/>
                    <a:p>
                      <a:r>
                        <a:rPr lang="fr-CA" dirty="0"/>
                        <a:t>Séquestration </a:t>
                      </a:r>
                    </a:p>
                    <a:p>
                      <a:r>
                        <a:rPr lang="fr-CA" dirty="0"/>
                        <a:t>(t CO</a:t>
                      </a:r>
                      <a:r>
                        <a:rPr lang="fr-CA" baseline="-25000" dirty="0"/>
                        <a:t>2</a:t>
                      </a:r>
                      <a:r>
                        <a:rPr lang="fr-CA" baseline="0" dirty="0"/>
                        <a:t> </a:t>
                      </a:r>
                      <a:r>
                        <a:rPr lang="fr-CA" baseline="0" dirty="0" err="1"/>
                        <a:t>éq</a:t>
                      </a:r>
                      <a:r>
                        <a:rPr lang="fr-CA" baseline="0" dirty="0"/>
                        <a:t>.</a:t>
                      </a:r>
                      <a:r>
                        <a:rPr lang="fr-CA" dirty="0"/>
                        <a:t>/ha)</a:t>
                      </a:r>
                    </a:p>
                  </a:txBody>
                  <a:tcPr anchor="ctr"/>
                </a:tc>
                <a:tc>
                  <a:txBody>
                    <a:bodyPr/>
                    <a:lstStyle/>
                    <a:p>
                      <a:pPr algn="ctr"/>
                      <a:r>
                        <a:rPr lang="fr-CA" dirty="0"/>
                        <a:t>0</a:t>
                      </a:r>
                    </a:p>
                  </a:txBody>
                  <a:tcPr anchor="ctr"/>
                </a:tc>
                <a:tc>
                  <a:txBody>
                    <a:bodyPr/>
                    <a:lstStyle/>
                    <a:p>
                      <a:pPr algn="ctr"/>
                      <a:r>
                        <a:rPr lang="fr-CA" dirty="0"/>
                        <a:t>0.15</a:t>
                      </a:r>
                    </a:p>
                  </a:txBody>
                  <a:tcPr anchor="ctr"/>
                </a:tc>
                <a:tc>
                  <a:txBody>
                    <a:bodyPr/>
                    <a:lstStyle/>
                    <a:p>
                      <a:pPr algn="ctr"/>
                      <a:r>
                        <a:rPr lang="fr-CA"/>
                        <a:t>1.02</a:t>
                      </a:r>
                      <a:endParaRPr lang="fr-CA" dirty="0"/>
                    </a:p>
                  </a:txBody>
                  <a:tcPr anchor="ctr"/>
                </a:tc>
                <a:extLst>
                  <a:ext uri="{0D108BD9-81ED-4DB2-BD59-A6C34878D82A}">
                    <a16:rowId xmlns:a16="http://schemas.microsoft.com/office/drawing/2014/main" val="10001"/>
                  </a:ext>
                </a:extLst>
              </a:tr>
              <a:tr h="399124">
                <a:tc>
                  <a:txBody>
                    <a:bodyPr/>
                    <a:lstStyle/>
                    <a:p>
                      <a:r>
                        <a:rPr lang="fr-CA" dirty="0"/>
                        <a:t>Densité (tiges/ha)</a:t>
                      </a:r>
                    </a:p>
                  </a:txBody>
                  <a:tcPr anchor="ctr"/>
                </a:tc>
                <a:tc>
                  <a:txBody>
                    <a:bodyPr/>
                    <a:lstStyle/>
                    <a:p>
                      <a:pPr algn="ctr"/>
                      <a:r>
                        <a:rPr lang="fr-CA" dirty="0"/>
                        <a:t>2000</a:t>
                      </a:r>
                    </a:p>
                  </a:txBody>
                  <a:tcPr anchor="ctr"/>
                </a:tc>
                <a:tc>
                  <a:txBody>
                    <a:bodyPr/>
                    <a:lstStyle/>
                    <a:p>
                      <a:pPr algn="ctr"/>
                      <a:r>
                        <a:rPr lang="fr-CA" dirty="0"/>
                        <a:t>2000</a:t>
                      </a:r>
                    </a:p>
                  </a:txBody>
                  <a:tcPr anchor="ctr"/>
                </a:tc>
                <a:tc>
                  <a:txBody>
                    <a:bodyPr/>
                    <a:lstStyle/>
                    <a:p>
                      <a:pPr algn="ctr"/>
                      <a:r>
                        <a:rPr lang="fr-CA" dirty="0"/>
                        <a:t>15 200</a:t>
                      </a:r>
                    </a:p>
                  </a:txBody>
                  <a:tcPr anchor="ctr"/>
                </a:tc>
                <a:extLst>
                  <a:ext uri="{0D108BD9-81ED-4DB2-BD59-A6C34878D82A}">
                    <a16:rowId xmlns:a16="http://schemas.microsoft.com/office/drawing/2014/main" val="10002"/>
                  </a:ext>
                </a:extLst>
              </a:tr>
              <a:tr h="399124">
                <a:tc>
                  <a:txBody>
                    <a:bodyPr/>
                    <a:lstStyle/>
                    <a:p>
                      <a:r>
                        <a:rPr lang="fr-CA" dirty="0"/>
                        <a:t>Hauteurs dominants</a:t>
                      </a:r>
                    </a:p>
                  </a:txBody>
                  <a:tcPr anchor="ctr"/>
                </a:tc>
                <a:tc>
                  <a:txBody>
                    <a:bodyPr/>
                    <a:lstStyle/>
                    <a:p>
                      <a:pPr algn="ctr"/>
                      <a:r>
                        <a:rPr lang="fr-CA" dirty="0"/>
                        <a:t>1.5 m</a:t>
                      </a:r>
                    </a:p>
                  </a:txBody>
                  <a:tcPr anchor="ctr"/>
                </a:tc>
                <a:tc>
                  <a:txBody>
                    <a:bodyPr/>
                    <a:lstStyle/>
                    <a:p>
                      <a:pPr algn="ctr"/>
                      <a:r>
                        <a:rPr lang="fr-CA" dirty="0"/>
                        <a:t>1.3 m</a:t>
                      </a:r>
                    </a:p>
                  </a:txBody>
                  <a:tcPr anchor="ctr"/>
                </a:tc>
                <a:tc>
                  <a:txBody>
                    <a:bodyPr/>
                    <a:lstStyle/>
                    <a:p>
                      <a:pPr algn="ctr"/>
                      <a:r>
                        <a:rPr lang="fr-CA" dirty="0"/>
                        <a:t>1.7m (pin gris)</a:t>
                      </a:r>
                    </a:p>
                  </a:txBody>
                  <a:tcPr anchor="ctr"/>
                </a:tc>
                <a:extLst>
                  <a:ext uri="{0D108BD9-81ED-4DB2-BD59-A6C34878D82A}">
                    <a16:rowId xmlns:a16="http://schemas.microsoft.com/office/drawing/2014/main" val="10003"/>
                  </a:ext>
                </a:extLst>
              </a:tr>
              <a:tr h="399124">
                <a:tc>
                  <a:txBody>
                    <a:bodyPr/>
                    <a:lstStyle/>
                    <a:p>
                      <a:r>
                        <a:rPr lang="fr-CA" dirty="0"/>
                        <a:t>Volume estimé à 70</a:t>
                      </a:r>
                      <a:r>
                        <a:rPr lang="fr-CA" baseline="0" dirty="0"/>
                        <a:t> ans (m³/ha)</a:t>
                      </a:r>
                      <a:endParaRPr lang="fr-CA" dirty="0"/>
                    </a:p>
                  </a:txBody>
                  <a:tcPr anchor="ctr"/>
                </a:tc>
                <a:tc>
                  <a:txBody>
                    <a:bodyPr/>
                    <a:lstStyle/>
                    <a:p>
                      <a:pPr algn="ctr"/>
                      <a:r>
                        <a:rPr lang="fr-CA" dirty="0"/>
                        <a:t>175</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CA" dirty="0"/>
                        <a:t>À</a:t>
                      </a:r>
                      <a:r>
                        <a:rPr lang="fr-CA" baseline="0" dirty="0"/>
                        <a:t> déterminer</a:t>
                      </a:r>
                      <a:endParaRPr lang="fr-CA" dirty="0"/>
                    </a:p>
                  </a:txBody>
                  <a:tcPr anchor="ctr"/>
                </a:tc>
                <a:tc>
                  <a:txBody>
                    <a:bodyPr/>
                    <a:lstStyle/>
                    <a:p>
                      <a:pPr algn="ctr"/>
                      <a:r>
                        <a:rPr lang="fr-CA" dirty="0"/>
                        <a:t>À</a:t>
                      </a:r>
                      <a:r>
                        <a:rPr lang="fr-CA" baseline="0" dirty="0"/>
                        <a:t> déterminer</a:t>
                      </a:r>
                      <a:endParaRPr lang="fr-CA" dirty="0"/>
                    </a:p>
                  </a:txBody>
                  <a:tcPr anchor="ctr"/>
                </a:tc>
                <a:extLst>
                  <a:ext uri="{0D108BD9-81ED-4DB2-BD59-A6C34878D82A}">
                    <a16:rowId xmlns:a16="http://schemas.microsoft.com/office/drawing/2014/main" val="10004"/>
                  </a:ext>
                </a:extLst>
              </a:tr>
            </a:tbl>
          </a:graphicData>
        </a:graphic>
      </p:graphicFrame>
      <p:sp>
        <p:nvSpPr>
          <p:cNvPr id="3" name="ZoneTexte 2"/>
          <p:cNvSpPr txBox="1"/>
          <p:nvPr/>
        </p:nvSpPr>
        <p:spPr>
          <a:xfrm>
            <a:off x="2082199" y="4759253"/>
            <a:ext cx="7633374" cy="923330"/>
          </a:xfrm>
          <a:prstGeom prst="rect">
            <a:avLst/>
          </a:prstGeom>
          <a:noFill/>
        </p:spPr>
        <p:txBody>
          <a:bodyPr wrap="square" rtlCol="0">
            <a:spAutoFit/>
          </a:bodyPr>
          <a:lstStyle/>
          <a:p>
            <a:r>
              <a:rPr lang="fr-FR" dirty="0"/>
              <a:t>L’estimation </a:t>
            </a:r>
            <a:r>
              <a:rPr lang="fr-FR" i="1" dirty="0"/>
              <a:t>ex-ante</a:t>
            </a:r>
            <a:r>
              <a:rPr lang="fr-FR" dirty="0"/>
              <a:t> ne prévoyait aucune séquestration nette avant 2031 selon les projections utilisées pour notre quantification. Il est raisonnable de présumer que le volume estimé sera atteint avant l’échéance.</a:t>
            </a:r>
          </a:p>
        </p:txBody>
      </p:sp>
    </p:spTree>
    <p:extLst>
      <p:ext uri="{BB962C8B-B14F-4D97-AF65-F5344CB8AC3E}">
        <p14:creationId xmlns:p14="http://schemas.microsoft.com/office/powerpoint/2010/main" val="3937249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2008- Lancement de carbone boréal</a:t>
            </a:r>
          </a:p>
        </p:txBody>
      </p:sp>
      <p:sp>
        <p:nvSpPr>
          <p:cNvPr id="3" name="Espace réservé du contenu 2"/>
          <p:cNvSpPr>
            <a:spLocks noGrp="1"/>
          </p:cNvSpPr>
          <p:nvPr>
            <p:ph idx="1"/>
          </p:nvPr>
        </p:nvSpPr>
        <p:spPr/>
        <p:txBody>
          <a:bodyPr/>
          <a:lstStyle/>
          <a:p>
            <a:r>
              <a:rPr lang="fr-FR" dirty="0"/>
              <a:t>Partenariat UQAC-MRN</a:t>
            </a:r>
          </a:p>
          <a:p>
            <a:pPr lvl="1"/>
            <a:r>
              <a:rPr lang="fr-FR" dirty="0"/>
              <a:t>Chaire en éco-conseil</a:t>
            </a:r>
          </a:p>
          <a:p>
            <a:pPr lvl="1"/>
            <a:r>
              <a:rPr lang="fr-FR" dirty="0"/>
              <a:t>Consortium de recherche sur la forêt boréale commerciale</a:t>
            </a:r>
          </a:p>
          <a:p>
            <a:pPr lvl="1"/>
            <a:r>
              <a:rPr lang="fr-FR" dirty="0"/>
              <a:t>Bureau régional 02</a:t>
            </a:r>
          </a:p>
          <a:p>
            <a:r>
              <a:rPr lang="fr-FR" dirty="0"/>
              <a:t>Contributions du public par la compensation carbonique fondée sur les projections de </a:t>
            </a:r>
            <a:r>
              <a:rPr lang="fr-FR" dirty="0" err="1"/>
              <a:t>Gaboury</a:t>
            </a:r>
            <a:endParaRPr lang="fr-FR" dirty="0"/>
          </a:p>
          <a:p>
            <a:r>
              <a:rPr lang="fr-FR" dirty="0"/>
              <a:t>Partenariat avec la communauté </a:t>
            </a:r>
            <a:r>
              <a:rPr lang="fr-FR" dirty="0" err="1"/>
              <a:t>Ilnue</a:t>
            </a:r>
            <a:r>
              <a:rPr lang="fr-FR" dirty="0"/>
              <a:t> de </a:t>
            </a:r>
            <a:r>
              <a:rPr lang="fr-FR" dirty="0" err="1"/>
              <a:t>Mashteuiatsh</a:t>
            </a:r>
            <a:endParaRPr lang="fr-FR" dirty="0"/>
          </a:p>
          <a:p>
            <a:pPr lvl="1"/>
            <a:endParaRPr lang="fr-FR" dirty="0"/>
          </a:p>
        </p:txBody>
      </p:sp>
    </p:spTree>
    <p:extLst>
      <p:ext uri="{BB962C8B-B14F-4D97-AF65-F5344CB8AC3E}">
        <p14:creationId xmlns:p14="http://schemas.microsoft.com/office/powerpoint/2010/main" val="1550582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normAutofit/>
          </a:bodyPr>
          <a:lstStyle/>
          <a:p>
            <a:pPr>
              <a:defRPr/>
            </a:pPr>
            <a:r>
              <a:rPr lang="fr-FR" dirty="0">
                <a:ea typeface="+mj-ea"/>
                <a:cs typeface="+mj-cs"/>
              </a:rPr>
              <a:t>Facteurs de variation naturels du climat</a:t>
            </a:r>
          </a:p>
        </p:txBody>
      </p:sp>
      <p:sp>
        <p:nvSpPr>
          <p:cNvPr id="25603" name="Espace réservé du contenu 2"/>
          <p:cNvSpPr>
            <a:spLocks noGrp="1"/>
          </p:cNvSpPr>
          <p:nvPr>
            <p:ph idx="1"/>
          </p:nvPr>
        </p:nvSpPr>
        <p:spPr/>
        <p:txBody>
          <a:bodyPr/>
          <a:lstStyle/>
          <a:p>
            <a:pPr eaLnBrk="1" hangingPunct="1"/>
            <a:r>
              <a:rPr lang="fr-FR">
                <a:latin typeface="Calibri" charset="0"/>
                <a:ea typeface="ＭＳ Ｐゴシック" charset="0"/>
                <a:cs typeface="ＭＳ Ｐゴシック" charset="0"/>
              </a:rPr>
              <a:t>Intensité solaire</a:t>
            </a:r>
          </a:p>
          <a:p>
            <a:pPr eaLnBrk="1" hangingPunct="1"/>
            <a:r>
              <a:rPr lang="fr-FR">
                <a:latin typeface="Calibri" charset="0"/>
                <a:ea typeface="ＭＳ Ｐゴシック" charset="0"/>
                <a:cs typeface="ＭＳ Ｐゴシック" charset="0"/>
              </a:rPr>
              <a:t>Précession et nutation (position de la terre)</a:t>
            </a:r>
          </a:p>
          <a:p>
            <a:pPr eaLnBrk="1" hangingPunct="1"/>
            <a:r>
              <a:rPr lang="fr-FR">
                <a:latin typeface="Calibri" charset="0"/>
                <a:ea typeface="ＭＳ Ｐゴシック" charset="0"/>
                <a:cs typeface="ＭＳ Ｐゴシック" charset="0"/>
              </a:rPr>
              <a:t>Oscillations périodiques (saisons)</a:t>
            </a:r>
          </a:p>
          <a:p>
            <a:pPr eaLnBrk="1" hangingPunct="1"/>
            <a:r>
              <a:rPr lang="fr-FR">
                <a:latin typeface="Calibri" charset="0"/>
                <a:ea typeface="ＭＳ Ｐゴシック" charset="0"/>
                <a:cs typeface="ＭＳ Ｐゴシック" charset="0"/>
              </a:rPr>
              <a:t>Dérive des continents</a:t>
            </a:r>
          </a:p>
          <a:p>
            <a:pPr eaLnBrk="1" hangingPunct="1"/>
            <a:r>
              <a:rPr lang="fr-FR">
                <a:latin typeface="Calibri" charset="0"/>
                <a:ea typeface="ＭＳ Ｐゴシック" charset="0"/>
                <a:cs typeface="ＭＳ Ｐゴシック" charset="0"/>
              </a:rPr>
              <a:t>Volcanisme</a:t>
            </a:r>
          </a:p>
          <a:p>
            <a:pPr marL="342900" lvl="1" indent="-342900">
              <a:buFont typeface="Arial" charset="0"/>
              <a:buChar char="•"/>
            </a:pPr>
            <a:r>
              <a:rPr lang="fr-FR">
                <a:latin typeface="Calibri" charset="0"/>
                <a:ea typeface="ＭＳ Ｐゴシック" charset="0"/>
              </a:rPr>
              <a:t>Modifications de l</a:t>
            </a:r>
            <a:r>
              <a:rPr lang="fr-CA">
                <a:latin typeface="Calibri" charset="0"/>
                <a:ea typeface="ＭＳ Ｐゴシック" charset="0"/>
              </a:rPr>
              <a:t>’</a:t>
            </a:r>
            <a:r>
              <a:rPr lang="fr-FR" altLang="ja-JP">
                <a:latin typeface="Calibri" charset="0"/>
                <a:ea typeface="ＭＳ Ｐゴシック" charset="0"/>
              </a:rPr>
              <a:t>orographie</a:t>
            </a:r>
          </a:p>
          <a:p>
            <a:pPr eaLnBrk="1" hangingPunct="1"/>
            <a:r>
              <a:rPr lang="fr-FR">
                <a:latin typeface="Calibri" charset="0"/>
                <a:ea typeface="ＭＳ Ｐゴシック" charset="0"/>
                <a:cs typeface="ＭＳ Ｐゴシック" charset="0"/>
              </a:rPr>
              <a:t>Modifications de la composition atmosphériques liées aux écosystèmes</a:t>
            </a:r>
          </a:p>
          <a:p>
            <a:pPr eaLnBrk="1" hangingPunct="1"/>
            <a:endParaRPr lang="fr-FR">
              <a:latin typeface="Calibri" charset="0"/>
              <a:ea typeface="ＭＳ Ｐゴシック" charset="0"/>
              <a:cs typeface="ＭＳ Ｐゴシック" charset="0"/>
            </a:endParaRPr>
          </a:p>
        </p:txBody>
      </p:sp>
      <p:sp>
        <p:nvSpPr>
          <p:cNvPr id="4" name="Espace réservé du pied de page 3"/>
          <p:cNvSpPr>
            <a:spLocks noGrp="1"/>
          </p:cNvSpPr>
          <p:nvPr>
            <p:ph type="ftr" sz="quarter" idx="11"/>
          </p:nvPr>
        </p:nvSpPr>
        <p:spPr/>
        <p:txBody>
          <a:bodyPr/>
          <a:lstStyle/>
          <a:p>
            <a:pPr>
              <a:defRPr/>
            </a:pPr>
            <a:r>
              <a:rPr lang="fr-FR"/>
              <a:t>Claude_Villeneuve@uqac.ca</a:t>
            </a:r>
          </a:p>
        </p:txBody>
      </p:sp>
      <p:sp>
        <p:nvSpPr>
          <p:cNvPr id="25605" name="Espace réservé du numéro de diapositive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A531A2-F570-CB4B-B679-AF13E46D5A8A}" type="slidenum">
              <a:rPr lang="fr-FR" sz="1200">
                <a:solidFill>
                  <a:srgbClr val="898989"/>
                </a:solidFill>
              </a:rPr>
              <a:pPr/>
              <a:t>6</a:t>
            </a:fld>
            <a:endParaRPr lang="fr-FR" sz="1200">
              <a:solidFill>
                <a:srgbClr val="898989"/>
              </a:solidFill>
            </a:endParaRPr>
          </a:p>
        </p:txBody>
      </p:sp>
    </p:spTree>
    <p:extLst>
      <p:ext uri="{BB962C8B-B14F-4D97-AF65-F5344CB8AC3E}">
        <p14:creationId xmlns:p14="http://schemas.microsoft.com/office/powerpoint/2010/main" val="2878845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D5DE83-FBAF-2744-8C6D-35157841BE76}"/>
              </a:ext>
            </a:extLst>
          </p:cNvPr>
          <p:cNvSpPr>
            <a:spLocks noGrp="1"/>
          </p:cNvSpPr>
          <p:nvPr>
            <p:ph type="title"/>
          </p:nvPr>
        </p:nvSpPr>
        <p:spPr/>
        <p:txBody>
          <a:bodyPr/>
          <a:lstStyle/>
          <a:p>
            <a:r>
              <a:rPr lang="fr-FR" dirty="0"/>
              <a:t>2018- Infrastructure de recherche</a:t>
            </a:r>
          </a:p>
        </p:txBody>
      </p:sp>
      <p:sp>
        <p:nvSpPr>
          <p:cNvPr id="3" name="Espace réservé du contenu 2">
            <a:extLst>
              <a:ext uri="{FF2B5EF4-FFF2-40B4-BE49-F238E27FC236}">
                <a16:creationId xmlns:a16="http://schemas.microsoft.com/office/drawing/2014/main" id="{2628F4CB-F7A1-994C-ACA5-F21C4C0E83E3}"/>
              </a:ext>
            </a:extLst>
          </p:cNvPr>
          <p:cNvSpPr>
            <a:spLocks noGrp="1"/>
          </p:cNvSpPr>
          <p:nvPr>
            <p:ph idx="1"/>
          </p:nvPr>
        </p:nvSpPr>
        <p:spPr/>
        <p:txBody>
          <a:bodyPr>
            <a:normAutofit fontScale="85000" lnSpcReduction="20000"/>
          </a:bodyPr>
          <a:lstStyle/>
          <a:p>
            <a:r>
              <a:rPr lang="fr-FR" dirty="0"/>
              <a:t>Sous la responsabilité du CA de l’UQAC</a:t>
            </a:r>
          </a:p>
          <a:p>
            <a:r>
              <a:rPr lang="fr-FR" dirty="0"/>
              <a:t>Un professeur-chercheur est nommé comme directeur pour 3 ans renouvelable</a:t>
            </a:r>
          </a:p>
          <a:p>
            <a:r>
              <a:rPr lang="fr-FR" dirty="0"/>
              <a:t>Il a la responsabilité d’un comité de gestion formé de scientifiques</a:t>
            </a:r>
          </a:p>
          <a:p>
            <a:r>
              <a:rPr lang="fr-FR" dirty="0"/>
              <a:t>Les forêts d’expérimentation sont protégées par la Loi sur les forêts de toute intervention humaine pour une période de 30 ans renouvelable</a:t>
            </a:r>
          </a:p>
          <a:p>
            <a:r>
              <a:rPr lang="fr-FR" dirty="0"/>
              <a:t>La vérification est effectuée aux 5 ans par le BNQ selon ISO 14064-3</a:t>
            </a:r>
          </a:p>
          <a:p>
            <a:r>
              <a:rPr lang="fr-FR" dirty="0"/>
              <a:t>Le registre est tenu à jour mensuellement</a:t>
            </a:r>
          </a:p>
          <a:p>
            <a:r>
              <a:rPr lang="fr-FR" dirty="0"/>
              <a:t>Les sommes reçues sont gérées par le fonds de développement de l’UQAC et utilisées uniquement pour la recherche</a:t>
            </a:r>
          </a:p>
          <a:p>
            <a:r>
              <a:rPr lang="fr-FR" dirty="0"/>
              <a:t>Des reçus pour déduction fiscale sont émis aux donateurs</a:t>
            </a:r>
          </a:p>
          <a:p>
            <a:r>
              <a:rPr lang="fr-FR" dirty="0"/>
              <a:t>20% des sommes reçues sont capitalisées et rapportent des intérêts pour la pérennité du programme</a:t>
            </a:r>
          </a:p>
          <a:p>
            <a:endParaRPr lang="fr-FR" dirty="0"/>
          </a:p>
        </p:txBody>
      </p:sp>
    </p:spTree>
    <p:extLst>
      <p:ext uri="{BB962C8B-B14F-4D97-AF65-F5344CB8AC3E}">
        <p14:creationId xmlns:p14="http://schemas.microsoft.com/office/powerpoint/2010/main" val="2841091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C936D-EE59-2547-B1DE-9BE423911042}"/>
              </a:ext>
            </a:extLst>
          </p:cNvPr>
          <p:cNvSpPr>
            <a:spLocks noGrp="1"/>
          </p:cNvSpPr>
          <p:nvPr>
            <p:ph type="title"/>
          </p:nvPr>
        </p:nvSpPr>
        <p:spPr/>
        <p:txBody>
          <a:bodyPr/>
          <a:lstStyle/>
          <a:p>
            <a:r>
              <a:rPr lang="fr-FR" dirty="0"/>
              <a:t>Comment répondre aux critiques des projets forestiers?</a:t>
            </a:r>
          </a:p>
        </p:txBody>
      </p:sp>
      <p:sp>
        <p:nvSpPr>
          <p:cNvPr id="3" name="Espace réservé du contenu 2">
            <a:extLst>
              <a:ext uri="{FF2B5EF4-FFF2-40B4-BE49-F238E27FC236}">
                <a16:creationId xmlns:a16="http://schemas.microsoft.com/office/drawing/2014/main" id="{5493F1A9-CE82-2C49-9084-8CB24A8FCD2E}"/>
              </a:ext>
            </a:extLst>
          </p:cNvPr>
          <p:cNvSpPr>
            <a:spLocks noGrp="1"/>
          </p:cNvSpPr>
          <p:nvPr>
            <p:ph idx="1"/>
          </p:nvPr>
        </p:nvSpPr>
        <p:spPr/>
        <p:txBody>
          <a:bodyPr>
            <a:normAutofit fontScale="85000" lnSpcReduction="20000"/>
          </a:bodyPr>
          <a:lstStyle/>
          <a:p>
            <a:r>
              <a:rPr lang="fr-FR" dirty="0"/>
              <a:t>Les affirmations de captation répondent à toutes les exigences de la norme ISO 14064-2</a:t>
            </a:r>
          </a:p>
          <a:p>
            <a:r>
              <a:rPr lang="fr-FR" dirty="0"/>
              <a:t>Elles sont vérifiées par des experts certifiés ISO 14065 selon la norme ISO 14064-3 avec une méthodologie </a:t>
            </a:r>
            <a:r>
              <a:rPr lang="fr-FR" dirty="0" err="1"/>
              <a:t>spécifiquedéveloppée</a:t>
            </a:r>
            <a:r>
              <a:rPr lang="fr-FR" dirty="0"/>
              <a:t> avec CSA en 2011. Les rapports sont disponibles en tout temps.</a:t>
            </a:r>
          </a:p>
          <a:p>
            <a:r>
              <a:rPr lang="fr-FR" dirty="0"/>
              <a:t>Elles sont supplémentaires aux travaux normalement effectués par le MFFP et le MAPAQ</a:t>
            </a:r>
          </a:p>
          <a:p>
            <a:r>
              <a:rPr lang="fr-FR" dirty="0"/>
              <a:t>Il n’y a pas de fuites possibles</a:t>
            </a:r>
          </a:p>
          <a:p>
            <a:r>
              <a:rPr lang="fr-FR" dirty="0"/>
              <a:t>L’attribution est sérielle et consignée au registre qui est public</a:t>
            </a:r>
          </a:p>
          <a:p>
            <a:r>
              <a:rPr lang="fr-FR" dirty="0"/>
              <a:t>Les arbres sont plantés avant d’être attribués</a:t>
            </a:r>
          </a:p>
          <a:p>
            <a:r>
              <a:rPr lang="fr-FR" dirty="0"/>
              <a:t>Seuls les arbres vérifiés sont attribuables</a:t>
            </a:r>
          </a:p>
          <a:p>
            <a:r>
              <a:rPr lang="fr-FR" dirty="0"/>
              <a:t>Les forêts d’expérimentation sont protégées à long terme par la loi ou par des ententes écrites avec les propriétaires des terrains </a:t>
            </a:r>
          </a:p>
        </p:txBody>
      </p:sp>
    </p:spTree>
    <p:extLst>
      <p:ext uri="{BB962C8B-B14F-4D97-AF65-F5344CB8AC3E}">
        <p14:creationId xmlns:p14="http://schemas.microsoft.com/office/powerpoint/2010/main" val="2132596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C936D-EE59-2547-B1DE-9BE423911042}"/>
              </a:ext>
            </a:extLst>
          </p:cNvPr>
          <p:cNvSpPr>
            <a:spLocks noGrp="1"/>
          </p:cNvSpPr>
          <p:nvPr>
            <p:ph type="title"/>
          </p:nvPr>
        </p:nvSpPr>
        <p:spPr/>
        <p:txBody>
          <a:bodyPr/>
          <a:lstStyle/>
          <a:p>
            <a:r>
              <a:rPr lang="fr-FR" dirty="0"/>
              <a:t>Comment répondre aux critiques des projets forestiers?</a:t>
            </a:r>
          </a:p>
        </p:txBody>
      </p:sp>
      <p:sp>
        <p:nvSpPr>
          <p:cNvPr id="3" name="Espace réservé du contenu 2">
            <a:extLst>
              <a:ext uri="{FF2B5EF4-FFF2-40B4-BE49-F238E27FC236}">
                <a16:creationId xmlns:a16="http://schemas.microsoft.com/office/drawing/2014/main" id="{5493F1A9-CE82-2C49-9084-8CB24A8FCD2E}"/>
              </a:ext>
            </a:extLst>
          </p:cNvPr>
          <p:cNvSpPr>
            <a:spLocks noGrp="1"/>
          </p:cNvSpPr>
          <p:nvPr>
            <p:ph idx="1"/>
          </p:nvPr>
        </p:nvSpPr>
        <p:spPr/>
        <p:txBody>
          <a:bodyPr>
            <a:normAutofit lnSpcReduction="10000"/>
          </a:bodyPr>
          <a:lstStyle/>
          <a:p>
            <a:r>
              <a:rPr lang="fr-FR" dirty="0"/>
              <a:t>La gestion de la permanence est:</a:t>
            </a:r>
          </a:p>
          <a:p>
            <a:pPr lvl="1"/>
            <a:r>
              <a:rPr lang="fr-FR" b="1" dirty="0"/>
              <a:t>Dynamique-</a:t>
            </a:r>
            <a:r>
              <a:rPr lang="fr-FR" dirty="0"/>
              <a:t> Il existe un tampon de 30% d’arbres non attribuables qui peuvent remplacer des arbres affectés par la mortalité. Les plantations sont dispersées sur un territoire de 65 000 km</a:t>
            </a:r>
            <a:r>
              <a:rPr lang="fr-FR" baseline="30000" dirty="0"/>
              <a:t>2</a:t>
            </a:r>
            <a:r>
              <a:rPr lang="fr-FR" dirty="0"/>
              <a:t> et ne peuvent pas être affectés par un même évènement au point d’excéder le tampon.</a:t>
            </a:r>
          </a:p>
          <a:p>
            <a:pPr lvl="1"/>
            <a:r>
              <a:rPr lang="fr-FR" b="1" dirty="0"/>
              <a:t>Protégée</a:t>
            </a:r>
            <a:r>
              <a:rPr lang="fr-FR" dirty="0"/>
              <a:t> par la Loi sur les Forêts du Québec</a:t>
            </a:r>
          </a:p>
          <a:p>
            <a:pPr lvl="1"/>
            <a:r>
              <a:rPr lang="fr-FR" b="1" dirty="0"/>
              <a:t>Inaliénable</a:t>
            </a:r>
            <a:r>
              <a:rPr lang="fr-FR" dirty="0"/>
              <a:t>: Une infrastructure de recherche dure aussi longtemps que l’université.</a:t>
            </a:r>
          </a:p>
          <a:p>
            <a:pPr lvl="1"/>
            <a:r>
              <a:rPr lang="fr-FR" b="1" dirty="0"/>
              <a:t>Financée à long terme </a:t>
            </a:r>
            <a:r>
              <a:rPr lang="fr-FR" dirty="0"/>
              <a:t>grâce aux revenus d’intérêts sur les sommes capitalisées</a:t>
            </a:r>
          </a:p>
          <a:p>
            <a:r>
              <a:rPr lang="fr-FR" dirty="0"/>
              <a:t>Le calcul de séquestration inclut une provision pour la période de croissance et n’inclut pas la croissance après 70 ans..</a:t>
            </a:r>
          </a:p>
        </p:txBody>
      </p:sp>
    </p:spTree>
    <p:extLst>
      <p:ext uri="{BB962C8B-B14F-4D97-AF65-F5344CB8AC3E}">
        <p14:creationId xmlns:p14="http://schemas.microsoft.com/office/powerpoint/2010/main" val="405533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AC231B-B511-3148-B8AA-29D1626F3FFD}"/>
              </a:ext>
            </a:extLst>
          </p:cNvPr>
          <p:cNvSpPr>
            <a:spLocks noGrp="1"/>
          </p:cNvSpPr>
          <p:nvPr>
            <p:ph type="title"/>
          </p:nvPr>
        </p:nvSpPr>
        <p:spPr/>
        <p:txBody>
          <a:bodyPr/>
          <a:lstStyle/>
          <a:p>
            <a:r>
              <a:rPr lang="fr-FR" dirty="0"/>
              <a:t>État des lieux novembre 2019</a:t>
            </a:r>
          </a:p>
        </p:txBody>
      </p:sp>
      <p:pic>
        <p:nvPicPr>
          <p:cNvPr id="4" name="Image 3">
            <a:extLst>
              <a:ext uri="{FF2B5EF4-FFF2-40B4-BE49-F238E27FC236}">
                <a16:creationId xmlns:a16="http://schemas.microsoft.com/office/drawing/2014/main" id="{44E37306-A05A-6142-8BBA-E5B7BB73AB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5721" y="1441883"/>
            <a:ext cx="3788079" cy="4880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164B2D8F-65BD-334B-9376-30C82810592B}"/>
              </a:ext>
            </a:extLst>
          </p:cNvPr>
          <p:cNvPicPr>
            <a:picLocks noChangeAspect="1"/>
          </p:cNvPicPr>
          <p:nvPr/>
        </p:nvPicPr>
        <p:blipFill>
          <a:blip r:embed="rId3"/>
          <a:stretch>
            <a:fillRect/>
          </a:stretch>
        </p:blipFill>
        <p:spPr>
          <a:xfrm>
            <a:off x="595028" y="1488856"/>
            <a:ext cx="6970693" cy="4205700"/>
          </a:xfrm>
          <a:prstGeom prst="rect">
            <a:avLst/>
          </a:prstGeom>
        </p:spPr>
      </p:pic>
    </p:spTree>
    <p:extLst>
      <p:ext uri="{BB962C8B-B14F-4D97-AF65-F5344CB8AC3E}">
        <p14:creationId xmlns:p14="http://schemas.microsoft.com/office/powerpoint/2010/main" val="1265960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rot="720000">
            <a:off x="3090333" y="1887539"/>
            <a:ext cx="3725333" cy="758196"/>
          </a:xfrm>
          <a:prstGeom prst="rect">
            <a:avLst/>
          </a:prstGeom>
        </p:spPr>
      </p:pic>
      <p:pic>
        <p:nvPicPr>
          <p:cNvPr id="6" name="Image 5"/>
          <p:cNvPicPr>
            <a:picLocks noChangeAspect="1"/>
          </p:cNvPicPr>
          <p:nvPr/>
        </p:nvPicPr>
        <p:blipFill>
          <a:blip r:embed="rId3"/>
          <a:stretch>
            <a:fillRect/>
          </a:stretch>
        </p:blipFill>
        <p:spPr>
          <a:xfrm rot="20460000">
            <a:off x="5841999" y="2652179"/>
            <a:ext cx="3838223" cy="1676958"/>
          </a:xfrm>
          <a:prstGeom prst="rect">
            <a:avLst/>
          </a:prstGeom>
        </p:spPr>
      </p:pic>
      <p:sp>
        <p:nvSpPr>
          <p:cNvPr id="2" name="Titre 1"/>
          <p:cNvSpPr>
            <a:spLocks noGrp="1"/>
          </p:cNvSpPr>
          <p:nvPr>
            <p:ph type="title"/>
          </p:nvPr>
        </p:nvSpPr>
        <p:spPr/>
        <p:txBody>
          <a:bodyPr/>
          <a:lstStyle/>
          <a:p>
            <a:r>
              <a:rPr lang="fr-FR" dirty="0"/>
              <a:t>Des résultats scientifiques</a:t>
            </a:r>
          </a:p>
        </p:txBody>
      </p:sp>
      <p:sp>
        <p:nvSpPr>
          <p:cNvPr id="3" name="Espace réservé du contenu 2"/>
          <p:cNvSpPr>
            <a:spLocks noGrp="1"/>
          </p:cNvSpPr>
          <p:nvPr>
            <p:ph idx="1"/>
          </p:nvPr>
        </p:nvSpPr>
        <p:spPr>
          <a:xfrm>
            <a:off x="1981200" y="1508554"/>
            <a:ext cx="8229600" cy="4525963"/>
          </a:xfrm>
        </p:spPr>
        <p:txBody>
          <a:bodyPr/>
          <a:lstStyle/>
          <a:p>
            <a:r>
              <a:rPr lang="fr-FR" dirty="0"/>
              <a:t>8 </a:t>
            </a:r>
            <a:r>
              <a:rPr lang="fr-FR" dirty="0" err="1"/>
              <a:t>MSc</a:t>
            </a:r>
            <a:r>
              <a:rPr lang="fr-FR" dirty="0"/>
              <a:t> complétés</a:t>
            </a:r>
          </a:p>
          <a:p>
            <a:r>
              <a:rPr lang="fr-FR" dirty="0"/>
              <a:t>Articles et conférences</a:t>
            </a:r>
          </a:p>
        </p:txBody>
      </p:sp>
      <p:pic>
        <p:nvPicPr>
          <p:cNvPr id="4" name="Image 3"/>
          <p:cNvPicPr>
            <a:picLocks noChangeAspect="1"/>
          </p:cNvPicPr>
          <p:nvPr/>
        </p:nvPicPr>
        <p:blipFill>
          <a:blip r:embed="rId4"/>
          <a:stretch>
            <a:fillRect/>
          </a:stretch>
        </p:blipFill>
        <p:spPr>
          <a:xfrm>
            <a:off x="7140222" y="4367390"/>
            <a:ext cx="3203222" cy="925625"/>
          </a:xfrm>
          <a:prstGeom prst="rect">
            <a:avLst/>
          </a:prstGeom>
        </p:spPr>
      </p:pic>
      <p:pic>
        <p:nvPicPr>
          <p:cNvPr id="5" name="Image 4"/>
          <p:cNvPicPr>
            <a:picLocks noChangeAspect="1"/>
          </p:cNvPicPr>
          <p:nvPr/>
        </p:nvPicPr>
        <p:blipFill>
          <a:blip r:embed="rId5"/>
          <a:stretch>
            <a:fillRect/>
          </a:stretch>
        </p:blipFill>
        <p:spPr>
          <a:xfrm>
            <a:off x="1524000" y="3490659"/>
            <a:ext cx="3584222" cy="1329135"/>
          </a:xfrm>
          <a:prstGeom prst="rect">
            <a:avLst/>
          </a:prstGeom>
        </p:spPr>
      </p:pic>
      <p:pic>
        <p:nvPicPr>
          <p:cNvPr id="7" name="Image 6"/>
          <p:cNvPicPr>
            <a:picLocks noChangeAspect="1"/>
          </p:cNvPicPr>
          <p:nvPr/>
        </p:nvPicPr>
        <p:blipFill>
          <a:blip r:embed="rId6"/>
          <a:stretch>
            <a:fillRect/>
          </a:stretch>
        </p:blipFill>
        <p:spPr>
          <a:xfrm>
            <a:off x="6702778" y="1170304"/>
            <a:ext cx="3965222" cy="1573501"/>
          </a:xfrm>
          <a:prstGeom prst="rect">
            <a:avLst/>
          </a:prstGeom>
        </p:spPr>
      </p:pic>
      <p:pic>
        <p:nvPicPr>
          <p:cNvPr id="8" name="Image 7"/>
          <p:cNvPicPr>
            <a:picLocks noChangeAspect="1"/>
          </p:cNvPicPr>
          <p:nvPr/>
        </p:nvPicPr>
        <p:blipFill>
          <a:blip r:embed="rId7"/>
          <a:stretch>
            <a:fillRect/>
          </a:stretch>
        </p:blipFill>
        <p:spPr>
          <a:xfrm rot="900000">
            <a:off x="2505625" y="4650623"/>
            <a:ext cx="4380596" cy="1284785"/>
          </a:xfrm>
          <a:prstGeom prst="rect">
            <a:avLst/>
          </a:prstGeom>
        </p:spPr>
      </p:pic>
    </p:spTree>
    <p:extLst>
      <p:ext uri="{BB962C8B-B14F-4D97-AF65-F5344CB8AC3E}">
        <p14:creationId xmlns:p14="http://schemas.microsoft.com/office/powerpoint/2010/main" val="648051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87021B-EAA9-D948-A766-8BADCB33BB30}"/>
              </a:ext>
            </a:extLst>
          </p:cNvPr>
          <p:cNvSpPr>
            <a:spLocks noGrp="1"/>
          </p:cNvSpPr>
          <p:nvPr>
            <p:ph type="title"/>
          </p:nvPr>
        </p:nvSpPr>
        <p:spPr/>
        <p:txBody>
          <a:bodyPr/>
          <a:lstStyle/>
          <a:p>
            <a:r>
              <a:rPr lang="fr-FR" dirty="0"/>
              <a:t>Quelle démarche pour une institution d’enseignement?</a:t>
            </a:r>
          </a:p>
        </p:txBody>
      </p:sp>
      <p:sp>
        <p:nvSpPr>
          <p:cNvPr id="3" name="Espace réservé du texte 2">
            <a:extLst>
              <a:ext uri="{FF2B5EF4-FFF2-40B4-BE49-F238E27FC236}">
                <a16:creationId xmlns:a16="http://schemas.microsoft.com/office/drawing/2014/main" id="{B5A75D94-BBA1-934B-A0F9-DB819E70E23A}"/>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816046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262360-89B2-EC4A-9BEA-3E6854AE445D}"/>
              </a:ext>
            </a:extLst>
          </p:cNvPr>
          <p:cNvSpPr>
            <a:spLocks noGrp="1"/>
          </p:cNvSpPr>
          <p:nvPr>
            <p:ph type="title"/>
          </p:nvPr>
        </p:nvSpPr>
        <p:spPr/>
        <p:txBody>
          <a:bodyPr/>
          <a:lstStyle/>
          <a:p>
            <a:r>
              <a:rPr lang="fr-FR" dirty="0"/>
              <a:t>Les grandes étapes</a:t>
            </a:r>
          </a:p>
        </p:txBody>
      </p:sp>
      <p:sp>
        <p:nvSpPr>
          <p:cNvPr id="3" name="Espace réservé du contenu 2">
            <a:extLst>
              <a:ext uri="{FF2B5EF4-FFF2-40B4-BE49-F238E27FC236}">
                <a16:creationId xmlns:a16="http://schemas.microsoft.com/office/drawing/2014/main" id="{35C95298-9C3D-7448-9CB9-6BEADCB5A5F7}"/>
              </a:ext>
            </a:extLst>
          </p:cNvPr>
          <p:cNvSpPr>
            <a:spLocks noGrp="1"/>
          </p:cNvSpPr>
          <p:nvPr>
            <p:ph idx="1"/>
          </p:nvPr>
        </p:nvSpPr>
        <p:spPr/>
        <p:txBody>
          <a:bodyPr>
            <a:normAutofit fontScale="92500" lnSpcReduction="20000"/>
          </a:bodyPr>
          <a:lstStyle/>
          <a:p>
            <a:r>
              <a:rPr lang="fr-FR" dirty="0"/>
              <a:t>Déterminer un périmètre</a:t>
            </a:r>
          </a:p>
          <a:p>
            <a:pPr lvl="1"/>
            <a:r>
              <a:rPr lang="fr-FR" dirty="0"/>
              <a:t>Évènements</a:t>
            </a:r>
          </a:p>
          <a:p>
            <a:pPr lvl="1"/>
            <a:r>
              <a:rPr lang="fr-FR" dirty="0"/>
              <a:t>Voyages</a:t>
            </a:r>
          </a:p>
          <a:p>
            <a:pPr lvl="1"/>
            <a:r>
              <a:rPr lang="fr-FR" dirty="0"/>
              <a:t>Bâtiments</a:t>
            </a:r>
          </a:p>
          <a:p>
            <a:pPr lvl="1"/>
            <a:r>
              <a:rPr lang="fr-FR" dirty="0"/>
              <a:t>Transport du personnel</a:t>
            </a:r>
          </a:p>
          <a:p>
            <a:pPr lvl="1"/>
            <a:r>
              <a:rPr lang="fr-FR" dirty="0"/>
              <a:t>Ou tout cela ensemble</a:t>
            </a:r>
          </a:p>
          <a:p>
            <a:r>
              <a:rPr lang="fr-FR" dirty="0"/>
              <a:t>Qualifier un membre du personnel (Cours 1 ECC 811 UQAC) ou engager un consultant qualifié</a:t>
            </a:r>
          </a:p>
          <a:p>
            <a:r>
              <a:rPr lang="fr-FR" dirty="0"/>
              <a:t>Faire l’inventaire des émissions et le mettre à jour annuellement</a:t>
            </a:r>
          </a:p>
          <a:p>
            <a:r>
              <a:rPr lang="fr-FR" dirty="0"/>
              <a:t>Mobiliser le personnel</a:t>
            </a:r>
          </a:p>
          <a:p>
            <a:r>
              <a:rPr lang="fr-FR" dirty="0"/>
              <a:t>Déterminer des projets de réductions quantifiables et les réaliser</a:t>
            </a:r>
          </a:p>
          <a:p>
            <a:r>
              <a:rPr lang="fr-FR" dirty="0"/>
              <a:t>Compenser le résiduel pour la </a:t>
            </a:r>
            <a:r>
              <a:rPr lang="fr-FR" dirty="0" err="1"/>
              <a:t>carboneutralité</a:t>
            </a:r>
            <a:endParaRPr lang="fr-FR" dirty="0"/>
          </a:p>
        </p:txBody>
      </p:sp>
    </p:spTree>
    <p:extLst>
      <p:ext uri="{BB962C8B-B14F-4D97-AF65-F5344CB8AC3E}">
        <p14:creationId xmlns:p14="http://schemas.microsoft.com/office/powerpoint/2010/main" val="1530975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05D2A5-C339-9E47-AA0B-44A78ED5CB90}"/>
              </a:ext>
            </a:extLst>
          </p:cNvPr>
          <p:cNvSpPr>
            <a:spLocks noGrp="1"/>
          </p:cNvSpPr>
          <p:nvPr>
            <p:ph type="title"/>
          </p:nvPr>
        </p:nvSpPr>
        <p:spPr/>
        <p:txBody>
          <a:bodyPr/>
          <a:lstStyle/>
          <a:p>
            <a:r>
              <a:rPr lang="fr-FR" dirty="0"/>
              <a:t>Des exemples (registre Carbone boréal)</a:t>
            </a:r>
          </a:p>
        </p:txBody>
      </p:sp>
      <p:sp>
        <p:nvSpPr>
          <p:cNvPr id="3" name="Espace réservé du contenu 2">
            <a:extLst>
              <a:ext uri="{FF2B5EF4-FFF2-40B4-BE49-F238E27FC236}">
                <a16:creationId xmlns:a16="http://schemas.microsoft.com/office/drawing/2014/main" id="{030226E1-3D07-5943-8121-20DA50A5D6CD}"/>
              </a:ext>
            </a:extLst>
          </p:cNvPr>
          <p:cNvSpPr>
            <a:spLocks noGrp="1"/>
          </p:cNvSpPr>
          <p:nvPr>
            <p:ph idx="1"/>
          </p:nvPr>
        </p:nvSpPr>
        <p:spPr/>
        <p:txBody>
          <a:bodyPr/>
          <a:lstStyle/>
          <a:p>
            <a:r>
              <a:rPr lang="fr-FR" dirty="0"/>
              <a:t>Compensations reçues de plusieurs Cegeps pour des évènements depuis 2010 (Marie Victorin, St-Félicien, Jonquière, Chicoutimi, Victoriaville, Lanaudière, St-Hyacinthe, Trois-Rivières, St-Jérôme, Gérald-Godin) </a:t>
            </a:r>
          </a:p>
          <a:p>
            <a:r>
              <a:rPr lang="fr-FR" dirty="0"/>
              <a:t>UQAC </a:t>
            </a:r>
            <a:r>
              <a:rPr lang="fr-FR" dirty="0" err="1"/>
              <a:t>carboneutre</a:t>
            </a:r>
            <a:r>
              <a:rPr lang="fr-FR" dirty="0"/>
              <a:t> pour les bâtiments depuis 2017</a:t>
            </a:r>
          </a:p>
          <a:p>
            <a:r>
              <a:rPr lang="fr-FR" dirty="0"/>
              <a:t>Cegep de Limoilou compensation systématique depuis 2019 des billets d’avion pour les voyages internationaux</a:t>
            </a:r>
          </a:p>
          <a:p>
            <a:r>
              <a:rPr lang="fr-FR" dirty="0"/>
              <a:t>Cegep du Vieux Montréal compensation symbolique en septembre 2019 mais en processus de qualification pour une employée qui sera en charge de la </a:t>
            </a:r>
            <a:r>
              <a:rPr lang="fr-FR" dirty="0" err="1"/>
              <a:t>carboneutralité</a:t>
            </a:r>
            <a:endParaRPr lang="fr-FR" dirty="0"/>
          </a:p>
          <a:p>
            <a:endParaRPr lang="fr-FR" dirty="0"/>
          </a:p>
        </p:txBody>
      </p:sp>
    </p:spTree>
    <p:extLst>
      <p:ext uri="{BB962C8B-B14F-4D97-AF65-F5344CB8AC3E}">
        <p14:creationId xmlns:p14="http://schemas.microsoft.com/office/powerpoint/2010/main" val="11903165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5A7C6-603B-EF49-B3D4-D009EF43BD74}"/>
              </a:ext>
            </a:extLst>
          </p:cNvPr>
          <p:cNvSpPr>
            <a:spLocks noGrp="1"/>
          </p:cNvSpPr>
          <p:nvPr>
            <p:ph type="title"/>
          </p:nvPr>
        </p:nvSpPr>
        <p:spPr/>
        <p:txBody>
          <a:bodyPr/>
          <a:lstStyle/>
          <a:p>
            <a:r>
              <a:rPr lang="fr-FR" dirty="0"/>
              <a:t>Mobiliser avec le Défi Carbone</a:t>
            </a:r>
          </a:p>
        </p:txBody>
      </p:sp>
      <p:sp>
        <p:nvSpPr>
          <p:cNvPr id="3" name="Espace réservé du contenu 2">
            <a:extLst>
              <a:ext uri="{FF2B5EF4-FFF2-40B4-BE49-F238E27FC236}">
                <a16:creationId xmlns:a16="http://schemas.microsoft.com/office/drawing/2014/main" id="{5810960A-6FAB-F64F-94CB-3A2FC83F6C1F}"/>
              </a:ext>
            </a:extLst>
          </p:cNvPr>
          <p:cNvSpPr>
            <a:spLocks noGrp="1"/>
          </p:cNvSpPr>
          <p:nvPr>
            <p:ph idx="1"/>
          </p:nvPr>
        </p:nvSpPr>
        <p:spPr/>
        <p:txBody>
          <a:bodyPr>
            <a:normAutofit lnSpcReduction="10000"/>
          </a:bodyPr>
          <a:lstStyle/>
          <a:p>
            <a:r>
              <a:rPr lang="fr-FR" dirty="0"/>
              <a:t>Jouez au « voisin </a:t>
            </a:r>
            <a:r>
              <a:rPr lang="fr-FR" dirty="0" err="1"/>
              <a:t>dégonflable</a:t>
            </a:r>
            <a:r>
              <a:rPr lang="fr-FR" dirty="0"/>
              <a:t> »!</a:t>
            </a:r>
          </a:p>
          <a:p>
            <a:r>
              <a:rPr lang="fr-FR" dirty="0"/>
              <a:t>Qui pourra réduire le plus son empreinte carbone familiale ou personnelle?</a:t>
            </a:r>
          </a:p>
          <a:p>
            <a:r>
              <a:rPr lang="fr-FR" dirty="0"/>
              <a:t>Peut se jouer entre départements, groupes étudiants, cegeps…</a:t>
            </a:r>
          </a:p>
          <a:p>
            <a:r>
              <a:rPr lang="fr-FR" dirty="0"/>
              <a:t>Avec le calculateur Carbone boréal, on peut faire son empreinte individuelle et voir comment les modifications de comportements peuvent la réduire.</a:t>
            </a:r>
          </a:p>
          <a:p>
            <a:r>
              <a:rPr lang="fr-FR" dirty="0"/>
              <a:t>On peut remplir un questionnaire disponible sur le site Carbone boréal et trouver son résultat pour huit secteurs.</a:t>
            </a:r>
          </a:p>
          <a:p>
            <a:r>
              <a:rPr lang="fr-FR" dirty="0"/>
              <a:t>Le formulaire pourra être rempli en ligne dans le nouveau site.</a:t>
            </a:r>
          </a:p>
        </p:txBody>
      </p:sp>
    </p:spTree>
    <p:extLst>
      <p:ext uri="{BB962C8B-B14F-4D97-AF65-F5344CB8AC3E}">
        <p14:creationId xmlns:p14="http://schemas.microsoft.com/office/powerpoint/2010/main" val="413486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7C23087-936E-9942-87E6-7D5DE11AD0CC}"/>
              </a:ext>
            </a:extLst>
          </p:cNvPr>
          <p:cNvPicPr>
            <a:picLocks noChangeAspect="1"/>
          </p:cNvPicPr>
          <p:nvPr/>
        </p:nvPicPr>
        <p:blipFill>
          <a:blip r:embed="rId2"/>
          <a:stretch>
            <a:fillRect/>
          </a:stretch>
        </p:blipFill>
        <p:spPr>
          <a:xfrm>
            <a:off x="851769" y="698757"/>
            <a:ext cx="9807691" cy="5927511"/>
          </a:xfrm>
          <a:prstGeom prst="rect">
            <a:avLst/>
          </a:prstGeom>
        </p:spPr>
      </p:pic>
    </p:spTree>
    <p:extLst>
      <p:ext uri="{BB962C8B-B14F-4D97-AF65-F5344CB8AC3E}">
        <p14:creationId xmlns:p14="http://schemas.microsoft.com/office/powerpoint/2010/main" val="277583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p:txBody>
          <a:bodyPr/>
          <a:lstStyle/>
          <a:p>
            <a:pPr eaLnBrk="1" hangingPunct="1"/>
            <a:r>
              <a:rPr lang="fr-FR">
                <a:latin typeface="Calibri" charset="0"/>
                <a:ea typeface="ＭＳ Ｐゴシック" charset="0"/>
                <a:cs typeface="ＭＳ Ｐゴシック" charset="0"/>
              </a:rPr>
              <a:t>Facteurs anthropiques</a:t>
            </a:r>
          </a:p>
        </p:txBody>
      </p:sp>
      <p:sp>
        <p:nvSpPr>
          <p:cNvPr id="26627" name="Espace réservé du contenu 2"/>
          <p:cNvSpPr>
            <a:spLocks noGrp="1"/>
          </p:cNvSpPr>
          <p:nvPr>
            <p:ph idx="1"/>
          </p:nvPr>
        </p:nvSpPr>
        <p:spPr/>
        <p:txBody>
          <a:bodyPr/>
          <a:lstStyle/>
          <a:p>
            <a:pPr eaLnBrk="1" hangingPunct="1"/>
            <a:r>
              <a:rPr lang="fr-FR">
                <a:latin typeface="Calibri" charset="0"/>
                <a:ea typeface="ＭＳ Ｐゴシック" charset="0"/>
                <a:cs typeface="ＭＳ Ｐゴシック" charset="0"/>
              </a:rPr>
              <a:t>Modification de l</a:t>
            </a:r>
            <a:r>
              <a:rPr lang="fr-CA">
                <a:latin typeface="Calibri" charset="0"/>
                <a:ea typeface="ＭＳ Ｐゴシック" charset="0"/>
                <a:cs typeface="ＭＳ Ｐゴシック" charset="0"/>
              </a:rPr>
              <a:t>’</a:t>
            </a:r>
            <a:r>
              <a:rPr lang="fr-FR" altLang="ja-JP">
                <a:latin typeface="Calibri" charset="0"/>
                <a:ea typeface="ＭＳ Ｐゴシック" charset="0"/>
                <a:cs typeface="ＭＳ Ｐゴシック" charset="0"/>
              </a:rPr>
              <a:t>albédo des surfaces (local)</a:t>
            </a:r>
          </a:p>
          <a:p>
            <a:pPr eaLnBrk="1" hangingPunct="1"/>
            <a:r>
              <a:rPr lang="fr-FR">
                <a:latin typeface="Calibri" charset="0"/>
                <a:ea typeface="ＭＳ Ｐゴシック" charset="0"/>
                <a:cs typeface="ＭＳ Ｐゴシック" charset="0"/>
              </a:rPr>
              <a:t>Transformation du territoire</a:t>
            </a:r>
          </a:p>
          <a:p>
            <a:pPr lvl="1" eaLnBrk="1" hangingPunct="1"/>
            <a:r>
              <a:rPr lang="fr-FR">
                <a:latin typeface="Calibri" charset="0"/>
                <a:ea typeface="ＭＳ Ｐゴシック" charset="0"/>
              </a:rPr>
              <a:t>Changement de vocation des terres (régional)</a:t>
            </a:r>
          </a:p>
          <a:p>
            <a:pPr lvl="1" eaLnBrk="1" hangingPunct="1"/>
            <a:r>
              <a:rPr lang="fr-FR">
                <a:latin typeface="Calibri" charset="0"/>
                <a:ea typeface="ＭＳ Ｐゴシック" charset="0"/>
              </a:rPr>
              <a:t>Irrigation (régional)</a:t>
            </a:r>
          </a:p>
          <a:p>
            <a:pPr eaLnBrk="1" hangingPunct="1"/>
            <a:r>
              <a:rPr lang="fr-FR">
                <a:latin typeface="Calibri" charset="0"/>
                <a:ea typeface="ＭＳ Ｐゴシック" charset="0"/>
                <a:cs typeface="ＭＳ Ｐゴシック" charset="0"/>
              </a:rPr>
              <a:t>Déforestation et brûlis (global)</a:t>
            </a:r>
          </a:p>
          <a:p>
            <a:pPr eaLnBrk="1" hangingPunct="1"/>
            <a:r>
              <a:rPr lang="fr-FR">
                <a:latin typeface="Calibri" charset="0"/>
                <a:ea typeface="ＭＳ Ｐゴシック" charset="0"/>
                <a:cs typeface="ＭＳ Ｐゴシック" charset="0"/>
              </a:rPr>
              <a:t>Modifications de la composition de l</a:t>
            </a:r>
            <a:r>
              <a:rPr lang="fr-CA">
                <a:latin typeface="Calibri" charset="0"/>
                <a:ea typeface="ＭＳ Ｐゴシック" charset="0"/>
                <a:cs typeface="ＭＳ Ｐゴシック" charset="0"/>
              </a:rPr>
              <a:t>’</a:t>
            </a:r>
            <a:r>
              <a:rPr lang="fr-FR" altLang="ja-JP">
                <a:latin typeface="Calibri" charset="0"/>
                <a:ea typeface="ＭＳ Ｐゴシック" charset="0"/>
                <a:cs typeface="ＭＳ Ｐゴシック" charset="0"/>
              </a:rPr>
              <a:t>atmosphère (global)</a:t>
            </a:r>
            <a:endParaRPr lang="fr-FR">
              <a:latin typeface="Calibri" charset="0"/>
              <a:ea typeface="ＭＳ Ｐゴシック" charset="0"/>
              <a:cs typeface="ＭＳ Ｐゴシック" charset="0"/>
            </a:endParaRPr>
          </a:p>
        </p:txBody>
      </p:sp>
      <p:sp>
        <p:nvSpPr>
          <p:cNvPr id="4" name="Espace réservé du pied de page 3"/>
          <p:cNvSpPr>
            <a:spLocks noGrp="1"/>
          </p:cNvSpPr>
          <p:nvPr>
            <p:ph type="ftr" sz="quarter" idx="11"/>
          </p:nvPr>
        </p:nvSpPr>
        <p:spPr/>
        <p:txBody>
          <a:bodyPr/>
          <a:lstStyle/>
          <a:p>
            <a:pPr>
              <a:defRPr/>
            </a:pPr>
            <a:r>
              <a:rPr lang="fr-FR"/>
              <a:t>Claude_Villeneuve@uqac.ca</a:t>
            </a:r>
          </a:p>
        </p:txBody>
      </p:sp>
      <p:sp>
        <p:nvSpPr>
          <p:cNvPr id="26629" name="Espace réservé du numéro de diapositive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88254-5710-AE4B-96F7-2E88392D28B7}" type="slidenum">
              <a:rPr lang="fr-FR" sz="1200">
                <a:solidFill>
                  <a:srgbClr val="898989"/>
                </a:solidFill>
              </a:rPr>
              <a:pPr/>
              <a:t>7</a:t>
            </a:fld>
            <a:endParaRPr lang="fr-FR" sz="1200">
              <a:solidFill>
                <a:srgbClr val="898989"/>
              </a:solidFill>
            </a:endParaRPr>
          </a:p>
        </p:txBody>
      </p:sp>
    </p:spTree>
    <p:extLst>
      <p:ext uri="{BB962C8B-B14F-4D97-AF65-F5344CB8AC3E}">
        <p14:creationId xmlns:p14="http://schemas.microsoft.com/office/powerpoint/2010/main" val="34912453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6B6DEC-3F73-1A4B-9603-AF1F52F099AC}"/>
              </a:ext>
            </a:extLst>
          </p:cNvPr>
          <p:cNvSpPr>
            <a:spLocks noGrp="1"/>
          </p:cNvSpPr>
          <p:nvPr>
            <p:ph type="title"/>
          </p:nvPr>
        </p:nvSpPr>
        <p:spPr/>
        <p:txBody>
          <a:bodyPr/>
          <a:lstStyle/>
          <a:p>
            <a:r>
              <a:rPr lang="fr-FR" dirty="0"/>
              <a:t>Conclusion</a:t>
            </a:r>
          </a:p>
        </p:txBody>
      </p:sp>
      <p:sp>
        <p:nvSpPr>
          <p:cNvPr id="3" name="Espace réservé du contenu 2">
            <a:extLst>
              <a:ext uri="{FF2B5EF4-FFF2-40B4-BE49-F238E27FC236}">
                <a16:creationId xmlns:a16="http://schemas.microsoft.com/office/drawing/2014/main" id="{14F73DFB-D699-394D-BDB5-5E05CF415E5A}"/>
              </a:ext>
            </a:extLst>
          </p:cNvPr>
          <p:cNvSpPr>
            <a:spLocks noGrp="1"/>
          </p:cNvSpPr>
          <p:nvPr>
            <p:ph idx="1"/>
          </p:nvPr>
        </p:nvSpPr>
        <p:spPr/>
        <p:txBody>
          <a:bodyPr/>
          <a:lstStyle/>
          <a:p>
            <a:r>
              <a:rPr lang="fr-FR" dirty="0"/>
              <a:t>Si la </a:t>
            </a:r>
            <a:r>
              <a:rPr lang="fr-FR" dirty="0" err="1"/>
              <a:t>carboneutralité</a:t>
            </a:r>
            <a:r>
              <a:rPr lang="fr-FR" dirty="0"/>
              <a:t> de l’humanité est nécessaire en 2050, il faut s’y attaquer tout de suite.</a:t>
            </a:r>
          </a:p>
          <a:p>
            <a:r>
              <a:rPr lang="fr-FR" dirty="0"/>
              <a:t>La recherche de la </a:t>
            </a:r>
            <a:r>
              <a:rPr lang="fr-FR" dirty="0" err="1"/>
              <a:t>carboneutralité</a:t>
            </a:r>
            <a:r>
              <a:rPr lang="fr-FR" dirty="0"/>
              <a:t> est une source de motivation pour comprendre ce qu’il faut faire pour réagir à l’urgence climatique.</a:t>
            </a:r>
          </a:p>
          <a:p>
            <a:r>
              <a:rPr lang="fr-FR" dirty="0"/>
              <a:t>Dans une institution d’enseignement elle peut permettre de se donner un projet commun et un prétexte pour susciter l’engagement collectif.</a:t>
            </a:r>
          </a:p>
        </p:txBody>
      </p:sp>
    </p:spTree>
    <p:extLst>
      <p:ext uri="{BB962C8B-B14F-4D97-AF65-F5344CB8AC3E}">
        <p14:creationId xmlns:p14="http://schemas.microsoft.com/office/powerpoint/2010/main" val="11560438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B9B2311-0057-47D9-B991-123D52324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re 1">
            <a:extLst>
              <a:ext uri="{FF2B5EF4-FFF2-40B4-BE49-F238E27FC236}">
                <a16:creationId xmlns:a16="http://schemas.microsoft.com/office/drawing/2014/main" id="{E98F06EA-D5E4-4133-BB0C-E106FC4099BF}"/>
              </a:ext>
            </a:extLst>
          </p:cNvPr>
          <p:cNvSpPr>
            <a:spLocks noGrp="1"/>
          </p:cNvSpPr>
          <p:nvPr>
            <p:ph type="ctrTitle"/>
          </p:nvPr>
        </p:nvSpPr>
        <p:spPr>
          <a:xfrm>
            <a:off x="1524000" y="1817822"/>
            <a:ext cx="9144000" cy="2387600"/>
          </a:xfrm>
        </p:spPr>
        <p:txBody>
          <a:bodyPr/>
          <a:lstStyle/>
          <a:p>
            <a:r>
              <a:rPr lang="en-CA" dirty="0"/>
              <a:t>Questions?</a:t>
            </a:r>
          </a:p>
        </p:txBody>
      </p:sp>
    </p:spTree>
    <p:extLst>
      <p:ext uri="{BB962C8B-B14F-4D97-AF65-F5344CB8AC3E}">
        <p14:creationId xmlns:p14="http://schemas.microsoft.com/office/powerpoint/2010/main" val="4015611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fr-FR">
                <a:latin typeface="Calibri" charset="0"/>
                <a:ea typeface="ＭＳ Ｐゴシック" charset="0"/>
                <a:cs typeface="ＭＳ Ｐゴシック" charset="0"/>
              </a:rPr>
              <a:t>Un édredon gazeux</a:t>
            </a:r>
          </a:p>
        </p:txBody>
      </p:sp>
      <p:sp>
        <p:nvSpPr>
          <p:cNvPr id="34819" name="Rectangle 3"/>
          <p:cNvSpPr>
            <a:spLocks noGrp="1" noChangeArrowheads="1"/>
          </p:cNvSpPr>
          <p:nvPr>
            <p:ph idx="1"/>
          </p:nvPr>
        </p:nvSpPr>
        <p:spPr>
          <a:xfrm>
            <a:off x="2209800" y="1676400"/>
            <a:ext cx="7696200" cy="4127500"/>
          </a:xfrm>
        </p:spPr>
        <p:txBody>
          <a:bodyPr/>
          <a:lstStyle/>
          <a:p>
            <a:pPr eaLnBrk="1" hangingPunct="1">
              <a:lnSpc>
                <a:spcPct val="90000"/>
              </a:lnSpc>
            </a:pPr>
            <a:r>
              <a:rPr lang="fr-FR" sz="2400" dirty="0">
                <a:latin typeface="Calibri" charset="0"/>
                <a:ea typeface="ＭＳ Ｐゴシック" charset="0"/>
                <a:cs typeface="ＭＳ Ｐゴシック" charset="0"/>
              </a:rPr>
              <a:t>Toutes les molécules gazeuses comportant plus de trois atomes ont un certain potentiel d</a:t>
            </a:r>
            <a:r>
              <a:rPr lang="fr-CA" sz="2400" dirty="0">
                <a:latin typeface="Calibri" charset="0"/>
                <a:ea typeface="ＭＳ Ｐゴシック" charset="0"/>
                <a:cs typeface="ＭＳ Ｐゴシック" charset="0"/>
              </a:rPr>
              <a:t>’</a:t>
            </a:r>
            <a:r>
              <a:rPr lang="fr-FR" altLang="ja-JP" sz="2400" dirty="0">
                <a:latin typeface="Calibri" charset="0"/>
                <a:ea typeface="ＭＳ Ｐゴシック" charset="0"/>
                <a:cs typeface="ＭＳ Ｐゴシック" charset="0"/>
              </a:rPr>
              <a:t>interagir avec une partie du rayonnement infrarouge (voir VCC page 37)</a:t>
            </a:r>
          </a:p>
          <a:p>
            <a:pPr eaLnBrk="1" hangingPunct="1">
              <a:lnSpc>
                <a:spcPct val="90000"/>
              </a:lnSpc>
            </a:pPr>
            <a:r>
              <a:rPr lang="fr-FR" sz="2400" dirty="0">
                <a:latin typeface="Calibri" charset="0"/>
                <a:ea typeface="ＭＳ Ｐゴシック" charset="0"/>
                <a:cs typeface="ＭＳ Ｐゴシック" charset="0"/>
              </a:rPr>
              <a:t>Comme une couverture, ils retardent la diffusion de la chaleur vers l</a:t>
            </a:r>
            <a:r>
              <a:rPr lang="fr-CA" sz="2400" dirty="0">
                <a:latin typeface="Calibri" charset="0"/>
                <a:ea typeface="ＭＳ Ｐゴシック" charset="0"/>
                <a:cs typeface="ＭＳ Ｐゴシック" charset="0"/>
              </a:rPr>
              <a:t>’</a:t>
            </a:r>
            <a:r>
              <a:rPr lang="fr-FR" altLang="ja-JP" sz="2400" dirty="0">
                <a:latin typeface="Calibri" charset="0"/>
                <a:ea typeface="ＭＳ Ｐゴシック" charset="0"/>
                <a:cs typeface="ＭＳ Ｐゴシック" charset="0"/>
              </a:rPr>
              <a:t>espace</a:t>
            </a:r>
          </a:p>
          <a:p>
            <a:pPr eaLnBrk="1" hangingPunct="1">
              <a:lnSpc>
                <a:spcPct val="90000"/>
              </a:lnSpc>
            </a:pPr>
            <a:r>
              <a:rPr lang="fr-FR" sz="2400" dirty="0">
                <a:latin typeface="Calibri" charset="0"/>
                <a:ea typeface="ＭＳ Ｐゴシック" charset="0"/>
                <a:cs typeface="ＭＳ Ｐゴシック" charset="0"/>
              </a:rPr>
              <a:t>L</a:t>
            </a:r>
            <a:r>
              <a:rPr lang="fr-CA" sz="2400" dirty="0">
                <a:latin typeface="Calibri" charset="0"/>
                <a:ea typeface="ＭＳ Ｐゴシック" charset="0"/>
                <a:cs typeface="ＭＳ Ｐゴシック" charset="0"/>
              </a:rPr>
              <a:t>’</a:t>
            </a:r>
            <a:r>
              <a:rPr lang="fr-FR" altLang="ja-JP" sz="2400" dirty="0">
                <a:latin typeface="Calibri" charset="0"/>
                <a:ea typeface="ＭＳ Ｐゴシック" charset="0"/>
                <a:cs typeface="ＭＳ Ｐゴシック" charset="0"/>
              </a:rPr>
              <a:t>addition de GES par l</a:t>
            </a:r>
            <a:r>
              <a:rPr lang="ja-JP" altLang="fr-FR" sz="2400" dirty="0">
                <a:latin typeface="Calibri" charset="0"/>
                <a:ea typeface="ＭＳ Ｐゴシック" charset="0"/>
                <a:cs typeface="ＭＳ Ｐゴシック" charset="0"/>
              </a:rPr>
              <a:t>’</a:t>
            </a:r>
            <a:r>
              <a:rPr lang="fr-FR" altLang="ja-JP" sz="2400" dirty="0">
                <a:latin typeface="Calibri" charset="0"/>
                <a:ea typeface="ＭＳ Ｐゴシック" charset="0"/>
                <a:cs typeface="ＭＳ Ｐゴシック" charset="0"/>
              </a:rPr>
              <a:t>humanité provoque l</a:t>
            </a:r>
            <a:r>
              <a:rPr lang="fr-CA" sz="2400" dirty="0">
                <a:latin typeface="Calibri" charset="0"/>
                <a:ea typeface="ＭＳ Ｐゴシック" charset="0"/>
                <a:cs typeface="ＭＳ Ｐゴシック" charset="0"/>
              </a:rPr>
              <a:t>’</a:t>
            </a:r>
            <a:r>
              <a:rPr lang="fr-FR" altLang="ja-JP" sz="2400" dirty="0">
                <a:latin typeface="Calibri" charset="0"/>
                <a:ea typeface="ＭＳ Ｐゴシック" charset="0"/>
                <a:cs typeface="ＭＳ Ｐゴシック" charset="0"/>
              </a:rPr>
              <a:t>augmentation de la quantité de chaleur retenue dans le système</a:t>
            </a:r>
          </a:p>
          <a:p>
            <a:pPr eaLnBrk="1" hangingPunct="1">
              <a:lnSpc>
                <a:spcPct val="90000"/>
              </a:lnSpc>
            </a:pPr>
            <a:r>
              <a:rPr lang="fr-FR" sz="2400" dirty="0">
                <a:latin typeface="Calibri" charset="0"/>
                <a:ea typeface="ＭＳ Ｐゴシック" charset="0"/>
                <a:cs typeface="ＭＳ Ｐゴシック" charset="0"/>
              </a:rPr>
              <a:t>La transformation de la surface terrestre diminue l</a:t>
            </a:r>
            <a:r>
              <a:rPr lang="fr-CA" sz="2400" dirty="0">
                <a:latin typeface="Calibri" charset="0"/>
                <a:ea typeface="ＭＳ Ｐゴシック" charset="0"/>
                <a:cs typeface="ＭＳ Ｐゴシック" charset="0"/>
              </a:rPr>
              <a:t>’</a:t>
            </a:r>
            <a:r>
              <a:rPr lang="fr-FR" altLang="ja-JP" sz="2400" dirty="0">
                <a:latin typeface="Calibri" charset="0"/>
                <a:ea typeface="ＭＳ Ｐゴシック" charset="0"/>
                <a:cs typeface="ＭＳ Ｐゴシック" charset="0"/>
              </a:rPr>
              <a:t>albédo et augmente la quantité </a:t>
            </a:r>
            <a:r>
              <a:rPr lang="fr-CA" altLang="ja-JP" sz="2400" dirty="0">
                <a:latin typeface="Calibri" charset="0"/>
                <a:ea typeface="ＭＳ Ｐゴシック" charset="0"/>
                <a:cs typeface="ＭＳ Ｐゴシック" charset="0"/>
              </a:rPr>
              <a:t>d</a:t>
            </a:r>
            <a:r>
              <a:rPr lang="fr-CA" sz="2400" dirty="0">
                <a:latin typeface="Calibri" charset="0"/>
                <a:ea typeface="ＭＳ Ｐゴシック" charset="0"/>
                <a:cs typeface="ＭＳ Ｐゴシック" charset="0"/>
              </a:rPr>
              <a:t>’</a:t>
            </a:r>
            <a:r>
              <a:rPr lang="fr-FR" altLang="ja-JP" sz="2400" dirty="0">
                <a:latin typeface="Calibri" charset="0"/>
                <a:ea typeface="ＭＳ Ｐゴシック" charset="0"/>
                <a:cs typeface="ＭＳ Ｐゴシック" charset="0"/>
              </a:rPr>
              <a:t>infrarouges </a:t>
            </a:r>
            <a:r>
              <a:rPr lang="fr-FR" altLang="ja-JP" sz="2400" dirty="0" err="1">
                <a:latin typeface="Calibri" charset="0"/>
                <a:ea typeface="ＭＳ Ｐゴシック" charset="0"/>
                <a:cs typeface="ＭＳ Ｐゴシック" charset="0"/>
              </a:rPr>
              <a:t>ré-émise</a:t>
            </a:r>
            <a:endParaRPr lang="fr-FR" sz="2400" dirty="0">
              <a:latin typeface="Calibri" charset="0"/>
              <a:ea typeface="ＭＳ Ｐゴシック" charset="0"/>
              <a:cs typeface="ＭＳ Ｐゴシック" charset="0"/>
            </a:endParaRPr>
          </a:p>
        </p:txBody>
      </p:sp>
      <p:sp>
        <p:nvSpPr>
          <p:cNvPr id="31746" name="Espace réservé du pied de page 4"/>
          <p:cNvSpPr>
            <a:spLocks noGrp="1"/>
          </p:cNvSpPr>
          <p:nvPr>
            <p:ph type="ftr" sz="quarter" idx="11"/>
          </p:nvPr>
        </p:nvSpPr>
        <p:spPr/>
        <p:txBody>
          <a:bodyPr/>
          <a:lstStyle/>
          <a:p>
            <a:pPr>
              <a:defRPr/>
            </a:pPr>
            <a:r>
              <a:rPr lang="fr-FR"/>
              <a:t>Claude_Villeneuve@uqac.ca</a:t>
            </a:r>
          </a:p>
        </p:txBody>
      </p:sp>
      <p:sp>
        <p:nvSpPr>
          <p:cNvPr id="34821" name="Espace réservé du numéro de diapositive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A301A0-856C-7F48-A01B-03BF46ADC343}" type="slidenum">
              <a:rPr lang="fr-FR" sz="1200">
                <a:solidFill>
                  <a:srgbClr val="898989"/>
                </a:solidFill>
              </a:rPr>
              <a:pPr/>
              <a:t>8</a:t>
            </a:fld>
            <a:endParaRPr lang="fr-FR" sz="1200">
              <a:solidFill>
                <a:srgbClr val="898989"/>
              </a:solidFill>
            </a:endParaRPr>
          </a:p>
        </p:txBody>
      </p:sp>
    </p:spTree>
    <p:extLst>
      <p:ext uri="{BB962C8B-B14F-4D97-AF65-F5344CB8AC3E}">
        <p14:creationId xmlns:p14="http://schemas.microsoft.com/office/powerpoint/2010/main" val="421855951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pied de page 2"/>
          <p:cNvSpPr>
            <a:spLocks noGrp="1"/>
          </p:cNvSpPr>
          <p:nvPr>
            <p:ph type="ftr" sz="quarter" idx="11"/>
          </p:nvPr>
        </p:nvSpPr>
        <p:spPr/>
        <p:txBody>
          <a:bodyPr/>
          <a:lstStyle/>
          <a:p>
            <a:pPr>
              <a:defRPr/>
            </a:pPr>
            <a:r>
              <a:rPr lang="fr-CA">
                <a:latin typeface="Arial" pitchFamily="-107" charset="0"/>
                <a:ea typeface="ＭＳ Ｐゴシック" pitchFamily="-107" charset="-128"/>
                <a:cs typeface="ＭＳ Ｐゴシック" pitchFamily="-107" charset="-128"/>
              </a:rPr>
              <a:t>Claude_Villeneuve@uqac.ca</a:t>
            </a:r>
          </a:p>
        </p:txBody>
      </p:sp>
      <p:sp>
        <p:nvSpPr>
          <p:cNvPr id="27650" name="Espace réservé du numéro de diapositive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B14BE8-1B58-5843-B7E8-31841E289378}" type="slidenum">
              <a:rPr lang="fr-CA" sz="1200">
                <a:solidFill>
                  <a:srgbClr val="898989"/>
                </a:solidFill>
              </a:rPr>
              <a:pPr/>
              <a:t>9</a:t>
            </a:fld>
            <a:endParaRPr lang="fr-CA" sz="1200">
              <a:solidFill>
                <a:srgbClr val="898989"/>
              </a:solidFill>
            </a:endParaRPr>
          </a:p>
        </p:txBody>
      </p:sp>
      <p:sp>
        <p:nvSpPr>
          <p:cNvPr id="27651" name="Text Box 3"/>
          <p:cNvSpPr txBox="1">
            <a:spLocks noChangeArrowheads="1"/>
          </p:cNvSpPr>
          <p:nvPr/>
        </p:nvSpPr>
        <p:spPr bwMode="auto">
          <a:xfrm>
            <a:off x="1584325" y="6388101"/>
            <a:ext cx="1468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CA" sz="1000"/>
              <a:t>Source IEC AR4, 2007</a:t>
            </a:r>
          </a:p>
        </p:txBody>
      </p:sp>
      <p:pic>
        <p:nvPicPr>
          <p:cNvPr id="27652"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4638" y="0"/>
            <a:ext cx="91233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028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2.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10"/>
</p:tagLst>
</file>

<file path=ppt/tags/tag14.xml><?xml version="1.0" encoding="utf-8"?>
<p:tagLst xmlns:a="http://schemas.openxmlformats.org/drawingml/2006/main" xmlns:r="http://schemas.openxmlformats.org/officeDocument/2006/relationships" xmlns:p="http://schemas.openxmlformats.org/presentationml/2006/main">
  <p:tag name="NUM" val="11"/>
</p:tagLst>
</file>

<file path=ppt/tags/tag15.xml><?xml version="1.0" encoding="utf-8"?>
<p:tagLst xmlns:a="http://schemas.openxmlformats.org/drawingml/2006/main" xmlns:r="http://schemas.openxmlformats.org/officeDocument/2006/relationships" xmlns:p="http://schemas.openxmlformats.org/presentationml/2006/main">
  <p:tag name="NUM" val="12"/>
</p:tagLst>
</file>

<file path=ppt/tags/tag16.xml><?xml version="1.0" encoding="utf-8"?>
<p:tagLst xmlns:a="http://schemas.openxmlformats.org/drawingml/2006/main" xmlns:r="http://schemas.openxmlformats.org/officeDocument/2006/relationships" xmlns:p="http://schemas.openxmlformats.org/presentationml/2006/main">
  <p:tag name="NUM" val="13"/>
</p:tagLst>
</file>

<file path=ppt/tags/tag17.xml><?xml version="1.0" encoding="utf-8"?>
<p:tagLst xmlns:a="http://schemas.openxmlformats.org/drawingml/2006/main" xmlns:r="http://schemas.openxmlformats.org/officeDocument/2006/relationships" xmlns:p="http://schemas.openxmlformats.org/presentationml/2006/main">
  <p:tag name="NUM" val="14"/>
</p:tagLst>
</file>

<file path=ppt/tags/tag18.xml><?xml version="1.0" encoding="utf-8"?>
<p:tagLst xmlns:a="http://schemas.openxmlformats.org/drawingml/2006/main" xmlns:r="http://schemas.openxmlformats.org/officeDocument/2006/relationships" xmlns:p="http://schemas.openxmlformats.org/presentationml/2006/main">
  <p:tag name="NUM" val="15"/>
</p:tagLst>
</file>

<file path=ppt/tags/tag19.xml><?xml version="1.0" encoding="utf-8"?>
<p:tagLst xmlns:a="http://schemas.openxmlformats.org/drawingml/2006/main" xmlns:r="http://schemas.openxmlformats.org/officeDocument/2006/relationships" xmlns:p="http://schemas.openxmlformats.org/presentationml/2006/main">
  <p:tag name="NUM" val="16"/>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7"/>
</p:tagLst>
</file>

<file path=ppt/tags/tag21.xml><?xml version="1.0" encoding="utf-8"?>
<p:tagLst xmlns:a="http://schemas.openxmlformats.org/drawingml/2006/main" xmlns:r="http://schemas.openxmlformats.org/officeDocument/2006/relationships" xmlns:p="http://schemas.openxmlformats.org/presentationml/2006/main">
  <p:tag name="NUM" val="18"/>
</p:tagLst>
</file>

<file path=ppt/tags/tag22.xml><?xml version="1.0" encoding="utf-8"?>
<p:tagLst xmlns:a="http://schemas.openxmlformats.org/drawingml/2006/main" xmlns:r="http://schemas.openxmlformats.org/officeDocument/2006/relationships" xmlns:p="http://schemas.openxmlformats.org/presentationml/2006/main">
  <p:tag name="NUM" val="19"/>
</p:tagLst>
</file>

<file path=ppt/tags/tag23.xml><?xml version="1.0" encoding="utf-8"?>
<p:tagLst xmlns:a="http://schemas.openxmlformats.org/drawingml/2006/main" xmlns:r="http://schemas.openxmlformats.org/officeDocument/2006/relationships" xmlns:p="http://schemas.openxmlformats.org/presentationml/2006/main">
  <p:tag name="NUM" val="20"/>
</p:tagLst>
</file>

<file path=ppt/tags/tag24.xml><?xml version="1.0" encoding="utf-8"?>
<p:tagLst xmlns:a="http://schemas.openxmlformats.org/drawingml/2006/main" xmlns:r="http://schemas.openxmlformats.org/officeDocument/2006/relationships" xmlns:p="http://schemas.openxmlformats.org/presentationml/2006/main">
  <p:tag name="NUM" val="21"/>
</p:tagLst>
</file>

<file path=ppt/tags/tag25.xml><?xml version="1.0" encoding="utf-8"?>
<p:tagLst xmlns:a="http://schemas.openxmlformats.org/drawingml/2006/main" xmlns:r="http://schemas.openxmlformats.org/officeDocument/2006/relationships" xmlns:p="http://schemas.openxmlformats.org/presentationml/2006/main">
  <p:tag name="NUM" val="22"/>
</p:tagLst>
</file>

<file path=ppt/tags/tag26.xml><?xml version="1.0" encoding="utf-8"?>
<p:tagLst xmlns:a="http://schemas.openxmlformats.org/drawingml/2006/main" xmlns:r="http://schemas.openxmlformats.org/officeDocument/2006/relationships" xmlns:p="http://schemas.openxmlformats.org/presentationml/2006/main">
  <p:tag name="NUM" val="23"/>
</p:tagLst>
</file>

<file path=ppt/tags/tag27.xml><?xml version="1.0" encoding="utf-8"?>
<p:tagLst xmlns:a="http://schemas.openxmlformats.org/drawingml/2006/main" xmlns:r="http://schemas.openxmlformats.org/officeDocument/2006/relationships" xmlns:p="http://schemas.openxmlformats.org/presentationml/2006/main">
  <p:tag name="NUM" val="24"/>
</p:tagLst>
</file>

<file path=ppt/tags/tag28.xml><?xml version="1.0" encoding="utf-8"?>
<p:tagLst xmlns:a="http://schemas.openxmlformats.org/drawingml/2006/main" xmlns:r="http://schemas.openxmlformats.org/officeDocument/2006/relationships" xmlns:p="http://schemas.openxmlformats.org/presentationml/2006/main">
  <p:tag name="NUM" val="25"/>
</p:tagLst>
</file>

<file path=ppt/tags/tag29.xml><?xml version="1.0" encoding="utf-8"?>
<p:tagLst xmlns:a="http://schemas.openxmlformats.org/drawingml/2006/main" xmlns:r="http://schemas.openxmlformats.org/officeDocument/2006/relationships" xmlns:p="http://schemas.openxmlformats.org/presentationml/2006/main">
  <p:tag name="NUM" val="26"/>
</p:tagLst>
</file>

<file path=ppt/tags/tag3.xml><?xml version="1.0" encoding="utf-8"?>
<p:tagLst xmlns:a="http://schemas.openxmlformats.org/drawingml/2006/main" xmlns:r="http://schemas.openxmlformats.org/officeDocument/2006/relationships" xmlns:p="http://schemas.openxmlformats.org/presentationml/2006/main">
  <p:tag name="NUM" val="37"/>
</p:tagLst>
</file>

<file path=ppt/tags/tag30.xml><?xml version="1.0" encoding="utf-8"?>
<p:tagLst xmlns:a="http://schemas.openxmlformats.org/drawingml/2006/main" xmlns:r="http://schemas.openxmlformats.org/officeDocument/2006/relationships" xmlns:p="http://schemas.openxmlformats.org/presentationml/2006/main">
  <p:tag name="NUM" val="27"/>
</p:tagLst>
</file>

<file path=ppt/tags/tag31.xml><?xml version="1.0" encoding="utf-8"?>
<p:tagLst xmlns:a="http://schemas.openxmlformats.org/drawingml/2006/main" xmlns:r="http://schemas.openxmlformats.org/officeDocument/2006/relationships" xmlns:p="http://schemas.openxmlformats.org/presentationml/2006/main">
  <p:tag name="NUM" val="28"/>
</p:tagLst>
</file>

<file path=ppt/tags/tag32.xml><?xml version="1.0" encoding="utf-8"?>
<p:tagLst xmlns:a="http://schemas.openxmlformats.org/drawingml/2006/main" xmlns:r="http://schemas.openxmlformats.org/officeDocument/2006/relationships" xmlns:p="http://schemas.openxmlformats.org/presentationml/2006/main">
  <p:tag name="NUM" val="29"/>
</p:tagLst>
</file>

<file path=ppt/tags/tag33.xml><?xml version="1.0" encoding="utf-8"?>
<p:tagLst xmlns:a="http://schemas.openxmlformats.org/drawingml/2006/main" xmlns:r="http://schemas.openxmlformats.org/officeDocument/2006/relationships" xmlns:p="http://schemas.openxmlformats.org/presentationml/2006/main">
  <p:tag name="NUM" val="30"/>
</p:tagLst>
</file>

<file path=ppt/tags/tag34.xml><?xml version="1.0" encoding="utf-8"?>
<p:tagLst xmlns:a="http://schemas.openxmlformats.org/drawingml/2006/main" xmlns:r="http://schemas.openxmlformats.org/officeDocument/2006/relationships" xmlns:p="http://schemas.openxmlformats.org/presentationml/2006/main">
  <p:tag name="NUM" val="31"/>
</p:tagLst>
</file>

<file path=ppt/tags/tag35.xml><?xml version="1.0" encoding="utf-8"?>
<p:tagLst xmlns:a="http://schemas.openxmlformats.org/drawingml/2006/main" xmlns:r="http://schemas.openxmlformats.org/officeDocument/2006/relationships" xmlns:p="http://schemas.openxmlformats.org/presentationml/2006/main">
  <p:tag name="NUM" val="32"/>
</p:tagLst>
</file>

<file path=ppt/tags/tag36.xml><?xml version="1.0" encoding="utf-8"?>
<p:tagLst xmlns:a="http://schemas.openxmlformats.org/drawingml/2006/main" xmlns:r="http://schemas.openxmlformats.org/officeDocument/2006/relationships" xmlns:p="http://schemas.openxmlformats.org/presentationml/2006/main">
  <p:tag name="NUM" val="33"/>
</p:tagLst>
</file>

<file path=ppt/tags/tag37.xml><?xml version="1.0" encoding="utf-8"?>
<p:tagLst xmlns:a="http://schemas.openxmlformats.org/drawingml/2006/main" xmlns:r="http://schemas.openxmlformats.org/officeDocument/2006/relationships" xmlns:p="http://schemas.openxmlformats.org/presentationml/2006/main">
  <p:tag name="NUM" val="35"/>
</p:tagLst>
</file>

<file path=ppt/tags/tag38.xml><?xml version="1.0" encoding="utf-8"?>
<p:tagLst xmlns:a="http://schemas.openxmlformats.org/drawingml/2006/main" xmlns:r="http://schemas.openxmlformats.org/officeDocument/2006/relationships" xmlns:p="http://schemas.openxmlformats.org/presentationml/2006/main">
  <p:tag name="NUM" val="36"/>
</p:tagLst>
</file>

<file path=ppt/tags/tag39.xml><?xml version="1.0" encoding="utf-8"?>
<p:tagLst xmlns:a="http://schemas.openxmlformats.org/drawingml/2006/main" xmlns:r="http://schemas.openxmlformats.org/officeDocument/2006/relationships" xmlns:p="http://schemas.openxmlformats.org/presentationml/2006/main">
  <p:tag name="NUM" val="37"/>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38"/>
</p:tagLst>
</file>

<file path=ppt/tags/tag41.xml><?xml version="1.0" encoding="utf-8"?>
<p:tagLst xmlns:a="http://schemas.openxmlformats.org/drawingml/2006/main" xmlns:r="http://schemas.openxmlformats.org/officeDocument/2006/relationships" xmlns:p="http://schemas.openxmlformats.org/presentationml/2006/main">
  <p:tag name="NUM" val="39"/>
</p:tagLst>
</file>

<file path=ppt/tags/tag42.xml><?xml version="1.0" encoding="utf-8"?>
<p:tagLst xmlns:a="http://schemas.openxmlformats.org/drawingml/2006/main" xmlns:r="http://schemas.openxmlformats.org/officeDocument/2006/relationships" xmlns:p="http://schemas.openxmlformats.org/presentationml/2006/main">
  <p:tag name="NUM" val="40"/>
</p:tagLst>
</file>

<file path=ppt/tags/tag43.xml><?xml version="1.0" encoding="utf-8"?>
<p:tagLst xmlns:a="http://schemas.openxmlformats.org/drawingml/2006/main" xmlns:r="http://schemas.openxmlformats.org/officeDocument/2006/relationships" xmlns:p="http://schemas.openxmlformats.org/presentationml/2006/main">
  <p:tag name="NUM" val="41"/>
</p:tagLst>
</file>

<file path=ppt/tags/tag44.xml><?xml version="1.0" encoding="utf-8"?>
<p:tagLst xmlns:a="http://schemas.openxmlformats.org/drawingml/2006/main" xmlns:r="http://schemas.openxmlformats.org/officeDocument/2006/relationships" xmlns:p="http://schemas.openxmlformats.org/presentationml/2006/main">
  <p:tag name="NUM" val="42"/>
</p:tagLst>
</file>

<file path=ppt/tags/tag45.xml><?xml version="1.0" encoding="utf-8"?>
<p:tagLst xmlns:a="http://schemas.openxmlformats.org/drawingml/2006/main" xmlns:r="http://schemas.openxmlformats.org/officeDocument/2006/relationships" xmlns:p="http://schemas.openxmlformats.org/presentationml/2006/main">
  <p:tag name="NUM" val="43"/>
</p:tagLst>
</file>

<file path=ppt/tags/tag46.xml><?xml version="1.0" encoding="utf-8"?>
<p:tagLst xmlns:a="http://schemas.openxmlformats.org/drawingml/2006/main" xmlns:r="http://schemas.openxmlformats.org/officeDocument/2006/relationships" xmlns:p="http://schemas.openxmlformats.org/presentationml/2006/main">
  <p:tag name="NUM" val="44"/>
</p:tagLst>
</file>

<file path=ppt/tags/tag47.xml><?xml version="1.0" encoding="utf-8"?>
<p:tagLst xmlns:a="http://schemas.openxmlformats.org/drawingml/2006/main" xmlns:r="http://schemas.openxmlformats.org/officeDocument/2006/relationships" xmlns:p="http://schemas.openxmlformats.org/presentationml/2006/main">
  <p:tag name="NUM" val="45"/>
</p:tagLst>
</file>

<file path=ppt/tags/tag48.xml><?xml version="1.0" encoding="utf-8"?>
<p:tagLst xmlns:a="http://schemas.openxmlformats.org/drawingml/2006/main" xmlns:r="http://schemas.openxmlformats.org/officeDocument/2006/relationships" xmlns:p="http://schemas.openxmlformats.org/presentationml/2006/main">
  <p:tag name="NUM" val="46"/>
</p:tagLst>
</file>

<file path=ppt/tags/tag49.xml><?xml version="1.0" encoding="utf-8"?>
<p:tagLst xmlns:a="http://schemas.openxmlformats.org/drawingml/2006/main" xmlns:r="http://schemas.openxmlformats.org/officeDocument/2006/relationships" xmlns:p="http://schemas.openxmlformats.org/presentationml/2006/main">
  <p:tag name="NUM" val="47"/>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48"/>
</p:tagLst>
</file>

<file path=ppt/tags/tag51.xml><?xml version="1.0" encoding="utf-8"?>
<p:tagLst xmlns:a="http://schemas.openxmlformats.org/drawingml/2006/main" xmlns:r="http://schemas.openxmlformats.org/officeDocument/2006/relationships" xmlns:p="http://schemas.openxmlformats.org/presentationml/2006/main">
  <p:tag name="NUM" val="49"/>
</p:tagLst>
</file>

<file path=ppt/tags/tag52.xml><?xml version="1.0" encoding="utf-8"?>
<p:tagLst xmlns:a="http://schemas.openxmlformats.org/drawingml/2006/main" xmlns:r="http://schemas.openxmlformats.org/officeDocument/2006/relationships" xmlns:p="http://schemas.openxmlformats.org/presentationml/2006/main">
  <p:tag name="NUM" val="50"/>
</p:tagLst>
</file>

<file path=ppt/tags/tag53.xml><?xml version="1.0" encoding="utf-8"?>
<p:tagLst xmlns:a="http://schemas.openxmlformats.org/drawingml/2006/main" xmlns:r="http://schemas.openxmlformats.org/officeDocument/2006/relationships" xmlns:p="http://schemas.openxmlformats.org/presentationml/2006/main">
  <p:tag name="NUM" val="51"/>
</p:tagLst>
</file>

<file path=ppt/tags/tag54.xml><?xml version="1.0" encoding="utf-8"?>
<p:tagLst xmlns:a="http://schemas.openxmlformats.org/drawingml/2006/main" xmlns:r="http://schemas.openxmlformats.org/officeDocument/2006/relationships" xmlns:p="http://schemas.openxmlformats.org/presentationml/2006/main">
  <p:tag name="NUM" val="52"/>
</p:tagLst>
</file>

<file path=ppt/tags/tag55.xml><?xml version="1.0" encoding="utf-8"?>
<p:tagLst xmlns:a="http://schemas.openxmlformats.org/drawingml/2006/main" xmlns:r="http://schemas.openxmlformats.org/officeDocument/2006/relationships" xmlns:p="http://schemas.openxmlformats.org/presentationml/2006/main">
  <p:tag name="NUM" val="53"/>
</p:tagLst>
</file>

<file path=ppt/tags/tag56.xml><?xml version="1.0" encoding="utf-8"?>
<p:tagLst xmlns:a="http://schemas.openxmlformats.org/drawingml/2006/main" xmlns:r="http://schemas.openxmlformats.org/officeDocument/2006/relationships" xmlns:p="http://schemas.openxmlformats.org/presentationml/2006/main">
  <p:tag name="NUM" val="54"/>
</p:tagLst>
</file>

<file path=ppt/tags/tag57.xml><?xml version="1.0" encoding="utf-8"?>
<p:tagLst xmlns:a="http://schemas.openxmlformats.org/drawingml/2006/main" xmlns:r="http://schemas.openxmlformats.org/officeDocument/2006/relationships" xmlns:p="http://schemas.openxmlformats.org/presentationml/2006/main">
  <p:tag name="NUM" val="55"/>
</p:tagLst>
</file>

<file path=ppt/tags/tag58.xml><?xml version="1.0" encoding="utf-8"?>
<p:tagLst xmlns:a="http://schemas.openxmlformats.org/drawingml/2006/main" xmlns:r="http://schemas.openxmlformats.org/officeDocument/2006/relationships" xmlns:p="http://schemas.openxmlformats.org/presentationml/2006/main">
  <p:tag name="NUM" val="56"/>
</p:tagLst>
</file>

<file path=ppt/tags/tag59.xml><?xml version="1.0" encoding="utf-8"?>
<p:tagLst xmlns:a="http://schemas.openxmlformats.org/drawingml/2006/main" xmlns:r="http://schemas.openxmlformats.org/officeDocument/2006/relationships" xmlns:p="http://schemas.openxmlformats.org/presentationml/2006/main">
  <p:tag name="NUM" val="57"/>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67"/>
</p:tagLst>
</file>

<file path=ppt/tags/tag61.xml><?xml version="1.0" encoding="utf-8"?>
<p:tagLst xmlns:a="http://schemas.openxmlformats.org/drawingml/2006/main" xmlns:r="http://schemas.openxmlformats.org/officeDocument/2006/relationships" xmlns:p="http://schemas.openxmlformats.org/presentationml/2006/main">
  <p:tag name="NUM" val="68"/>
</p:tagLst>
</file>

<file path=ppt/tags/tag62.xml><?xml version="1.0" encoding="utf-8"?>
<p:tagLst xmlns:a="http://schemas.openxmlformats.org/drawingml/2006/main" xmlns:r="http://schemas.openxmlformats.org/officeDocument/2006/relationships" xmlns:p="http://schemas.openxmlformats.org/presentationml/2006/main">
  <p:tag name="NUM" val="69"/>
</p:tagLst>
</file>

<file path=ppt/tags/tag63.xml><?xml version="1.0" encoding="utf-8"?>
<p:tagLst xmlns:a="http://schemas.openxmlformats.org/drawingml/2006/main" xmlns:r="http://schemas.openxmlformats.org/officeDocument/2006/relationships" xmlns:p="http://schemas.openxmlformats.org/presentationml/2006/main">
  <p:tag name="NUM" val="70"/>
</p:tagLst>
</file>

<file path=ppt/tags/tag64.xml><?xml version="1.0" encoding="utf-8"?>
<p:tagLst xmlns:a="http://schemas.openxmlformats.org/drawingml/2006/main" xmlns:r="http://schemas.openxmlformats.org/officeDocument/2006/relationships" xmlns:p="http://schemas.openxmlformats.org/presentationml/2006/main">
  <p:tag name="NUM" val="71"/>
</p:tagLst>
</file>

<file path=ppt/tags/tag65.xml><?xml version="1.0" encoding="utf-8"?>
<p:tagLst xmlns:a="http://schemas.openxmlformats.org/drawingml/2006/main" xmlns:r="http://schemas.openxmlformats.org/officeDocument/2006/relationships" xmlns:p="http://schemas.openxmlformats.org/presentationml/2006/main">
  <p:tag name="NUM" val="72"/>
</p:tagLst>
</file>

<file path=ppt/tags/tag66.xml><?xml version="1.0" encoding="utf-8"?>
<p:tagLst xmlns:a="http://schemas.openxmlformats.org/drawingml/2006/main" xmlns:r="http://schemas.openxmlformats.org/officeDocument/2006/relationships" xmlns:p="http://schemas.openxmlformats.org/presentationml/2006/main">
  <p:tag name="NUM" val="73"/>
</p:tagLst>
</file>

<file path=ppt/tags/tag67.xml><?xml version="1.0" encoding="utf-8"?>
<p:tagLst xmlns:a="http://schemas.openxmlformats.org/drawingml/2006/main" xmlns:r="http://schemas.openxmlformats.org/officeDocument/2006/relationships" xmlns:p="http://schemas.openxmlformats.org/presentationml/2006/main">
  <p:tag name="NUM" val="74"/>
</p:tagLst>
</file>

<file path=ppt/tags/tag68.xml><?xml version="1.0" encoding="utf-8"?>
<p:tagLst xmlns:a="http://schemas.openxmlformats.org/drawingml/2006/main" xmlns:r="http://schemas.openxmlformats.org/officeDocument/2006/relationships" xmlns:p="http://schemas.openxmlformats.org/presentationml/2006/main">
  <p:tag name="NUM" val="75"/>
</p:tagLst>
</file>

<file path=ppt/tags/tag69.xml><?xml version="1.0" encoding="utf-8"?>
<p:tagLst xmlns:a="http://schemas.openxmlformats.org/drawingml/2006/main" xmlns:r="http://schemas.openxmlformats.org/officeDocument/2006/relationships" xmlns:p="http://schemas.openxmlformats.org/presentationml/2006/main">
  <p:tag name="NUM" val="20"/>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3330</TotalTime>
  <Words>4396</Words>
  <Application>Microsoft Macintosh PowerPoint</Application>
  <PresentationFormat>Grand écran</PresentationFormat>
  <Paragraphs>500</Paragraphs>
  <Slides>71</Slides>
  <Notes>4</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71</vt:i4>
      </vt:variant>
    </vt:vector>
  </HeadingPairs>
  <TitlesOfParts>
    <vt:vector size="79" baseType="lpstr">
      <vt:lpstr>Adobe Caslon Pro</vt:lpstr>
      <vt:lpstr>Arial</vt:lpstr>
      <vt:lpstr>Arial Black</vt:lpstr>
      <vt:lpstr>Calibri</vt:lpstr>
      <vt:lpstr>Calibri Light</vt:lpstr>
      <vt:lpstr>Times New Roman</vt:lpstr>
      <vt:lpstr>Thème Office</vt:lpstr>
      <vt:lpstr>Graphique</vt:lpstr>
      <vt:lpstr>Carboneutralité 101</vt:lpstr>
      <vt:lpstr>Plan</vt:lpstr>
      <vt:lpstr>Les changements climatiques en bref</vt:lpstr>
      <vt:lpstr>Les humains et le climat</vt:lpstr>
      <vt:lpstr>Les composantes de la machine climatique</vt:lpstr>
      <vt:lpstr>Facteurs de variation naturels du climat</vt:lpstr>
      <vt:lpstr>Facteurs anthropiques</vt:lpstr>
      <vt:lpstr>Un édredon gazeux</vt:lpstr>
      <vt:lpstr>Présentation PowerPoint</vt:lpstr>
      <vt:lpstr>Perturbations anthropiques du cycle du carbone</vt:lpstr>
      <vt:lpstr>Évolution des émissions de CO2 de sources fossiles</vt:lpstr>
      <vt:lpstr>Présentation PowerPoint</vt:lpstr>
      <vt:lpstr>Présentation PowerPoint</vt:lpstr>
      <vt:lpstr>Augmentation du niveau des mers – OBSERVATIONS</vt:lpstr>
      <vt:lpstr>Présentation PowerPoint</vt:lpstr>
      <vt:lpstr>Présentation PowerPoint</vt:lpstr>
      <vt:lpstr>2019 - L’Arctique en crise</vt:lpstr>
      <vt:lpstr>La menace se précise</vt:lpstr>
      <vt:lpstr>On fait quoi?</vt:lpstr>
      <vt:lpstr>Augmentation des GES - PROJECTIONS</vt:lpstr>
      <vt:lpstr>Ce qu’il faudrait faire?</vt:lpstr>
      <vt:lpstr>La notion de carboneutralité</vt:lpstr>
      <vt:lpstr>Définition</vt:lpstr>
      <vt:lpstr>Des systèmes imbriqués</vt:lpstr>
      <vt:lpstr>Comment devenir carboneutre?</vt:lpstr>
      <vt:lpstr>Qu’est-ce que l’empreinte carbone</vt:lpstr>
      <vt:lpstr>Des règles simples</vt:lpstr>
      <vt:lpstr>Un exemple?</vt:lpstr>
      <vt:lpstr>L’automobile, une contribution majeure aux changements climatiques</vt:lpstr>
      <vt:lpstr>Un véhicule électrique?</vt:lpstr>
      <vt:lpstr>En attendant ?</vt:lpstr>
      <vt:lpstr>Une auto carboneutre?</vt:lpstr>
      <vt:lpstr>Présentation PowerPoint</vt:lpstr>
      <vt:lpstr>Le rôle de la compensation</vt:lpstr>
      <vt:lpstr>Qu’est-ce que la compensation carbone?</vt:lpstr>
      <vt:lpstr>Compenser</vt:lpstr>
      <vt:lpstr>Qu’est-ce qu’on échange?</vt:lpstr>
      <vt:lpstr>Présentation PowerPoint</vt:lpstr>
      <vt:lpstr>Quelles sont les caractéristiques obligatoires d’un crédit carbone</vt:lpstr>
      <vt:lpstr>Comment choisir un fournisseur de compensation carbone</vt:lpstr>
      <vt:lpstr>Compensation par les projets forestiers</vt:lpstr>
      <vt:lpstr>Fondements scientifiques</vt:lpstr>
      <vt:lpstr>Fondements scientifiques</vt:lpstr>
      <vt:lpstr>Types de projets forestiers</vt:lpstr>
      <vt:lpstr>Ex-ante ou ex-post?</vt:lpstr>
      <vt:lpstr>Critiques des projets forestiers</vt:lpstr>
      <vt:lpstr>Carbone boréal™ un modèle unique</vt:lpstr>
      <vt:lpstr>Allons voir de plus près</vt:lpstr>
      <vt:lpstr>Encore plus près</vt:lpstr>
      <vt:lpstr>2002- L’hypothèse</vt:lpstr>
      <vt:lpstr>2005-2007 maîtrise de Simon Gaboury</vt:lpstr>
      <vt:lpstr>Carbone boréal: une idée qui a fait du chemin</vt:lpstr>
      <vt:lpstr>L’épreuve des faits Plantation compensatoire ACFAS ØØ</vt:lpstr>
      <vt:lpstr>Emplacement de la plantation </vt:lpstr>
      <vt:lpstr>Dispositif ACFAS 2005</vt:lpstr>
      <vt:lpstr>Octobre 2017</vt:lpstr>
      <vt:lpstr>Croissance induite par la préparation de terrain et la plantation</vt:lpstr>
      <vt:lpstr>Calcul de séquestration (2005-2017)</vt:lpstr>
      <vt:lpstr>2008- Lancement de carbone boréal</vt:lpstr>
      <vt:lpstr>2018- Infrastructure de recherche</vt:lpstr>
      <vt:lpstr>Comment répondre aux critiques des projets forestiers?</vt:lpstr>
      <vt:lpstr>Comment répondre aux critiques des projets forestiers?</vt:lpstr>
      <vt:lpstr>État des lieux novembre 2019</vt:lpstr>
      <vt:lpstr>Des résultats scientifiques</vt:lpstr>
      <vt:lpstr>Quelle démarche pour une institution d’enseignement?</vt:lpstr>
      <vt:lpstr>Les grandes étapes</vt:lpstr>
      <vt:lpstr>Des exemples (registre Carbone boréal)</vt:lpstr>
      <vt:lpstr>Mobiliser avec le Défi Carbone</vt:lpstr>
      <vt:lpstr>Présentation PowerPoint</vt:lpstr>
      <vt:lpstr>Conclusion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Sylvie B</dc:creator>
  <cp:lastModifiedBy>Claude Villeneuve</cp:lastModifiedBy>
  <cp:revision>45</cp:revision>
  <dcterms:created xsi:type="dcterms:W3CDTF">2019-04-24T22:36:47Z</dcterms:created>
  <dcterms:modified xsi:type="dcterms:W3CDTF">2020-01-12T23:36:54Z</dcterms:modified>
</cp:coreProperties>
</file>