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0"/>
  </p:notesMasterIdLst>
  <p:sldIdLst>
    <p:sldId id="256" r:id="rId3"/>
    <p:sldId id="257" r:id="rId4"/>
    <p:sldId id="258" r:id="rId5"/>
    <p:sldId id="260" r:id="rId6"/>
    <p:sldId id="261" r:id="rId7"/>
    <p:sldId id="263" r:id="rId8"/>
    <p:sldId id="262" r:id="rId9"/>
    <p:sldId id="265" r:id="rId10"/>
    <p:sldId id="267" r:id="rId11"/>
    <p:sldId id="269" r:id="rId12"/>
    <p:sldId id="268" r:id="rId13"/>
    <p:sldId id="420" r:id="rId14"/>
    <p:sldId id="421" r:id="rId15"/>
    <p:sldId id="440" r:id="rId16"/>
    <p:sldId id="445" r:id="rId17"/>
    <p:sldId id="442" r:id="rId18"/>
    <p:sldId id="270" r:id="rId19"/>
  </p:sldIdLst>
  <p:sldSz cx="12192000" cy="685800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732" autoAdjust="0"/>
  </p:normalViewPr>
  <p:slideViewPr>
    <p:cSldViewPr snapToGrid="0">
      <p:cViewPr varScale="1">
        <p:scale>
          <a:sx n="101" d="100"/>
          <a:sy n="101" d="100"/>
        </p:scale>
        <p:origin x="9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CD02D495-36FE-4B40-8BE3-66148BB869E8}" type="datetimeFigureOut">
              <a:rPr lang="fr-CA" smtClean="0"/>
              <a:t>2021-09-21</a:t>
            </a:fld>
            <a:endParaRPr lang="fr-CA"/>
          </a:p>
        </p:txBody>
      </p:sp>
      <p:sp>
        <p:nvSpPr>
          <p:cNvPr id="4" name="Espace réservé de l'image des diapositives 3"/>
          <p:cNvSpPr>
            <a:spLocks noGrp="1" noRot="1" noChangeAspect="1"/>
          </p:cNvSpPr>
          <p:nvPr>
            <p:ph type="sldImg" idx="2"/>
          </p:nvPr>
        </p:nvSpPr>
        <p:spPr>
          <a:xfrm>
            <a:off x="573088" y="1336675"/>
            <a:ext cx="6413500" cy="3608388"/>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C7E03F8B-13DC-4AEB-A3EA-CC6B5AA92022}" type="slidenum">
              <a:rPr lang="fr-CA" smtClean="0"/>
              <a:t>‹N°›</a:t>
            </a:fld>
            <a:endParaRPr lang="fr-CA"/>
          </a:p>
        </p:txBody>
      </p:sp>
    </p:spTree>
    <p:extLst>
      <p:ext uri="{BB962C8B-B14F-4D97-AF65-F5344CB8AC3E}">
        <p14:creationId xmlns:p14="http://schemas.microsoft.com/office/powerpoint/2010/main" val="2397817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1-  La capitale se crée une réserve, mais si les surplus dépasse les réserves, elles sont retournées dans un fond au CFARR qui les redistribue en congé de primes. </a:t>
            </a:r>
          </a:p>
          <a:p>
            <a:r>
              <a:rPr lang="fr-CA" dirty="0"/>
              <a:t>1.1 aucune augmentation pour 2022 avec la capitale mais on a pas les surplus pour un congé de prime d’encore 7,5%. </a:t>
            </a:r>
          </a:p>
          <a:p>
            <a:r>
              <a:rPr lang="fr-CA" dirty="0"/>
              <a:t>1.2 Cette augmentation est du aux tarifs des dentistes qui ont augmentés probablement à cause de la COVID. </a:t>
            </a:r>
          </a:p>
          <a:p>
            <a:r>
              <a:rPr lang="fr-CA" dirty="0"/>
              <a:t>1.3 Assurance vie va bien! Diminution des primes bien sur. L’assurance la moins chère en ville!</a:t>
            </a:r>
          </a:p>
          <a:p>
            <a:r>
              <a:rPr lang="fr-CA" dirty="0"/>
              <a:t>1.4 ne nous concerne pas (chargé de cours invalidité courte durée) elle sera vu à la fin de ce diapo </a:t>
            </a:r>
          </a:p>
          <a:p>
            <a:r>
              <a:rPr lang="fr-CA" dirty="0"/>
              <a:t>1.5 une diminution de 10% des primes</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2</a:t>
            </a:fld>
            <a:endParaRPr lang="fr-CA"/>
          </a:p>
        </p:txBody>
      </p:sp>
    </p:spTree>
    <p:extLst>
      <p:ext uri="{BB962C8B-B14F-4D97-AF65-F5344CB8AC3E}">
        <p14:creationId xmlns:p14="http://schemas.microsoft.com/office/powerpoint/2010/main" val="2545281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13</a:t>
            </a:fld>
            <a:endParaRPr lang="fr-CA"/>
          </a:p>
        </p:txBody>
      </p:sp>
    </p:spTree>
    <p:extLst>
      <p:ext uri="{BB962C8B-B14F-4D97-AF65-F5344CB8AC3E}">
        <p14:creationId xmlns:p14="http://schemas.microsoft.com/office/powerpoint/2010/main" val="3928137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14</a:t>
            </a:fld>
            <a:endParaRPr lang="fr-CA"/>
          </a:p>
        </p:txBody>
      </p:sp>
    </p:spTree>
    <p:extLst>
      <p:ext uri="{BB962C8B-B14F-4D97-AF65-F5344CB8AC3E}">
        <p14:creationId xmlns:p14="http://schemas.microsoft.com/office/powerpoint/2010/main" val="4066228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15</a:t>
            </a:fld>
            <a:endParaRPr lang="fr-CA"/>
          </a:p>
        </p:txBody>
      </p:sp>
    </p:spTree>
    <p:extLst>
      <p:ext uri="{BB962C8B-B14F-4D97-AF65-F5344CB8AC3E}">
        <p14:creationId xmlns:p14="http://schemas.microsoft.com/office/powerpoint/2010/main" val="2847698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16</a:t>
            </a:fld>
            <a:endParaRPr lang="fr-CA"/>
          </a:p>
        </p:txBody>
      </p:sp>
    </p:spTree>
    <p:extLst>
      <p:ext uri="{BB962C8B-B14F-4D97-AF65-F5344CB8AC3E}">
        <p14:creationId xmlns:p14="http://schemas.microsoft.com/office/powerpoint/2010/main" val="116105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Ratio: prime x/prime B</a:t>
            </a:r>
          </a:p>
          <a:p>
            <a:r>
              <a:rPr lang="fr-CA" dirty="0"/>
              <a:t>Couteux ici veut dire en primes pour l’adhérent</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3</a:t>
            </a:fld>
            <a:endParaRPr lang="fr-CA"/>
          </a:p>
        </p:txBody>
      </p:sp>
    </p:spTree>
    <p:extLst>
      <p:ext uri="{BB962C8B-B14F-4D97-AF65-F5344CB8AC3E}">
        <p14:creationId xmlns:p14="http://schemas.microsoft.com/office/powerpoint/2010/main" val="725000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Ratio réelle = ratio des coûts des réclamations</a:t>
            </a:r>
          </a:p>
          <a:p>
            <a:r>
              <a:rPr lang="fr-CA" sz="1800" b="0" i="0" u="none" strike="noStrike" baseline="0" dirty="0">
                <a:solidFill>
                  <a:srgbClr val="000000"/>
                </a:solidFill>
                <a:latin typeface="Calibri" panose="020F0502020204030204" pitchFamily="34" charset="0"/>
              </a:rPr>
              <a:t>Durant cette période, et seulement si les recommandations no 4 et no 5 sont adoptées par les syndicats adhérant à la police d’assurance collective 1008-1010, les personnes bénéficiant actuellement de la protection couple de la police 1008-1010 pourront faire le choix de passer à la protection individuelle, à condition que leur personne conjointe soit admissible à une assurance collective et qu’elle puisse exercer un retour d’exemption auprès de sa propre police d’assurance groupe. Pour tous les couples dont les deux personnes conjointes font partie du groupe 1008-1010, les deux personnes conjointes pourront donc exercer ce choix. </a:t>
            </a:r>
          </a:p>
          <a:p>
            <a:r>
              <a:rPr lang="fr-CA" sz="1800" b="0" i="0" u="none" strike="noStrike" baseline="0" dirty="0">
                <a:solidFill>
                  <a:srgbClr val="000000"/>
                </a:solidFill>
                <a:latin typeface="Calibri" panose="020F0502020204030204" pitchFamily="34" charset="0"/>
              </a:rPr>
              <a:t>Les personnes bénéficiant de la protection couple de la police 1008-1010 qui rateraient la période d’ouverture annuelle qui sera en cours du 1er au 30 novembre 2021 pour les modifications qui prendront effet au 1er janvier 2022 pourraient faire le choix de passer à la protection individuelle, selon les mêmes conditions, lors des périodes suivantes : </a:t>
            </a:r>
          </a:p>
          <a:p>
            <a:r>
              <a:rPr lang="fr-CA" sz="1800" b="0" i="0" u="none" strike="noStrike" baseline="0" dirty="0">
                <a:solidFill>
                  <a:srgbClr val="000000"/>
                </a:solidFill>
                <a:latin typeface="Calibri" panose="020F0502020204030204" pitchFamily="34" charset="0"/>
              </a:rPr>
              <a:t>• la période d’ouverture annuelle qui sera en cours du 1er au 30 novembre 2022 pour les modifications qui prendront effet au 1er janvier 2023; </a:t>
            </a:r>
          </a:p>
          <a:p>
            <a:r>
              <a:rPr lang="fr-CA" sz="1800" b="0" i="0" u="none" strike="noStrike" baseline="0" dirty="0">
                <a:solidFill>
                  <a:srgbClr val="000000"/>
                </a:solidFill>
                <a:latin typeface="Calibri" panose="020F0502020204030204" pitchFamily="34" charset="0"/>
              </a:rPr>
              <a:t>• lors de la période d’ouverture annuelle qui sera en cours du 1er au 30 novembre 2023 pour les modifications qui prendront effet au 1er janvier 2024; </a:t>
            </a:r>
          </a:p>
          <a:p>
            <a:r>
              <a:rPr lang="fr-CA" sz="1800" b="0" i="0" u="none" strike="noStrike" baseline="0" dirty="0">
                <a:solidFill>
                  <a:srgbClr val="000000"/>
                </a:solidFill>
                <a:latin typeface="Calibri" panose="020F0502020204030204" pitchFamily="34" charset="0"/>
              </a:rPr>
              <a:t>• lors de la période d’ouverture annuelle qui sera en cours du 1er au 30 novembre 2024 pour les modifications qui prendront effet au 1er janvier 2025. </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4</a:t>
            </a:fld>
            <a:endParaRPr lang="fr-CA"/>
          </a:p>
        </p:txBody>
      </p:sp>
    </p:spTree>
    <p:extLst>
      <p:ext uri="{BB962C8B-B14F-4D97-AF65-F5344CB8AC3E}">
        <p14:creationId xmlns:p14="http://schemas.microsoft.com/office/powerpoint/2010/main" val="3469053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À chaque période de modification d’assurance (1</a:t>
            </a:r>
            <a:r>
              <a:rPr lang="fr-CA" baseline="30000" dirty="0"/>
              <a:t>e</a:t>
            </a:r>
            <a:r>
              <a:rPr lang="fr-CA" dirty="0"/>
              <a:t> au 30 novembre) pour cette année, 2022, 2023 et 2024 les adhérents qui ont la couverture couple pourront changer leur couverture d’assurance à individuel si l’assureur du conjoint le permet. (Notre assurance le permet)</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5</a:t>
            </a:fld>
            <a:endParaRPr lang="fr-CA"/>
          </a:p>
        </p:txBody>
      </p:sp>
    </p:spTree>
    <p:extLst>
      <p:ext uri="{BB962C8B-B14F-4D97-AF65-F5344CB8AC3E}">
        <p14:creationId xmlns:p14="http://schemas.microsoft.com/office/powerpoint/2010/main" val="2235992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L’an dernier B et l’expérience ne permet pas de penser que cela hausserait les primes. </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8</a:t>
            </a:fld>
            <a:endParaRPr lang="fr-CA"/>
          </a:p>
        </p:txBody>
      </p:sp>
    </p:spTree>
    <p:extLst>
      <p:ext uri="{BB962C8B-B14F-4D97-AF65-F5344CB8AC3E}">
        <p14:creationId xmlns:p14="http://schemas.microsoft.com/office/powerpoint/2010/main" val="1708310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C’est du </a:t>
            </a:r>
            <a:r>
              <a:rPr lang="fr-CA" dirty="0" err="1"/>
              <a:t>Cialis</a:t>
            </a:r>
            <a:r>
              <a:rPr lang="fr-CA" dirty="0"/>
              <a:t> pour les patients atteint du cancer de la prostate. Fait partie de leur traitement.</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9</a:t>
            </a:fld>
            <a:endParaRPr lang="fr-CA"/>
          </a:p>
        </p:txBody>
      </p:sp>
    </p:spTree>
    <p:extLst>
      <p:ext uri="{BB962C8B-B14F-4D97-AF65-F5344CB8AC3E}">
        <p14:creationId xmlns:p14="http://schemas.microsoft.com/office/powerpoint/2010/main" val="6664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endParaRPr lang="fr-CA" sz="1800" b="0" i="0" u="none" strike="noStrike" baseline="0" dirty="0">
              <a:solidFill>
                <a:srgbClr val="000000"/>
              </a:solidFill>
              <a:latin typeface="Calibri" panose="020F0502020204030204" pitchFamily="34" charset="0"/>
            </a:endParaRPr>
          </a:p>
          <a:p>
            <a:r>
              <a:rPr lang="fr-CA" sz="1800" b="0" i="0" u="none" strike="noStrike" baseline="0" dirty="0">
                <a:solidFill>
                  <a:srgbClr val="000000"/>
                </a:solidFill>
                <a:latin typeface="Calibri" panose="020F0502020204030204" pitchFamily="34" charset="0"/>
              </a:rPr>
              <a:t>La définition « </a:t>
            </a:r>
            <a:r>
              <a:rPr lang="fr-CA" sz="1800" b="1" i="0" u="none" strike="noStrike" baseline="0" dirty="0">
                <a:solidFill>
                  <a:srgbClr val="000000"/>
                </a:solidFill>
                <a:latin typeface="Calibri" panose="020F0502020204030204" pitchFamily="34" charset="0"/>
              </a:rPr>
              <a:t>Fournisseur de voyage </a:t>
            </a:r>
            <a:r>
              <a:rPr lang="fr-CA" sz="1800" b="0" i="0" u="none" strike="noStrike" baseline="0" dirty="0">
                <a:solidFill>
                  <a:srgbClr val="000000"/>
                </a:solidFill>
                <a:latin typeface="Calibri" panose="020F0502020204030204" pitchFamily="34" charset="0"/>
              </a:rPr>
              <a:t>» est modifiée afin d’inclure tout commerce ou toute plateforme de vente ou de réservation en ligne (clause 1.19) </a:t>
            </a:r>
          </a:p>
          <a:p>
            <a:r>
              <a:rPr lang="fr-CA" sz="1800" b="0" i="0" u="none" strike="noStrike" baseline="0" dirty="0">
                <a:solidFill>
                  <a:srgbClr val="000000"/>
                </a:solidFill>
                <a:latin typeface="Arial" panose="020B0604020202020204" pitchFamily="34" charset="0"/>
              </a:rPr>
              <a:t>• </a:t>
            </a:r>
            <a:r>
              <a:rPr lang="fr-CA" sz="1800" b="0" i="0" u="none" strike="noStrike" baseline="0" dirty="0">
                <a:solidFill>
                  <a:srgbClr val="000000"/>
                </a:solidFill>
                <a:latin typeface="Calibri" panose="020F0502020204030204" pitchFamily="34" charset="0"/>
              </a:rPr>
              <a:t>La limitation de </a:t>
            </a:r>
            <a:r>
              <a:rPr lang="fr-CA" sz="1800" b="1" i="0" u="none" strike="noStrike" baseline="0" dirty="0">
                <a:solidFill>
                  <a:srgbClr val="000000"/>
                </a:solidFill>
                <a:latin typeface="Calibri" panose="020F0502020204030204" pitchFamily="34" charset="0"/>
              </a:rPr>
              <a:t>30 jours pour une destination de niveau 3 </a:t>
            </a:r>
            <a:r>
              <a:rPr lang="fr-CA" sz="1800" b="0" i="0" u="none" strike="noStrike" baseline="0" dirty="0">
                <a:solidFill>
                  <a:srgbClr val="000000"/>
                </a:solidFill>
                <a:latin typeface="Calibri" panose="020F0502020204030204" pitchFamily="34" charset="0"/>
              </a:rPr>
              <a:t>émis par le gouvernement canadien est ajoutée (clause 4.3) </a:t>
            </a:r>
            <a:r>
              <a:rPr lang="fr-CA" sz="1800" b="0" i="0" u="none" strike="noStrike" baseline="0" dirty="0">
                <a:solidFill>
                  <a:srgbClr val="000000"/>
                </a:solidFill>
                <a:latin typeface="Wingdings" panose="05000000000000000000" pitchFamily="2" charset="2"/>
              </a:rPr>
              <a:t>✓ </a:t>
            </a:r>
            <a:r>
              <a:rPr lang="fr-CA" sz="1800" b="1" i="0" u="none" strike="noStrike" baseline="0" dirty="0">
                <a:solidFill>
                  <a:srgbClr val="000000"/>
                </a:solidFill>
                <a:latin typeface="Calibri" panose="020F0502020204030204" pitchFamily="34" charset="0"/>
              </a:rPr>
              <a:t>Niveau 1 </a:t>
            </a:r>
            <a:r>
              <a:rPr lang="fr-CA" sz="1800" b="0" i="0" u="none" strike="noStrike" baseline="0" dirty="0">
                <a:solidFill>
                  <a:srgbClr val="000000"/>
                </a:solidFill>
                <a:latin typeface="Calibri" panose="020F0502020204030204" pitchFamily="34" charset="0"/>
              </a:rPr>
              <a:t>Prendre les précautions sanitaires habituelles </a:t>
            </a:r>
          </a:p>
          <a:p>
            <a:r>
              <a:rPr lang="fr-CA" sz="1800" b="0" i="0" u="none" strike="noStrike" baseline="0" dirty="0">
                <a:solidFill>
                  <a:srgbClr val="000000"/>
                </a:solidFill>
                <a:latin typeface="Wingdings" panose="05000000000000000000" pitchFamily="2" charset="2"/>
              </a:rPr>
              <a:t>✓ </a:t>
            </a:r>
            <a:r>
              <a:rPr lang="fr-CA" sz="1800" b="1" i="0" u="none" strike="noStrike" baseline="0" dirty="0">
                <a:solidFill>
                  <a:srgbClr val="000000"/>
                </a:solidFill>
                <a:latin typeface="Calibri" panose="020F0502020204030204" pitchFamily="34" charset="0"/>
              </a:rPr>
              <a:t>Niveau 2 </a:t>
            </a:r>
            <a:r>
              <a:rPr lang="fr-CA" sz="1800" b="0" i="0" u="none" strike="noStrike" baseline="0" dirty="0">
                <a:solidFill>
                  <a:srgbClr val="000000"/>
                </a:solidFill>
                <a:latin typeface="Calibri" panose="020F0502020204030204" pitchFamily="34" charset="0"/>
              </a:rPr>
              <a:t>Prendre des précautions sanitaires spéciales </a:t>
            </a:r>
          </a:p>
          <a:p>
            <a:r>
              <a:rPr lang="fr-CA" sz="1800" b="0" i="0" u="none" strike="noStrike" baseline="0" dirty="0">
                <a:solidFill>
                  <a:srgbClr val="000000"/>
                </a:solidFill>
                <a:latin typeface="Wingdings" panose="05000000000000000000" pitchFamily="2" charset="2"/>
              </a:rPr>
              <a:t>✓ </a:t>
            </a:r>
            <a:r>
              <a:rPr lang="fr-CA" sz="1800" b="1" i="0" u="none" strike="noStrike" baseline="0" dirty="0">
                <a:solidFill>
                  <a:srgbClr val="000000"/>
                </a:solidFill>
                <a:latin typeface="Calibri" panose="020F0502020204030204" pitchFamily="34" charset="0"/>
              </a:rPr>
              <a:t>Niveau 3 </a:t>
            </a:r>
            <a:r>
              <a:rPr lang="fr-CA" sz="1800" b="0" i="0" u="none" strike="noStrike" baseline="0" dirty="0">
                <a:solidFill>
                  <a:srgbClr val="000000"/>
                </a:solidFill>
                <a:latin typeface="Calibri" panose="020F0502020204030204" pitchFamily="34" charset="0"/>
              </a:rPr>
              <a:t>Éviter tout voyage non essentiel (présentement en vigueur pour la grande majorité des pays) </a:t>
            </a:r>
          </a:p>
          <a:p>
            <a:r>
              <a:rPr lang="fr-CA" sz="1800" b="0" i="0" u="none" strike="noStrike" baseline="0" dirty="0">
                <a:solidFill>
                  <a:srgbClr val="000000"/>
                </a:solidFill>
                <a:latin typeface="Wingdings" panose="05000000000000000000" pitchFamily="2" charset="2"/>
              </a:rPr>
              <a:t>✓ </a:t>
            </a:r>
            <a:r>
              <a:rPr lang="fr-CA" sz="1800" b="1" i="0" u="none" strike="noStrike" baseline="0" dirty="0">
                <a:solidFill>
                  <a:srgbClr val="000000"/>
                </a:solidFill>
                <a:latin typeface="Calibri" panose="020F0502020204030204" pitchFamily="34" charset="0"/>
              </a:rPr>
              <a:t>Niveau 4 </a:t>
            </a:r>
            <a:r>
              <a:rPr lang="fr-CA" sz="1800" b="0" i="0" u="none" strike="noStrike" baseline="0" dirty="0">
                <a:solidFill>
                  <a:srgbClr val="000000"/>
                </a:solidFill>
                <a:latin typeface="Calibri" panose="020F0502020204030204" pitchFamily="34" charset="0"/>
              </a:rPr>
              <a:t>Éviter tout voyage (présentement en vigueur pour les croisières et certains pays, notamment l’Afghanistan, la Corée du Nord, l’Iraq) </a:t>
            </a:r>
          </a:p>
          <a:p>
            <a:endParaRPr lang="fr-CA" sz="1800" b="0" i="0" u="none" strike="noStrike" baseline="0" dirty="0">
              <a:solidFill>
                <a:srgbClr val="000000"/>
              </a:solidFill>
              <a:latin typeface="Calibri" panose="020F0502020204030204" pitchFamily="34" charset="0"/>
            </a:endParaRPr>
          </a:p>
          <a:p>
            <a:r>
              <a:rPr lang="fr-CA" sz="1800" b="0" i="0" u="none" strike="noStrike" baseline="0" dirty="0">
                <a:solidFill>
                  <a:srgbClr val="000000"/>
                </a:solidFill>
                <a:latin typeface="Arial" panose="020B0604020202020204" pitchFamily="34" charset="0"/>
              </a:rPr>
              <a:t>• </a:t>
            </a:r>
            <a:r>
              <a:rPr lang="fr-CA" sz="1800" b="0" i="0" u="none" strike="noStrike" baseline="0" dirty="0">
                <a:solidFill>
                  <a:srgbClr val="000000"/>
                </a:solidFill>
                <a:latin typeface="Calibri" panose="020F0502020204030204" pitchFamily="34" charset="0"/>
              </a:rPr>
              <a:t>Ajout de deux exclusions (clause 4.3.6; aucune somme n’est payée et aucune assistance n’est donnée) : </a:t>
            </a:r>
            <a:r>
              <a:rPr lang="fr-CA" sz="1800" b="0" i="0" u="none" strike="noStrike" baseline="0" dirty="0">
                <a:solidFill>
                  <a:srgbClr val="000000"/>
                </a:solidFill>
                <a:latin typeface="Wingdings" panose="05000000000000000000" pitchFamily="2" charset="2"/>
              </a:rPr>
              <a:t>✓ </a:t>
            </a:r>
            <a:r>
              <a:rPr lang="fr-CA" sz="1800" b="0" i="0" u="none" strike="noStrike" baseline="0" dirty="0">
                <a:solidFill>
                  <a:srgbClr val="000000"/>
                </a:solidFill>
                <a:latin typeface="Calibri" panose="020F0502020204030204" pitchFamily="34" charset="0"/>
              </a:rPr>
              <a:t>L’absorption volontaire et abusive de médicaments, de drogues ou d’alcool et les conditions qui s’ensuivent </a:t>
            </a:r>
          </a:p>
          <a:p>
            <a:r>
              <a:rPr lang="fr-CA" sz="1800" b="0" i="0" u="none" strike="noStrike" baseline="0" dirty="0">
                <a:solidFill>
                  <a:srgbClr val="000000"/>
                </a:solidFill>
                <a:latin typeface="Wingdings" panose="05000000000000000000" pitchFamily="2" charset="2"/>
              </a:rPr>
              <a:t>✓ </a:t>
            </a:r>
            <a:r>
              <a:rPr lang="fr-CA" sz="1800" b="0" i="0" u="none" strike="noStrike" baseline="0" dirty="0">
                <a:solidFill>
                  <a:srgbClr val="000000"/>
                </a:solidFill>
                <a:latin typeface="Calibri" panose="020F0502020204030204" pitchFamily="34" charset="0"/>
              </a:rPr>
              <a:t>Les frais engagés après la date d’émission d’un avertissement du gouvernement canadien d’éviter tout voyage ou d’une modification à la hausse du niveau de risque. </a:t>
            </a:r>
          </a:p>
          <a:p>
            <a:endParaRPr lang="fr-CA" sz="1800" b="0" i="0" u="none" strike="noStrike" baseline="0" dirty="0">
              <a:solidFill>
                <a:srgbClr val="000000"/>
              </a:solidFill>
              <a:latin typeface="Calibri" panose="020F0502020204030204" pitchFamily="34" charset="0"/>
            </a:endParaRPr>
          </a:p>
          <a:p>
            <a:r>
              <a:rPr lang="fr-CA" sz="1800" b="0" i="0" u="none" strike="noStrike" baseline="0" dirty="0">
                <a:solidFill>
                  <a:srgbClr val="000000"/>
                </a:solidFill>
                <a:latin typeface="Calibri" panose="020F0502020204030204" pitchFamily="34" charset="0"/>
              </a:rPr>
              <a:t>Lors d’un changement du niveau d’alerte pendant le voyage ou la croisière, la personne assurée doit se conformer à l’avertissement dans les 14 jours. Si elle est dans l’impossibilité de le faire, elle doit faire la preuve qu’elle a pris les dispositions nécessaires pour conserver ses protections </a:t>
            </a:r>
            <a:endParaRPr lang="fr-CA" dirty="0"/>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10</a:t>
            </a:fld>
            <a:endParaRPr lang="fr-CA"/>
          </a:p>
        </p:txBody>
      </p:sp>
    </p:spTree>
    <p:extLst>
      <p:ext uri="{BB962C8B-B14F-4D97-AF65-F5344CB8AC3E}">
        <p14:creationId xmlns:p14="http://schemas.microsoft.com/office/powerpoint/2010/main" val="3346485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1.4  diminution des primes</a:t>
            </a:r>
          </a:p>
          <a:p>
            <a:r>
              <a:rPr lang="fr-CA" dirty="0"/>
              <a:t>13 Diapo suivantes pour les modifications</a:t>
            </a:r>
          </a:p>
          <a:p>
            <a:r>
              <a:rPr lang="fr-CA" dirty="0"/>
              <a:t>14 Documents à lire.</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11</a:t>
            </a:fld>
            <a:endParaRPr lang="fr-CA"/>
          </a:p>
        </p:txBody>
      </p:sp>
    </p:spTree>
    <p:extLst>
      <p:ext uri="{BB962C8B-B14F-4D97-AF65-F5344CB8AC3E}">
        <p14:creationId xmlns:p14="http://schemas.microsoft.com/office/powerpoint/2010/main" val="1874021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12</a:t>
            </a:fld>
            <a:endParaRPr lang="fr-CA"/>
          </a:p>
        </p:txBody>
      </p:sp>
    </p:spTree>
    <p:extLst>
      <p:ext uri="{BB962C8B-B14F-4D97-AF65-F5344CB8AC3E}">
        <p14:creationId xmlns:p14="http://schemas.microsoft.com/office/powerpoint/2010/main" val="3928137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413DB0AB-50B6-44F6-B6C4-8C6C7C398B82}" type="slidenum">
              <a:t>‹N°›</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27"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3200" b="0" strike="noStrike" spc="-1">
              <a:latin typeface="Arial"/>
            </a:endParaRPr>
          </a:p>
        </p:txBody>
      </p:sp>
      <p:sp>
        <p:nvSpPr>
          <p:cNvPr id="28"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11895D4D-C05B-49F5-8AA7-B56CB23AB09B}" type="slidenum">
              <a:t>‹N°›</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3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32"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33"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F4A707DC-A528-4FBA-BBE0-DBEA90FC5B30}" type="slidenum">
              <a:t>‹N°›</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5"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3200" b="0" strike="noStrike" spc="-1">
              <a:latin typeface="Arial"/>
            </a:endParaRPr>
          </a:p>
        </p:txBody>
      </p:sp>
      <p:sp>
        <p:nvSpPr>
          <p:cNvPr id="36"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3200" b="0" strike="noStrike" spc="-1">
              <a:latin typeface="Arial"/>
            </a:endParaRPr>
          </a:p>
        </p:txBody>
      </p:sp>
      <p:sp>
        <p:nvSpPr>
          <p:cNvPr id="37"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3200" b="0" strike="noStrike" spc="-1">
              <a:latin typeface="Arial"/>
            </a:endParaRPr>
          </a:p>
        </p:txBody>
      </p:sp>
      <p:sp>
        <p:nvSpPr>
          <p:cNvPr id="38"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3200" b="0" strike="noStrike" spc="-1">
              <a:latin typeface="Arial"/>
            </a:endParaRPr>
          </a:p>
        </p:txBody>
      </p:sp>
      <p:sp>
        <p:nvSpPr>
          <p:cNvPr id="39"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3200" b="0" strike="noStrike" spc="-1">
              <a:latin typeface="Arial"/>
            </a:endParaRPr>
          </a:p>
        </p:txBody>
      </p:sp>
      <p:sp>
        <p:nvSpPr>
          <p:cNvPr id="40"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3200" b="0" strike="noStrike" spc="-1">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D57B9EBB-06AF-4E73-BA7D-6F414C3CDAE7}" type="slidenum">
              <a:t>‹N°›</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lstStyle/>
          <a:p>
            <a:r>
              <a:t>Footer</a:t>
            </a:r>
          </a:p>
        </p:txBody>
      </p:sp>
      <p:sp>
        <p:nvSpPr>
          <p:cNvPr id="3" name="PlaceHolder 2"/>
          <p:cNvSpPr>
            <a:spLocks noGrp="1"/>
          </p:cNvSpPr>
          <p:nvPr>
            <p:ph type="sldNum" idx="5"/>
          </p:nvPr>
        </p:nvSpPr>
        <p:spPr/>
        <p:txBody>
          <a:bodyPr/>
          <a:lstStyle/>
          <a:p>
            <a:fld id="{87701E48-560C-4D71-B4AE-268EBE18485E}" type="slidenum">
              <a:t>‹N°›</a:t>
            </a:fld>
            <a:endParaRPr/>
          </a:p>
        </p:txBody>
      </p:sp>
      <p:sp>
        <p:nvSpPr>
          <p:cNvPr id="4" name="PlaceHolder 3"/>
          <p:cNvSpPr>
            <a:spLocks noGrp="1"/>
          </p:cNvSpPr>
          <p:nvPr>
            <p:ph type="dt" idx="6"/>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47"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en-US" sz="3200" b="0" strike="noStrike" spc="-1">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FBD66AE8-4072-4B4D-8C82-6C3B4C9B7AD7}" type="slidenum">
              <a:t>‹N°›</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49"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3200" b="0" strike="noStrike" spc="-1">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91A299F4-F5CF-4BD8-BA5A-D1AAE07D177C}" type="slidenum">
              <a:t>‹N°›</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51"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52"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661466C0-0D85-4CB8-BE41-FAC726BCCE52}" type="slidenum">
              <a:t>‹N°›</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EE7F6818-03DB-4601-96DE-F16DF0517541}" type="slidenum">
              <a:t>‹N°›</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en-US" sz="3200" b="0" strike="noStrike" spc="-1">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DDC60C47-C727-497B-B28E-AA9995087836}" type="slidenum">
              <a:t>‹N°›</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56"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57"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58"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1F48B415-0FD7-42EC-B421-6FFDD2CEAC7B}"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en-US" sz="3200" b="0" strike="noStrike" spc="-1">
              <a:latin typeface="Arial"/>
            </a:endParaRPr>
          </a:p>
        </p:txBody>
      </p:sp>
      <p:sp>
        <p:nvSpPr>
          <p:cNvPr id="4" name="PlaceHolder 3"/>
          <p:cNvSpPr>
            <a:spLocks noGrp="1"/>
          </p:cNvSpPr>
          <p:nvPr>
            <p:ph type="ftr" idx="1"/>
          </p:nvPr>
        </p:nvSpPr>
        <p:spPr/>
        <p:txBody>
          <a:bodyPr/>
          <a:lstStyle/>
          <a:p>
            <a:r>
              <a:t>Footer</a:t>
            </a:r>
          </a:p>
        </p:txBody>
      </p:sp>
      <p:sp>
        <p:nvSpPr>
          <p:cNvPr id="2" name="PlaceHolder 4"/>
          <p:cNvSpPr>
            <a:spLocks noGrp="1"/>
          </p:cNvSpPr>
          <p:nvPr>
            <p:ph type="sldNum" idx="2"/>
          </p:nvPr>
        </p:nvSpPr>
        <p:spPr/>
        <p:txBody>
          <a:bodyPr/>
          <a:lstStyle/>
          <a:p>
            <a:fld id="{C8D3C2B8-2CC3-4087-91C8-7C92ECCA0307}" type="slidenum">
              <a:t>‹N°›</a:t>
            </a:fld>
            <a:endParaRPr/>
          </a:p>
        </p:txBody>
      </p:sp>
      <p:sp>
        <p:nvSpPr>
          <p:cNvPr id="3" name="PlaceHolder 5"/>
          <p:cNvSpPr>
            <a:spLocks noGrp="1"/>
          </p:cNvSpPr>
          <p:nvPr>
            <p:ph type="dt" idx="3"/>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6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62"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31BD0464-A8C6-4AF8-90BE-E4C796DCD359}"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4"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65"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66"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DAEB9C26-AB52-45EE-8BFC-3DFB2979B01C}"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8"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3200" b="0" strike="noStrike" spc="-1">
              <a:latin typeface="Arial"/>
            </a:endParaRPr>
          </a:p>
        </p:txBody>
      </p:sp>
      <p:sp>
        <p:nvSpPr>
          <p:cNvPr id="69"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E3CC5D68-9D84-4E3A-A609-A66922A453F4}" type="slidenum">
              <a:t>‹N°›</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7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7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73"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74"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
        <p:nvSpPr>
          <p:cNvPr id="7" name="PlaceHolder 6"/>
          <p:cNvSpPr>
            <a:spLocks noGrp="1"/>
          </p:cNvSpPr>
          <p:nvPr>
            <p:ph type="ftr" idx="4"/>
          </p:nvPr>
        </p:nvSpPr>
        <p:spPr/>
        <p:txBody>
          <a:bodyPr/>
          <a:lstStyle/>
          <a:p>
            <a:r>
              <a:t>Footer</a:t>
            </a:r>
          </a:p>
        </p:txBody>
      </p:sp>
      <p:sp>
        <p:nvSpPr>
          <p:cNvPr id="8" name="PlaceHolder 7"/>
          <p:cNvSpPr>
            <a:spLocks noGrp="1"/>
          </p:cNvSpPr>
          <p:nvPr>
            <p:ph type="sldNum" idx="5"/>
          </p:nvPr>
        </p:nvSpPr>
        <p:spPr/>
        <p:txBody>
          <a:bodyPr/>
          <a:lstStyle/>
          <a:p>
            <a:fld id="{B231BBC5-D8E2-4495-8A7E-54AC8D567B87}" type="slidenum">
              <a:t>‹N°›</a:t>
            </a:fld>
            <a:endParaRPr/>
          </a:p>
        </p:txBody>
      </p:sp>
      <p:sp>
        <p:nvSpPr>
          <p:cNvPr id="9" name="PlaceHolder 8"/>
          <p:cNvSpPr>
            <a:spLocks noGrp="1"/>
          </p:cNvSpPr>
          <p:nvPr>
            <p:ph type="dt" idx="6"/>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76"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3200" b="0" strike="noStrike" spc="-1">
              <a:latin typeface="Arial"/>
            </a:endParaRPr>
          </a:p>
        </p:txBody>
      </p:sp>
      <p:sp>
        <p:nvSpPr>
          <p:cNvPr id="77"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3200" b="0" strike="noStrike" spc="-1">
              <a:latin typeface="Arial"/>
            </a:endParaRPr>
          </a:p>
        </p:txBody>
      </p:sp>
      <p:sp>
        <p:nvSpPr>
          <p:cNvPr id="78"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3200" b="0" strike="noStrike" spc="-1">
              <a:latin typeface="Arial"/>
            </a:endParaRPr>
          </a:p>
        </p:txBody>
      </p:sp>
      <p:sp>
        <p:nvSpPr>
          <p:cNvPr id="79"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3200" b="0" strike="noStrike" spc="-1">
              <a:latin typeface="Arial"/>
            </a:endParaRPr>
          </a:p>
        </p:txBody>
      </p:sp>
      <p:sp>
        <p:nvSpPr>
          <p:cNvPr id="80"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3200" b="0" strike="noStrike" spc="-1">
              <a:latin typeface="Arial"/>
            </a:endParaRPr>
          </a:p>
        </p:txBody>
      </p:sp>
      <p:sp>
        <p:nvSpPr>
          <p:cNvPr id="81"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3200" b="0" strike="noStrike" spc="-1">
              <a:latin typeface="Arial"/>
            </a:endParaRPr>
          </a:p>
        </p:txBody>
      </p:sp>
      <p:sp>
        <p:nvSpPr>
          <p:cNvPr id="9" name="PlaceHolder 8"/>
          <p:cNvSpPr>
            <a:spLocks noGrp="1"/>
          </p:cNvSpPr>
          <p:nvPr>
            <p:ph type="ftr" idx="4"/>
          </p:nvPr>
        </p:nvSpPr>
        <p:spPr/>
        <p:txBody>
          <a:bodyPr/>
          <a:lstStyle/>
          <a:p>
            <a:r>
              <a:t>Footer</a:t>
            </a:r>
          </a:p>
        </p:txBody>
      </p:sp>
      <p:sp>
        <p:nvSpPr>
          <p:cNvPr id="10" name="PlaceHolder 9"/>
          <p:cNvSpPr>
            <a:spLocks noGrp="1"/>
          </p:cNvSpPr>
          <p:nvPr>
            <p:ph type="sldNum" idx="5"/>
          </p:nvPr>
        </p:nvSpPr>
        <p:spPr/>
        <p:txBody>
          <a:bodyPr/>
          <a:lstStyle/>
          <a:p>
            <a:fld id="{3725DB1E-3A25-4350-A0E0-87CC824D4E83}" type="slidenum">
              <a:t>‹N°›</a:t>
            </a:fld>
            <a:endParaRPr/>
          </a:p>
        </p:txBody>
      </p:sp>
      <p:sp>
        <p:nvSpPr>
          <p:cNvPr id="11" name="PlaceHolder 10"/>
          <p:cNvSpPr>
            <a:spLocks noGrp="1"/>
          </p:cNvSpPr>
          <p:nvPr>
            <p:ph type="dt" idx="6"/>
          </p:nvPr>
        </p:nvSpPr>
        <p:spPr/>
        <p:txBody>
          <a:body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FEFD5-3414-4203-9982-C9DCA5948C26}"/>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D86A7590-4B7C-4C38-A84D-0957B7E3A17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F5999383-BD9B-47B9-AC63-379B01A36550}"/>
              </a:ext>
            </a:extLst>
          </p:cNvPr>
          <p:cNvSpPr>
            <a:spLocks noGrp="1"/>
          </p:cNvSpPr>
          <p:nvPr>
            <p:ph type="dt" sz="half" idx="10"/>
          </p:nvPr>
        </p:nvSpPr>
        <p:spPr/>
        <p:txBody>
          <a:bodyPr/>
          <a:lstStyle/>
          <a:p>
            <a:pPr>
              <a:defRPr/>
            </a:pPr>
            <a:fld id="{04B17AE8-EDA1-4919-85BC-044BF59AAFBA}" type="datetime1">
              <a:rPr lang="fr-CA" smtClean="0"/>
              <a:t>2021-09-21</a:t>
            </a:fld>
            <a:endParaRPr lang="fr-CA"/>
          </a:p>
        </p:txBody>
      </p:sp>
      <p:sp>
        <p:nvSpPr>
          <p:cNvPr id="5" name="Espace réservé du pied de page 4">
            <a:extLst>
              <a:ext uri="{FF2B5EF4-FFF2-40B4-BE49-F238E27FC236}">
                <a16:creationId xmlns:a16="http://schemas.microsoft.com/office/drawing/2014/main" id="{CF4E41AC-389B-4E7C-A571-AA31587DC513}"/>
              </a:ext>
            </a:extLst>
          </p:cNvPr>
          <p:cNvSpPr>
            <a:spLocks noGrp="1"/>
          </p:cNvSpPr>
          <p:nvPr>
            <p:ph type="ftr" sz="quarter" idx="11"/>
          </p:nvPr>
        </p:nvSpPr>
        <p:spPr/>
        <p:txBody>
          <a:bodyPr/>
          <a:lstStyle/>
          <a:p>
            <a:pPr>
              <a:defRPr/>
            </a:pPr>
            <a:endParaRPr lang="fr-CA"/>
          </a:p>
        </p:txBody>
      </p:sp>
      <p:sp>
        <p:nvSpPr>
          <p:cNvPr id="6" name="Espace réservé du numéro de diapositive 5">
            <a:extLst>
              <a:ext uri="{FF2B5EF4-FFF2-40B4-BE49-F238E27FC236}">
                <a16:creationId xmlns:a16="http://schemas.microsoft.com/office/drawing/2014/main" id="{714638F7-2D62-4A1D-9200-DFC3DB4F3761}"/>
              </a:ext>
            </a:extLst>
          </p:cNvPr>
          <p:cNvSpPr>
            <a:spLocks noGrp="1"/>
          </p:cNvSpPr>
          <p:nvPr>
            <p:ph type="sldNum" sz="quarter" idx="12"/>
          </p:nvPr>
        </p:nvSpPr>
        <p:spPr/>
        <p:txBody>
          <a:bodyPr/>
          <a:lstStyle/>
          <a:p>
            <a:pPr>
              <a:defRPr/>
            </a:pPr>
            <a:fld id="{00BA4341-116D-4ADA-8F69-9FEEE6E41951}" type="slidenum">
              <a:rPr lang="fr-CA" smtClean="0"/>
              <a:pPr>
                <a:defRPr/>
              </a:pPr>
              <a:t>‹N°›</a:t>
            </a:fld>
            <a:endParaRPr lang="fr-CA"/>
          </a:p>
        </p:txBody>
      </p:sp>
    </p:spTree>
    <p:extLst>
      <p:ext uri="{BB962C8B-B14F-4D97-AF65-F5344CB8AC3E}">
        <p14:creationId xmlns:p14="http://schemas.microsoft.com/office/powerpoint/2010/main" val="649112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8"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3200" b="0" strike="noStrike" spc="-1">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65FAE7D7-A958-4003-A4F6-BB0FB94B77CD}" type="slidenum">
              <a:t>‹N°›</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11"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7B1648CC-B506-47CA-8922-97F3D7981D5A}" type="slidenum">
              <a:t>‹N°›</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CFDF2957-7F67-4044-837B-DE47CEB0EB23}" type="slidenum">
              <a:t>‹N°›</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en-US" sz="32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137E814F-F666-4287-B5B3-BA1076C639AA}" type="slidenum">
              <a:t>‹N°›</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16"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17"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A0374624-819F-4771-BAFD-1D2F2E837A09}"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9"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2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21"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18D98F49-8295-4500-8D5D-946DF102597A}"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2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25"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D96AFDE5-26B5-4675-9325-6FA41D316E1F}"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4880" cy="1324800"/>
          </a:xfrm>
          <a:prstGeom prst="rect">
            <a:avLst/>
          </a:prstGeom>
        </p:spPr>
        <p:txBody>
          <a:bodyPr lIns="0" tIns="0" rIns="0" bIns="0" anchor="ctr">
            <a:noAutofit/>
          </a:bodyPr>
          <a:lstStyle/>
          <a:p>
            <a:r>
              <a:rPr lang="en-US" sz="1800" b="0" strike="noStrike" spc="-1">
                <a:latin typeface="Arial"/>
              </a:rPr>
              <a:t>Click to edit the title text format</a:t>
            </a:r>
          </a:p>
        </p:txBody>
      </p:sp>
      <p:sp>
        <p:nvSpPr>
          <p:cNvPr id="6" name="PlaceHolder 2"/>
          <p:cNvSpPr>
            <a:spLocks noGrp="1"/>
          </p:cNvSpPr>
          <p:nvPr>
            <p:ph type="ftr" idx="1"/>
          </p:nvPr>
        </p:nvSpPr>
        <p:spPr>
          <a:xfrm>
            <a:off x="4038480" y="6356520"/>
            <a:ext cx="4114080" cy="364320"/>
          </a:xfrm>
          <a:prstGeom prst="rect">
            <a:avLst/>
          </a:prstGeom>
        </p:spPr>
        <p:txBody>
          <a:bodyPr lIns="90000" tIns="45000" rIns="90000" bIns="45000" anchor="ctr">
            <a:noAutofit/>
          </a:bodyPr>
          <a:lstStyle>
            <a:lvl1pPr algn="ctr">
              <a:lnSpc>
                <a:spcPct val="100000"/>
              </a:lnSpc>
              <a:defRPr lang="en-US" sz="1400" b="0" strike="noStrike" spc="-1">
                <a:latin typeface="Times New Roman"/>
              </a:defRPr>
            </a:lvl1pPr>
          </a:lstStyle>
          <a:p>
            <a:pPr algn="ctr">
              <a:lnSpc>
                <a:spcPct val="100000"/>
              </a:lnSpc>
            </a:pPr>
            <a:r>
              <a:rPr lang="en-US" sz="1400" b="0" strike="noStrike" spc="-1">
                <a:latin typeface="Times New Roman"/>
              </a:rPr>
              <a:t>&lt;footer&gt;</a:t>
            </a:r>
          </a:p>
        </p:txBody>
      </p:sp>
      <p:sp>
        <p:nvSpPr>
          <p:cNvPr id="2" name="PlaceHolder 3"/>
          <p:cNvSpPr>
            <a:spLocks noGrp="1"/>
          </p:cNvSpPr>
          <p:nvPr>
            <p:ph type="sldNum" idx="2"/>
          </p:nvPr>
        </p:nvSpPr>
        <p:spPr>
          <a:xfrm>
            <a:off x="8610480" y="6356520"/>
            <a:ext cx="2742480" cy="364320"/>
          </a:xfrm>
          <a:prstGeom prst="rect">
            <a:avLst/>
          </a:prstGeom>
        </p:spPr>
        <p:txBody>
          <a:bodyPr lIns="90000" tIns="45000" rIns="90000" bIns="45000" anchor="ctr">
            <a:noAutofit/>
          </a:bodyPr>
          <a:lstStyle>
            <a:lvl1pPr algn="r">
              <a:lnSpc>
                <a:spcPct val="100000"/>
              </a:lnSpc>
              <a:defRPr lang="fr-FR" sz="1200" b="0" strike="noStrike" spc="-1">
                <a:solidFill>
                  <a:srgbClr val="8B8B8B"/>
                </a:solidFill>
                <a:latin typeface="Calibri"/>
              </a:defRPr>
            </a:lvl1pPr>
          </a:lstStyle>
          <a:p>
            <a:pPr algn="r">
              <a:lnSpc>
                <a:spcPct val="100000"/>
              </a:lnSpc>
            </a:pPr>
            <a:fld id="{4BE38ECD-218A-41C4-B682-BDFE9666B7C4}" type="slidenum">
              <a:rPr lang="fr-FR" sz="1200" b="0" strike="noStrike" spc="-1">
                <a:solidFill>
                  <a:srgbClr val="8B8B8B"/>
                </a:solidFill>
                <a:latin typeface="Calibri"/>
              </a:rPr>
              <a:t>‹N°›</a:t>
            </a:fld>
            <a:endParaRPr lang="en-US" sz="1200" b="0" strike="noStrike" spc="-1">
              <a:latin typeface="Times New Roman"/>
            </a:endParaRPr>
          </a:p>
        </p:txBody>
      </p:sp>
      <p:sp>
        <p:nvSpPr>
          <p:cNvPr id="3" name="PlaceHolder 4"/>
          <p:cNvSpPr>
            <a:spLocks noGrp="1"/>
          </p:cNvSpPr>
          <p:nvPr>
            <p:ph type="dt" idx="3"/>
          </p:nvPr>
        </p:nvSpPr>
        <p:spPr>
          <a:xfrm>
            <a:off x="838080" y="6356520"/>
            <a:ext cx="2742480" cy="364320"/>
          </a:xfrm>
          <a:prstGeom prst="rect">
            <a:avLst/>
          </a:prstGeom>
        </p:spPr>
        <p:txBody>
          <a:bodyPr lIns="90000" tIns="45000" rIns="90000" bIns="45000" anchor="ctr">
            <a:noAutofit/>
          </a:bodyPr>
          <a:lstStyle>
            <a:lvl1pPr>
              <a:defRPr lang="en-US" sz="1400" b="0" strike="noStrike" spc="-1">
                <a:latin typeface="Times New Roman"/>
              </a:defRPr>
            </a:lvl1pPr>
          </a:lstStyle>
          <a:p>
            <a:r>
              <a:rPr lang="en-US" sz="1400" b="0" strike="noStrike" spc="-1">
                <a:latin typeface="Times New Roman"/>
              </a:rPr>
              <a:t>&lt;date/time&gt;</a:t>
            </a: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ftr" idx="4"/>
          </p:nvPr>
        </p:nvSpPr>
        <p:spPr>
          <a:xfrm>
            <a:off x="4038480" y="6356520"/>
            <a:ext cx="4114080" cy="364320"/>
          </a:xfrm>
          <a:prstGeom prst="rect">
            <a:avLst/>
          </a:prstGeom>
        </p:spPr>
        <p:txBody>
          <a:bodyPr lIns="90000" tIns="45000" rIns="90000" bIns="45000" anchor="ctr">
            <a:noAutofit/>
          </a:bodyPr>
          <a:lstStyle>
            <a:lvl1pPr algn="ctr">
              <a:lnSpc>
                <a:spcPct val="100000"/>
              </a:lnSpc>
              <a:defRPr lang="en-US" sz="1400" b="0" strike="noStrike" spc="-1">
                <a:latin typeface="Times New Roman"/>
              </a:defRPr>
            </a:lvl1pPr>
          </a:lstStyle>
          <a:p>
            <a:pPr algn="ctr">
              <a:lnSpc>
                <a:spcPct val="100000"/>
              </a:lnSpc>
            </a:pPr>
            <a:r>
              <a:rPr lang="en-US" sz="1400" b="0" strike="noStrike" spc="-1">
                <a:latin typeface="Times New Roman"/>
              </a:rPr>
              <a:t>&lt;footer&gt;</a:t>
            </a:r>
          </a:p>
        </p:txBody>
      </p:sp>
      <p:sp>
        <p:nvSpPr>
          <p:cNvPr id="42" name="PlaceHolder 2"/>
          <p:cNvSpPr>
            <a:spLocks noGrp="1"/>
          </p:cNvSpPr>
          <p:nvPr>
            <p:ph type="sldNum" idx="5"/>
          </p:nvPr>
        </p:nvSpPr>
        <p:spPr>
          <a:xfrm>
            <a:off x="8610480" y="6356520"/>
            <a:ext cx="2742480" cy="364320"/>
          </a:xfrm>
          <a:prstGeom prst="rect">
            <a:avLst/>
          </a:prstGeom>
        </p:spPr>
        <p:txBody>
          <a:bodyPr lIns="90000" tIns="45000" rIns="90000" bIns="45000" anchor="ctr">
            <a:noAutofit/>
          </a:bodyPr>
          <a:lstStyle>
            <a:lvl1pPr algn="r">
              <a:lnSpc>
                <a:spcPct val="100000"/>
              </a:lnSpc>
              <a:defRPr lang="fr-FR" sz="1200" b="0" strike="noStrike" spc="-1">
                <a:solidFill>
                  <a:srgbClr val="8B8B8B"/>
                </a:solidFill>
                <a:latin typeface="Calibri"/>
              </a:defRPr>
            </a:lvl1pPr>
          </a:lstStyle>
          <a:p>
            <a:pPr algn="r">
              <a:lnSpc>
                <a:spcPct val="100000"/>
              </a:lnSpc>
            </a:pPr>
            <a:fld id="{68AA599C-731F-472B-9B33-F30B719D11F1}" type="slidenum">
              <a:rPr lang="fr-FR" sz="1200" b="0" strike="noStrike" spc="-1">
                <a:solidFill>
                  <a:srgbClr val="8B8B8B"/>
                </a:solidFill>
                <a:latin typeface="Calibri"/>
              </a:rPr>
              <a:t>‹N°›</a:t>
            </a:fld>
            <a:endParaRPr lang="en-US" sz="1200" b="0" strike="noStrike" spc="-1">
              <a:latin typeface="Times New Roman"/>
            </a:endParaRPr>
          </a:p>
        </p:txBody>
      </p:sp>
      <p:sp>
        <p:nvSpPr>
          <p:cNvPr id="43" name="PlaceHolder 3"/>
          <p:cNvSpPr>
            <a:spLocks noGrp="1"/>
          </p:cNvSpPr>
          <p:nvPr>
            <p:ph type="dt" idx="6"/>
          </p:nvPr>
        </p:nvSpPr>
        <p:spPr>
          <a:xfrm>
            <a:off x="838080" y="6356520"/>
            <a:ext cx="2742480" cy="364320"/>
          </a:xfrm>
          <a:prstGeom prst="rect">
            <a:avLst/>
          </a:prstGeom>
        </p:spPr>
        <p:txBody>
          <a:bodyPr lIns="90000" tIns="45000" rIns="90000" bIns="45000" anchor="ctr">
            <a:noAutofit/>
          </a:bodyPr>
          <a:lstStyle>
            <a:lvl1pPr>
              <a:defRPr lang="en-US" sz="1400" b="0" strike="noStrike" spc="-1">
                <a:latin typeface="Times New Roman"/>
              </a:defRPr>
            </a:lvl1pPr>
          </a:lstStyle>
          <a:p>
            <a:r>
              <a:rPr lang="en-US" sz="1400" b="0" strike="noStrike" spc="-1">
                <a:latin typeface="Times New Roman"/>
              </a:rPr>
              <a:t>&lt;date/time&gt;</a:t>
            </a:r>
          </a:p>
        </p:txBody>
      </p:sp>
      <p:sp>
        <p:nvSpPr>
          <p:cNvPr id="44" name="PlaceHolder 4"/>
          <p:cNvSpPr>
            <a:spLocks noGrp="1"/>
          </p:cNvSpPr>
          <p:nvPr>
            <p:ph type="title"/>
          </p:nvPr>
        </p:nvSpPr>
        <p:spPr>
          <a:xfrm>
            <a:off x="609480" y="273600"/>
            <a:ext cx="109724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45"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1523880" y="1122480"/>
            <a:ext cx="9143280" cy="238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fr-FR" sz="6000" b="0" strike="noStrike" spc="-1">
                <a:solidFill>
                  <a:srgbClr val="000000"/>
                </a:solidFill>
                <a:latin typeface="Calibri Light"/>
              </a:rPr>
              <a:t>Changements tarifaires</a:t>
            </a:r>
            <a:br/>
            <a:r>
              <a:rPr lang="fr-FR" sz="6000" b="0" strike="noStrike" spc="-1">
                <a:solidFill>
                  <a:srgbClr val="000000"/>
                </a:solidFill>
                <a:latin typeface="Calibri Light"/>
              </a:rPr>
              <a:t>aux assurances collectives</a:t>
            </a:r>
            <a:endParaRPr lang="en-US" sz="6000" b="0" strike="noStrike" spc="-1">
              <a:latin typeface="Arial"/>
            </a:endParaRPr>
          </a:p>
        </p:txBody>
      </p:sp>
      <p:sp>
        <p:nvSpPr>
          <p:cNvPr id="83" name="CustomShape 2"/>
          <p:cNvSpPr/>
          <p:nvPr/>
        </p:nvSpPr>
        <p:spPr>
          <a:xfrm>
            <a:off x="1523880" y="3602160"/>
            <a:ext cx="9143280" cy="1654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90000"/>
              </a:lnSpc>
              <a:spcBef>
                <a:spcPts val="1001"/>
              </a:spcBef>
              <a:tabLst>
                <a:tab pos="0" algn="l"/>
              </a:tabLst>
            </a:pPr>
            <a:r>
              <a:rPr lang="fr-FR" sz="2400" b="0" strike="noStrike" spc="-1" dirty="0">
                <a:solidFill>
                  <a:srgbClr val="000000"/>
                </a:solidFill>
                <a:latin typeface="Calibri"/>
              </a:rPr>
              <a:t>Recommandations du CFARR</a:t>
            </a:r>
            <a:endParaRPr lang="en-US" sz="2400" b="0" strike="noStrike" spc="-1" dirty="0">
              <a:latin typeface="Arial"/>
            </a:endParaRPr>
          </a:p>
        </p:txBody>
      </p:sp>
      <p:sp>
        <p:nvSpPr>
          <p:cNvPr id="2" name="ZoneTexte 1">
            <a:extLst>
              <a:ext uri="{FF2B5EF4-FFF2-40B4-BE49-F238E27FC236}">
                <a16:creationId xmlns:a16="http://schemas.microsoft.com/office/drawing/2014/main" id="{AD96D46A-8937-439D-93D9-1D5DD672C896}"/>
              </a:ext>
            </a:extLst>
          </p:cNvPr>
          <p:cNvSpPr txBox="1"/>
          <p:nvPr/>
        </p:nvSpPr>
        <p:spPr>
          <a:xfrm>
            <a:off x="1738859" y="4422098"/>
            <a:ext cx="8928301" cy="1384995"/>
          </a:xfrm>
          <a:prstGeom prst="rect">
            <a:avLst/>
          </a:prstGeom>
          <a:noFill/>
        </p:spPr>
        <p:txBody>
          <a:bodyPr wrap="square" rtlCol="0">
            <a:spAutoFit/>
          </a:bodyPr>
          <a:lstStyle/>
          <a:p>
            <a:r>
              <a:rPr lang="fr-CA" sz="2800" b="1" i="0" dirty="0">
                <a:solidFill>
                  <a:srgbClr val="000000"/>
                </a:solidFill>
                <a:effectLst/>
                <a:latin typeface="Calibri" panose="020F0502020204030204" pitchFamily="34" charset="0"/>
              </a:rPr>
              <a:t>Le comité exécutif recommande à l’assemblée de se prononcer sur chacune des </a:t>
            </a:r>
            <a:r>
              <a:rPr lang="fr-CA" sz="2800" b="0" i="0" dirty="0">
                <a:solidFill>
                  <a:srgbClr val="000000"/>
                </a:solidFill>
                <a:effectLst/>
                <a:latin typeface="Calibri" panose="020F0502020204030204" pitchFamily="34" charset="0"/>
              </a:rPr>
              <a:t> </a:t>
            </a:r>
            <a:r>
              <a:rPr lang="fr-CA" sz="2800" b="1" i="0" dirty="0">
                <a:solidFill>
                  <a:srgbClr val="000000"/>
                </a:solidFill>
                <a:effectLst/>
                <a:latin typeface="Calibri" panose="020F0502020204030204" pitchFamily="34" charset="0"/>
              </a:rPr>
              <a:t>recommandations de la RSA du  9 et 10 septembre 2021.</a:t>
            </a:r>
            <a:r>
              <a:rPr lang="fr-CA" sz="2800" b="0" i="0" dirty="0">
                <a:solidFill>
                  <a:srgbClr val="000000"/>
                </a:solidFill>
                <a:effectLst/>
                <a:latin typeface="Calibri" panose="020F0502020204030204" pitchFamily="34" charset="0"/>
              </a:rPr>
              <a:t> </a:t>
            </a:r>
            <a:endParaRPr lang="fr-CA"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5D16F0-1730-41CF-B2F0-FABE95775132}"/>
              </a:ext>
            </a:extLst>
          </p:cNvPr>
          <p:cNvSpPr>
            <a:spLocks noGrp="1"/>
          </p:cNvSpPr>
          <p:nvPr>
            <p:ph type="title"/>
          </p:nvPr>
        </p:nvSpPr>
        <p:spPr>
          <a:xfrm>
            <a:off x="609480" y="273600"/>
            <a:ext cx="10972440" cy="2619502"/>
          </a:xfrm>
        </p:spPr>
        <p:txBody>
          <a:bodyPr/>
          <a:lstStyle/>
          <a:p>
            <a:br>
              <a:rPr lang="fr-CA" dirty="0"/>
            </a:br>
            <a:br>
              <a:rPr lang="fr-CA" dirty="0"/>
            </a:br>
            <a:r>
              <a:rPr lang="fr-CA" dirty="0"/>
              <a:t>Recommandation 15</a:t>
            </a:r>
            <a:br>
              <a:rPr lang="fr-CA" dirty="0"/>
            </a:br>
            <a:r>
              <a:rPr lang="fr-CA" sz="2800" b="1" dirty="0">
                <a:latin typeface="Calibri "/>
              </a:rPr>
              <a:t>Demande de l’assureur: Assurance voyage et assurance annulation voyage</a:t>
            </a:r>
            <a:br>
              <a:rPr lang="fr-CA" sz="2800" b="1" dirty="0">
                <a:latin typeface="Calibri "/>
              </a:rPr>
            </a:br>
            <a:br>
              <a:rPr lang="fr-CA" sz="2800" dirty="0">
                <a:latin typeface="Calibri "/>
              </a:rPr>
            </a:br>
            <a:r>
              <a:rPr lang="fr-CA" sz="2800" dirty="0">
                <a:latin typeface="Calibri "/>
              </a:rPr>
              <a:t>Il est proposé d’adopter les modifications à ces protections.</a:t>
            </a:r>
            <a:br>
              <a:rPr lang="fr-CA" sz="2800" b="1" dirty="0">
                <a:latin typeface="Calibri "/>
              </a:rPr>
            </a:br>
            <a:endParaRPr lang="fr-CA" dirty="0"/>
          </a:p>
        </p:txBody>
      </p:sp>
      <p:pic>
        <p:nvPicPr>
          <p:cNvPr id="5" name="Image 4">
            <a:extLst>
              <a:ext uri="{FF2B5EF4-FFF2-40B4-BE49-F238E27FC236}">
                <a16:creationId xmlns:a16="http://schemas.microsoft.com/office/drawing/2014/main" id="{9EE782AB-BD60-4469-83D7-F61EFDC8F755}"/>
              </a:ext>
            </a:extLst>
          </p:cNvPr>
          <p:cNvPicPr>
            <a:picLocks noChangeAspect="1"/>
          </p:cNvPicPr>
          <p:nvPr/>
        </p:nvPicPr>
        <p:blipFill>
          <a:blip r:embed="rId3"/>
          <a:stretch>
            <a:fillRect/>
          </a:stretch>
        </p:blipFill>
        <p:spPr>
          <a:xfrm>
            <a:off x="609480" y="3176681"/>
            <a:ext cx="10473238" cy="1010727"/>
          </a:xfrm>
          <a:prstGeom prst="rect">
            <a:avLst/>
          </a:prstGeom>
        </p:spPr>
      </p:pic>
    </p:spTree>
    <p:extLst>
      <p:ext uri="{BB962C8B-B14F-4D97-AF65-F5344CB8AC3E}">
        <p14:creationId xmlns:p14="http://schemas.microsoft.com/office/powerpoint/2010/main" val="3565822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Recommandations 1.4, 13 et 14 </a:t>
            </a:r>
          </a:p>
          <a:p>
            <a:pPr>
              <a:lnSpc>
                <a:spcPct val="90000"/>
              </a:lnSpc>
            </a:pPr>
            <a:r>
              <a:rPr lang="en-US" sz="2800" b="1" strike="noStrike" spc="-1" dirty="0">
                <a:latin typeface="Arial"/>
              </a:rPr>
              <a:t>Nous </a:t>
            </a:r>
            <a:r>
              <a:rPr lang="en-US" sz="2800" b="1" strike="noStrike" spc="-1" dirty="0" err="1">
                <a:latin typeface="Arial"/>
              </a:rPr>
              <a:t>sommes</a:t>
            </a:r>
            <a:r>
              <a:rPr lang="en-US" sz="2800" b="1" strike="noStrike" spc="-1" dirty="0">
                <a:latin typeface="Arial"/>
              </a:rPr>
              <a:t> un </a:t>
            </a:r>
            <a:r>
              <a:rPr lang="en-US" sz="2800" b="1" strike="noStrike" spc="-1" dirty="0" err="1">
                <a:latin typeface="Arial"/>
              </a:rPr>
              <a:t>syndicat</a:t>
            </a:r>
            <a:r>
              <a:rPr lang="en-US" sz="2800" b="1" strike="noStrike" spc="-1" dirty="0">
                <a:latin typeface="Arial"/>
              </a:rPr>
              <a:t> non-adherent </a:t>
            </a:r>
          </a:p>
        </p:txBody>
      </p:sp>
      <p:sp>
        <p:nvSpPr>
          <p:cNvPr id="11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28600" indent="-227880">
              <a:lnSpc>
                <a:spcPct val="90000"/>
              </a:lnSpc>
              <a:spcBef>
                <a:spcPts val="1001"/>
              </a:spcBef>
              <a:buClr>
                <a:srgbClr val="000000"/>
              </a:buClr>
              <a:buFont typeface="Arial"/>
              <a:buChar char="•"/>
            </a:pPr>
            <a:r>
              <a:rPr lang="fr-FR" sz="2800" b="1" strike="noStrike" spc="-1" dirty="0">
                <a:solidFill>
                  <a:srgbClr val="000000"/>
                </a:solidFill>
                <a:latin typeface="Calibri"/>
              </a:rPr>
              <a:t>1.4 </a:t>
            </a:r>
            <a:r>
              <a:rPr lang="fr-FR" sz="2800" strike="noStrike" spc="-1" dirty="0">
                <a:solidFill>
                  <a:srgbClr val="000000"/>
                </a:solidFill>
                <a:latin typeface="Calibri"/>
              </a:rPr>
              <a:t>Il est proposé : </a:t>
            </a:r>
            <a:r>
              <a:rPr lang="fr-FR" sz="2800" b="0" strike="noStrike" spc="-1" dirty="0">
                <a:solidFill>
                  <a:srgbClr val="000000"/>
                </a:solidFill>
                <a:latin typeface="Calibri"/>
              </a:rPr>
              <a:t>une diminution de 5% pour l’assurance invalidité courte durée.</a:t>
            </a:r>
          </a:p>
          <a:p>
            <a:pPr marL="228600" indent="-227880">
              <a:lnSpc>
                <a:spcPct val="90000"/>
              </a:lnSpc>
              <a:spcBef>
                <a:spcPts val="1001"/>
              </a:spcBef>
              <a:buClr>
                <a:srgbClr val="000000"/>
              </a:buClr>
              <a:buFont typeface="Arial"/>
              <a:buChar char="•"/>
            </a:pPr>
            <a:r>
              <a:rPr lang="fr-FR" sz="2800" b="1" strike="noStrike" spc="-1" dirty="0">
                <a:solidFill>
                  <a:srgbClr val="000000"/>
                </a:solidFill>
                <a:latin typeface="Calibri"/>
              </a:rPr>
              <a:t>13</a:t>
            </a:r>
            <a:r>
              <a:rPr lang="fr-FR" sz="2800" b="0" strike="noStrike" spc="-1" dirty="0">
                <a:solidFill>
                  <a:srgbClr val="000000"/>
                </a:solidFill>
                <a:latin typeface="Calibri"/>
              </a:rPr>
              <a:t> Modifications à l’annexe 1  (enseignants de la FC) </a:t>
            </a:r>
          </a:p>
          <a:p>
            <a:pPr marL="720">
              <a:lnSpc>
                <a:spcPct val="90000"/>
              </a:lnSpc>
              <a:spcBef>
                <a:spcPts val="1001"/>
              </a:spcBef>
              <a:buClr>
                <a:srgbClr val="000000"/>
              </a:buClr>
            </a:pPr>
            <a:r>
              <a:rPr lang="fr-FR" sz="2800" b="0" strike="noStrike" spc="-1" dirty="0">
                <a:solidFill>
                  <a:srgbClr val="000000"/>
                </a:solidFill>
                <a:latin typeface="Calibri"/>
              </a:rPr>
              <a:t>Que les membres du CFARR développent des outils d’information et se rendent disponibles pour faire une présentation dans les assemblées locales à la demande des syndicats.</a:t>
            </a:r>
          </a:p>
          <a:p>
            <a:pPr marL="228600" indent="-227880">
              <a:lnSpc>
                <a:spcPct val="90000"/>
              </a:lnSpc>
              <a:spcBef>
                <a:spcPts val="1001"/>
              </a:spcBef>
              <a:buClr>
                <a:srgbClr val="000000"/>
              </a:buClr>
              <a:buFont typeface="Arial"/>
              <a:buChar char="•"/>
            </a:pPr>
            <a:endParaRPr lang="en-US" sz="2800" b="0" strike="noStrike" spc="-1" dirty="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548680"/>
            <a:ext cx="7772400" cy="936104"/>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2</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1988841"/>
            <a:ext cx="7772400" cy="3921299"/>
          </a:xfrm>
          <a:ln>
            <a:noFill/>
          </a:ln>
        </p:spPr>
        <p:txBody>
          <a:bodyPr anchor="ctr">
            <a:normAutofit fontScale="25000" lnSpcReduction="20000"/>
          </a:bodyPr>
          <a:lstStyle/>
          <a:p>
            <a:pPr marL="0" indent="0">
              <a:buNone/>
            </a:pPr>
            <a:endParaRPr lang="fr-CA" sz="7200" b="1" dirty="0">
              <a:solidFill>
                <a:srgbClr val="000000"/>
              </a:solidFill>
              <a:latin typeface="Calibri" panose="020F0502020204030204" pitchFamily="34" charset="0"/>
            </a:endParaRPr>
          </a:p>
          <a:p>
            <a:pPr marL="0" indent="0">
              <a:buNone/>
            </a:pPr>
            <a:endParaRPr lang="fr-CA" sz="7200" b="1" dirty="0">
              <a:solidFill>
                <a:srgbClr val="000000"/>
              </a:solidFill>
              <a:latin typeface="Calibri" panose="020F0502020204030204" pitchFamily="34" charset="0"/>
            </a:endParaRPr>
          </a:p>
          <a:p>
            <a:pPr marL="0" indent="0">
              <a:lnSpc>
                <a:spcPct val="130000"/>
              </a:lnSpc>
              <a:buNone/>
            </a:pPr>
            <a:r>
              <a:rPr lang="fr-CA" sz="6400" b="1" dirty="0">
                <a:solidFill>
                  <a:srgbClr val="000000"/>
                </a:solidFill>
                <a:latin typeface="Candara" panose="020E0502030303020204" pitchFamily="34" charset="0"/>
              </a:rPr>
              <a:t>Texte actuel</a:t>
            </a:r>
          </a:p>
          <a:p>
            <a:pPr marL="0" indent="0" algn="just">
              <a:lnSpc>
                <a:spcPct val="120000"/>
              </a:lnSpc>
              <a:buNone/>
            </a:pPr>
            <a:r>
              <a:rPr lang="fr-CA" sz="6400" dirty="0">
                <a:solidFill>
                  <a:srgbClr val="000000"/>
                </a:solidFill>
                <a:latin typeface="Candara" panose="020E0502030303020204" pitchFamily="34" charset="0"/>
              </a:rPr>
              <a:t>Les personnes enseignantes chargées de cours doivent avoir effectué 450 heures de cours, durant trois années consécutives, pour être admissibles à l’assurance. Pour conserver son admissibilité, la personne adhérente doit effectuer 450 heures chaque année. Si, pour une année donnée, la personne adhérente effectue moins de 450 heures, elle n’est plus admissible à l’assurance l’année suivante. La personne enseignante chargée de cours redevient admissible l’année suivant celle où elle effectue les 450 heures requises. </a:t>
            </a:r>
          </a:p>
          <a:p>
            <a:pPr marL="0" indent="0">
              <a:lnSpc>
                <a:spcPct val="120000"/>
              </a:lnSpc>
              <a:buNone/>
            </a:pPr>
            <a:r>
              <a:rPr lang="fr-CA" sz="6400" b="1" dirty="0">
                <a:solidFill>
                  <a:srgbClr val="000000"/>
                </a:solidFill>
                <a:latin typeface="Candara" panose="020E0502030303020204" pitchFamily="34" charset="0"/>
              </a:rPr>
              <a:t>Modification proposée</a:t>
            </a:r>
          </a:p>
          <a:p>
            <a:pPr marL="0" indent="0" algn="just">
              <a:lnSpc>
                <a:spcPct val="120000"/>
              </a:lnSpc>
              <a:buNone/>
            </a:pPr>
            <a:r>
              <a:rPr lang="fr-CA" sz="6400" dirty="0">
                <a:latin typeface="Candara" panose="020E0502030303020204" pitchFamily="34" charset="0"/>
              </a:rPr>
              <a:t>Les personnes enseignantes non permanentes qui ont atteint trois années d’ancienneté selon la liste d’ancienneté officielle sont admissibles l’année suivant celle où leur charge totale établie selon la relation suivante atteint 1 : CI/80 + (Nombre de périodes d’enseignement) / 450. Pour conserver son admissibilité, la charge totale de la personne adhérente doit atteindre 0,6 chaque année selon la même relation. Si, pour une année donnée, la charge totale de la personne adhérente n’atteint pas 0,6 selon la même relation, elle n’est plus admissible à l’assurance l’année suivante. La personne adhérente redevient admissible l’année suivant celle où sa charge totale atteint 0,6 selon la même relation. 	</a:t>
            </a:r>
          </a:p>
          <a:p>
            <a:pPr marL="0" indent="0">
              <a:buNone/>
            </a:pPr>
            <a:r>
              <a:rPr lang="fr-CA" sz="7200"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12</a:t>
            </a:fld>
            <a:endParaRPr lang="fr-CA"/>
          </a:p>
        </p:txBody>
      </p:sp>
    </p:spTree>
    <p:extLst>
      <p:ext uri="{BB962C8B-B14F-4D97-AF65-F5344CB8AC3E}">
        <p14:creationId xmlns:p14="http://schemas.microsoft.com/office/powerpoint/2010/main" val="2560826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548680"/>
            <a:ext cx="7772400" cy="936104"/>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2</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1988841"/>
            <a:ext cx="7772400" cy="3921299"/>
          </a:xfrm>
          <a:ln>
            <a:noFill/>
          </a:ln>
        </p:spPr>
        <p:txBody>
          <a:bodyPr anchor="ctr">
            <a:normAutofit fontScale="25000" lnSpcReduction="20000"/>
          </a:bodyPr>
          <a:lstStyle/>
          <a:p>
            <a:pPr marL="0" indent="0">
              <a:buNone/>
            </a:pPr>
            <a:endParaRPr lang="fr-CA" sz="7200" b="1" dirty="0">
              <a:solidFill>
                <a:srgbClr val="000000"/>
              </a:solidFill>
              <a:latin typeface="Calibri" panose="020F0502020204030204" pitchFamily="34" charset="0"/>
            </a:endParaRPr>
          </a:p>
          <a:p>
            <a:pPr marL="0" indent="0">
              <a:buNone/>
            </a:pPr>
            <a:endParaRPr lang="fr-CA" sz="7200" b="1" dirty="0">
              <a:solidFill>
                <a:srgbClr val="000000"/>
              </a:solidFill>
              <a:latin typeface="Calibri" panose="020F0502020204030204" pitchFamily="34" charset="0"/>
            </a:endParaRPr>
          </a:p>
          <a:p>
            <a:pPr marL="0" indent="0">
              <a:lnSpc>
                <a:spcPct val="130000"/>
              </a:lnSpc>
              <a:buNone/>
            </a:pPr>
            <a:r>
              <a:rPr lang="fr-CA" sz="6400" b="1" dirty="0">
                <a:solidFill>
                  <a:srgbClr val="000000"/>
                </a:solidFill>
                <a:latin typeface="Candara" panose="020E0502030303020204" pitchFamily="34" charset="0"/>
              </a:rPr>
              <a:t>Texte actuel</a:t>
            </a:r>
          </a:p>
          <a:p>
            <a:pPr marL="0" indent="0" algn="just">
              <a:lnSpc>
                <a:spcPct val="120000"/>
              </a:lnSpc>
              <a:buNone/>
            </a:pPr>
            <a:r>
              <a:rPr lang="fr-CA" sz="6400" dirty="0">
                <a:solidFill>
                  <a:srgbClr val="000000"/>
                </a:solidFill>
                <a:latin typeface="Candara" panose="020E0502030303020204" pitchFamily="34" charset="0"/>
              </a:rPr>
              <a:t>Les personnes enseignantes chargées de cours doivent avoir effectué 450 heures de cours, durant trois années consécutives, pour être admissibles à l’assurance. Pour conserver son admissibilité, la personne adhérente doit effectuer 450 heures chaque année. Si, pour une année donnée, la personne adhérente effectue moins de 450 heures, elle n’est plus admissible à l’assurance l’année suivante. La personne enseignante chargée de cours redevient admissible l’année suivant celle où elle effectue les 450 heures requises. </a:t>
            </a:r>
          </a:p>
          <a:p>
            <a:pPr marL="0" indent="0">
              <a:lnSpc>
                <a:spcPct val="120000"/>
              </a:lnSpc>
              <a:buNone/>
            </a:pPr>
            <a:r>
              <a:rPr lang="fr-CA" sz="6400" b="1" dirty="0">
                <a:solidFill>
                  <a:srgbClr val="000000"/>
                </a:solidFill>
                <a:latin typeface="Candara" panose="020E0502030303020204" pitchFamily="34" charset="0"/>
              </a:rPr>
              <a:t>Modification proposée</a:t>
            </a:r>
          </a:p>
          <a:p>
            <a:pPr marL="0" indent="0" algn="just">
              <a:lnSpc>
                <a:spcPct val="120000"/>
              </a:lnSpc>
              <a:buNone/>
            </a:pPr>
            <a:r>
              <a:rPr lang="fr-CA" sz="6400" dirty="0">
                <a:latin typeface="Candara" panose="020E0502030303020204" pitchFamily="34" charset="0"/>
              </a:rPr>
              <a:t>Les personnes enseignantes non permanentes qui ont atteint trois années d’ancienneté selon la liste d’ancienneté officielle sont admissibles l’année suivant celle où leur charge totale établie selon la relation suivante atteint 1 : CI/80 + (Nombre de périodes d’enseignement) / 450. Pour conserver son admissibilité, la charge totale de la personne adhérente doit atteindre 0,6 chaque année selon la même relation. Si, pour une année donnée, la charge totale de la personne adhérente n’atteint pas 0,6 selon la même relation, elle n’est plus admissible à l’assurance l’année suivante. La personne adhérente redevient admissible l’année suivant celle où sa charge totale atteint 0,6 selon la même relation. 	</a:t>
            </a:r>
          </a:p>
          <a:p>
            <a:pPr marL="0" indent="0">
              <a:buNone/>
            </a:pPr>
            <a:r>
              <a:rPr lang="fr-CA" sz="7200"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13</a:t>
            </a:fld>
            <a:endParaRPr lang="fr-CA"/>
          </a:p>
        </p:txBody>
      </p:sp>
    </p:spTree>
    <p:extLst>
      <p:ext uri="{BB962C8B-B14F-4D97-AF65-F5344CB8AC3E}">
        <p14:creationId xmlns:p14="http://schemas.microsoft.com/office/powerpoint/2010/main" val="939935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620688"/>
            <a:ext cx="7772400" cy="1008112"/>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7</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2276873"/>
            <a:ext cx="7772400" cy="3633267"/>
          </a:xfrm>
          <a:ln>
            <a:noFill/>
          </a:ln>
        </p:spPr>
        <p:txBody>
          <a:bodyPr anchor="ctr">
            <a:normAutofit fontScale="92500" lnSpcReduction="20000"/>
          </a:bodyPr>
          <a:lstStyle/>
          <a:p>
            <a:pPr marL="0" indent="0">
              <a:buNone/>
            </a:pPr>
            <a:endParaRPr lang="fr-CA" dirty="0"/>
          </a:p>
          <a:p>
            <a:pPr marL="0" indent="0" algn="just">
              <a:lnSpc>
                <a:spcPct val="150000"/>
              </a:lnSpc>
              <a:buNone/>
            </a:pPr>
            <a:r>
              <a:rPr lang="fr-CA" b="1" dirty="0">
                <a:solidFill>
                  <a:srgbClr val="000000"/>
                </a:solidFill>
                <a:latin typeface="Candara" panose="020E0502030303020204" pitchFamily="34" charset="0"/>
              </a:rPr>
              <a:t>Texte actuel</a:t>
            </a:r>
          </a:p>
          <a:p>
            <a:pPr marL="0" indent="0" algn="just">
              <a:lnSpc>
                <a:spcPct val="150000"/>
              </a:lnSpc>
              <a:buNone/>
            </a:pPr>
            <a:r>
              <a:rPr lang="fr-CA" dirty="0">
                <a:latin typeface="Candara" panose="020E0502030303020204" pitchFamily="34" charset="0"/>
              </a:rPr>
              <a:t>Les primes et protections sont calculées en fonction de l’échelle de salaire applicable aux personnes enseignantes à temps plein. 	</a:t>
            </a:r>
          </a:p>
          <a:p>
            <a:pPr marL="0" indent="0" algn="just">
              <a:buNone/>
            </a:pPr>
            <a:r>
              <a:rPr lang="fr-CA" dirty="0"/>
              <a:t>	</a:t>
            </a:r>
          </a:p>
          <a:p>
            <a:pPr marL="0" indent="0">
              <a:buNone/>
            </a:pPr>
            <a:r>
              <a:rPr lang="fr-CA"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14</a:t>
            </a:fld>
            <a:endParaRPr lang="fr-CA"/>
          </a:p>
        </p:txBody>
      </p:sp>
    </p:spTree>
    <p:extLst>
      <p:ext uri="{BB962C8B-B14F-4D97-AF65-F5344CB8AC3E}">
        <p14:creationId xmlns:p14="http://schemas.microsoft.com/office/powerpoint/2010/main" val="1338149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620688"/>
            <a:ext cx="7772400" cy="936104"/>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7</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2276873"/>
            <a:ext cx="7772400" cy="3633267"/>
          </a:xfrm>
          <a:ln>
            <a:noFill/>
          </a:ln>
        </p:spPr>
        <p:txBody>
          <a:bodyPr anchor="ctr">
            <a:normAutofit fontScale="25000" lnSpcReduction="20000"/>
          </a:bodyPr>
          <a:lstStyle/>
          <a:p>
            <a:pPr marL="0" indent="0">
              <a:buNone/>
            </a:pPr>
            <a:endParaRPr lang="fr-CA" sz="7200" dirty="0"/>
          </a:p>
          <a:p>
            <a:pPr marL="0" indent="0">
              <a:buNone/>
            </a:pPr>
            <a:endParaRPr lang="fr-CA" sz="8400" b="1" dirty="0">
              <a:solidFill>
                <a:srgbClr val="000000"/>
              </a:solidFill>
              <a:latin typeface="Calibri" panose="020F0502020204030204" pitchFamily="34" charset="0"/>
            </a:endParaRPr>
          </a:p>
          <a:p>
            <a:pPr marL="0" indent="0">
              <a:lnSpc>
                <a:spcPct val="120000"/>
              </a:lnSpc>
              <a:buNone/>
            </a:pPr>
            <a:r>
              <a:rPr lang="fr-CA" sz="8400" b="1" dirty="0">
                <a:solidFill>
                  <a:srgbClr val="000000"/>
                </a:solidFill>
                <a:latin typeface="Candara" panose="020E0502030303020204" pitchFamily="34" charset="0"/>
              </a:rPr>
              <a:t>Modification proposée</a:t>
            </a:r>
          </a:p>
          <a:p>
            <a:pPr marL="0" indent="0" algn="just">
              <a:lnSpc>
                <a:spcPct val="120000"/>
              </a:lnSpc>
              <a:buNone/>
            </a:pPr>
            <a:r>
              <a:rPr lang="fr-CA" sz="8400" dirty="0">
                <a:latin typeface="Candara" panose="020E0502030303020204" pitchFamily="34" charset="0"/>
              </a:rPr>
              <a:t>Les primes et protections qui sont calculées en fonction du salaire sont établies selon l’échelle de salaire applicable aux personnes enseignantes à temps plein, c’est-à-dire le taux horaire de l’enseignante ou l’enseignant chargé de cours multiplié par 525 heures. </a:t>
            </a:r>
          </a:p>
          <a:p>
            <a:pPr marL="0" indent="0" algn="just">
              <a:lnSpc>
                <a:spcPct val="120000"/>
              </a:lnSpc>
              <a:buNone/>
            </a:pPr>
            <a:r>
              <a:rPr lang="fr-CA" sz="8400" dirty="0">
                <a:latin typeface="Candara" panose="020E0502030303020204" pitchFamily="34" charset="0"/>
              </a:rPr>
              <a:t>Lorsque la personne enseignante est aussi admissible en vertu de la clause 2.1.1 du présent contrat chez le même employeur, le salaire annuel à temps plein établi selon le calcul mentionné ci-haut doit être réduit du pourcentage de tâche de la charge permettant l’admissibilité en vertu de la clause 2.1.1 en utilisant la formule suivante : </a:t>
            </a:r>
          </a:p>
          <a:p>
            <a:pPr marL="0" indent="0" algn="just">
              <a:lnSpc>
                <a:spcPct val="120000"/>
              </a:lnSpc>
              <a:buNone/>
            </a:pPr>
            <a:r>
              <a:rPr lang="fr-CA" sz="8400" dirty="0">
                <a:latin typeface="Candara" panose="020E0502030303020204" pitchFamily="34" charset="0"/>
              </a:rPr>
              <a:t>Taux horaire de chargé de cours x 525 h - (Taux horaire de chargé de cours x 525 h x </a:t>
            </a:r>
            <a:r>
              <a:rPr lang="fr-CA" sz="8400" b="1" dirty="0">
                <a:latin typeface="Candara" panose="020E0502030303020204" pitchFamily="34" charset="0"/>
              </a:rPr>
              <a:t>pourcentage de tâche visée par la clause 2.1.1</a:t>
            </a:r>
            <a:r>
              <a:rPr lang="fr-CA" sz="8400" dirty="0">
                <a:latin typeface="Candara" panose="020E0502030303020204" pitchFamily="34" charset="0"/>
              </a:rPr>
              <a:t>) </a:t>
            </a:r>
          </a:p>
          <a:p>
            <a:pPr marL="0" indent="0" algn="just">
              <a:buNone/>
            </a:pPr>
            <a:r>
              <a:rPr lang="fr-CA" sz="8400" dirty="0"/>
              <a:t>	</a:t>
            </a:r>
          </a:p>
          <a:p>
            <a:pPr marL="0" indent="0">
              <a:buNone/>
            </a:pPr>
            <a:r>
              <a:rPr lang="fr-CA" sz="8400"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15</a:t>
            </a:fld>
            <a:endParaRPr lang="fr-CA"/>
          </a:p>
        </p:txBody>
      </p:sp>
    </p:spTree>
    <p:extLst>
      <p:ext uri="{BB962C8B-B14F-4D97-AF65-F5344CB8AC3E}">
        <p14:creationId xmlns:p14="http://schemas.microsoft.com/office/powerpoint/2010/main" val="2919158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620688"/>
            <a:ext cx="7772400" cy="936104"/>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7</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2276873"/>
            <a:ext cx="7772400" cy="3633267"/>
          </a:xfrm>
          <a:ln>
            <a:noFill/>
          </a:ln>
        </p:spPr>
        <p:txBody>
          <a:bodyPr anchor="ctr">
            <a:normAutofit fontScale="85000" lnSpcReduction="10000"/>
          </a:bodyPr>
          <a:lstStyle/>
          <a:p>
            <a:pPr marL="0" indent="0">
              <a:buNone/>
            </a:pPr>
            <a:endParaRPr lang="fr-CA" dirty="0"/>
          </a:p>
          <a:p>
            <a:pPr marL="0" indent="0" algn="just">
              <a:lnSpc>
                <a:spcPct val="150000"/>
              </a:lnSpc>
              <a:buNone/>
            </a:pPr>
            <a:r>
              <a:rPr lang="fr-CA" sz="2600" dirty="0">
                <a:latin typeface="Candara" panose="020E0502030303020204" pitchFamily="34" charset="0"/>
              </a:rPr>
              <a:t>Exemple de calcul du salaire à utiliser pour un chargé de cours ayant une tâche à 50 % dans un poste visé par la clause 2.1.1 avec un taux horaire de chargé de cours de 70,54 $ de l’heure : </a:t>
            </a:r>
          </a:p>
          <a:p>
            <a:pPr marL="0" indent="0" algn="just">
              <a:lnSpc>
                <a:spcPct val="150000"/>
              </a:lnSpc>
              <a:buNone/>
            </a:pPr>
            <a:r>
              <a:rPr lang="pt-BR" sz="2600" dirty="0">
                <a:latin typeface="Candara" panose="020E0502030303020204" pitchFamily="34" charset="0"/>
              </a:rPr>
              <a:t>                     70,54 $ x 525 h - (70,54 $ x 525 h x </a:t>
            </a:r>
            <a:r>
              <a:rPr lang="pt-BR" sz="2600" b="1" dirty="0">
                <a:latin typeface="Candara" panose="020E0502030303020204" pitchFamily="34" charset="0"/>
              </a:rPr>
              <a:t>0,5</a:t>
            </a:r>
            <a:r>
              <a:rPr lang="pt-BR" sz="2600" dirty="0">
                <a:latin typeface="Candara" panose="020E0502030303020204" pitchFamily="34" charset="0"/>
              </a:rPr>
              <a:t>) 	</a:t>
            </a:r>
          </a:p>
          <a:p>
            <a:pPr marL="0" indent="0" algn="just">
              <a:buNone/>
            </a:pPr>
            <a:r>
              <a:rPr lang="fr-CA" dirty="0"/>
              <a:t>	</a:t>
            </a:r>
          </a:p>
          <a:p>
            <a:pPr marL="0" indent="0">
              <a:buNone/>
            </a:pPr>
            <a:r>
              <a:rPr lang="fr-CA"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16</a:t>
            </a:fld>
            <a:endParaRPr lang="fr-CA"/>
          </a:p>
        </p:txBody>
      </p:sp>
    </p:spTree>
    <p:extLst>
      <p:ext uri="{BB962C8B-B14F-4D97-AF65-F5344CB8AC3E}">
        <p14:creationId xmlns:p14="http://schemas.microsoft.com/office/powerpoint/2010/main" val="3820044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3E5025-5F63-4B1E-A4DE-956E8E9DCB26}"/>
              </a:ext>
            </a:extLst>
          </p:cNvPr>
          <p:cNvSpPr>
            <a:spLocks noGrp="1"/>
          </p:cNvSpPr>
          <p:nvPr>
            <p:ph type="title"/>
          </p:nvPr>
        </p:nvSpPr>
        <p:spPr/>
        <p:txBody>
          <a:bodyPr/>
          <a:lstStyle/>
          <a:p>
            <a:pPr>
              <a:lnSpc>
                <a:spcPct val="90000"/>
              </a:lnSpc>
            </a:pPr>
            <a:br>
              <a:rPr lang="fr-FR" b="1" strike="noStrike" spc="-1" dirty="0">
                <a:solidFill>
                  <a:srgbClr val="000000"/>
                </a:solidFill>
                <a:latin typeface="Calibri Light"/>
              </a:rPr>
            </a:br>
            <a:r>
              <a:rPr lang="fr-FR" b="1" strike="noStrike" spc="-1" dirty="0">
                <a:solidFill>
                  <a:srgbClr val="000000"/>
                </a:solidFill>
                <a:latin typeface="Calibri Light"/>
              </a:rPr>
              <a:t>Recommandations 1.4, 13 et 14  (suite)</a:t>
            </a:r>
            <a:br>
              <a:rPr lang="fr-FR" sz="6600" b="1" strike="noStrike" spc="-1" dirty="0">
                <a:solidFill>
                  <a:srgbClr val="000000"/>
                </a:solidFill>
                <a:latin typeface="Calibri Light"/>
              </a:rPr>
            </a:br>
            <a:r>
              <a:rPr lang="en-US" sz="2800" b="1" strike="noStrike" spc="-1" dirty="0">
                <a:latin typeface="Arial"/>
              </a:rPr>
              <a:t>Nous </a:t>
            </a:r>
            <a:r>
              <a:rPr lang="en-US" sz="2800" b="1" strike="noStrike" spc="-1" dirty="0" err="1">
                <a:latin typeface="Arial"/>
              </a:rPr>
              <a:t>sommes</a:t>
            </a:r>
            <a:r>
              <a:rPr lang="en-US" sz="2800" b="1" strike="noStrike" spc="-1" dirty="0">
                <a:latin typeface="Arial"/>
              </a:rPr>
              <a:t> un </a:t>
            </a:r>
            <a:r>
              <a:rPr lang="en-US" sz="2800" b="1" strike="noStrike" spc="-1" dirty="0" err="1">
                <a:latin typeface="Arial"/>
              </a:rPr>
              <a:t>syndicat</a:t>
            </a:r>
            <a:r>
              <a:rPr lang="en-US" sz="2800" b="1" strike="noStrike" spc="-1" dirty="0">
                <a:latin typeface="Arial"/>
              </a:rPr>
              <a:t> non-adherent </a:t>
            </a:r>
            <a:br>
              <a:rPr lang="en-US" sz="4400" b="1" strike="noStrike" spc="-1" dirty="0">
                <a:latin typeface="Arial"/>
              </a:rPr>
            </a:br>
            <a:endParaRPr lang="fr-CA" dirty="0"/>
          </a:p>
        </p:txBody>
      </p:sp>
      <p:sp>
        <p:nvSpPr>
          <p:cNvPr id="3" name="Sous-titre 2">
            <a:extLst>
              <a:ext uri="{FF2B5EF4-FFF2-40B4-BE49-F238E27FC236}">
                <a16:creationId xmlns:a16="http://schemas.microsoft.com/office/drawing/2014/main" id="{5642A291-F321-4555-AE0E-6B2081606E54}"/>
              </a:ext>
            </a:extLst>
          </p:cNvPr>
          <p:cNvSpPr>
            <a:spLocks noGrp="1"/>
          </p:cNvSpPr>
          <p:nvPr>
            <p:ph type="subTitle"/>
          </p:nvPr>
        </p:nvSpPr>
        <p:spPr>
          <a:xfrm>
            <a:off x="609480" y="1604520"/>
            <a:ext cx="10972440" cy="1567305"/>
          </a:xfrm>
        </p:spPr>
        <p:txBody>
          <a:bodyPr/>
          <a:lstStyle/>
          <a:p>
            <a:r>
              <a:rPr lang="fr-FR" sz="2800" b="1" spc="-1" dirty="0">
                <a:solidFill>
                  <a:srgbClr val="000000"/>
                </a:solidFill>
                <a:latin typeface="Calibri"/>
              </a:rPr>
              <a:t>14</a:t>
            </a:r>
            <a:r>
              <a:rPr lang="fr-FR" sz="2800" spc="-1" dirty="0">
                <a:solidFill>
                  <a:srgbClr val="000000"/>
                </a:solidFill>
                <a:latin typeface="Calibri"/>
              </a:rPr>
              <a:t> Modification de l’annexe IV: Personnes chargés d’enseignement de l’Université de Laval</a:t>
            </a:r>
            <a:r>
              <a:rPr lang="fr-FR" sz="2800" b="0" strike="noStrike" spc="-1" dirty="0">
                <a:solidFill>
                  <a:srgbClr val="000000"/>
                </a:solidFill>
                <a:latin typeface="Calibri"/>
              </a:rPr>
              <a:t> </a:t>
            </a:r>
          </a:p>
          <a:p>
            <a:endParaRPr lang="fr-CA" dirty="0"/>
          </a:p>
        </p:txBody>
      </p:sp>
      <p:pic>
        <p:nvPicPr>
          <p:cNvPr id="6" name="Image 5">
            <a:extLst>
              <a:ext uri="{FF2B5EF4-FFF2-40B4-BE49-F238E27FC236}">
                <a16:creationId xmlns:a16="http://schemas.microsoft.com/office/drawing/2014/main" id="{BCE9FE77-631C-438F-93BF-BF7902FEF960}"/>
              </a:ext>
            </a:extLst>
          </p:cNvPr>
          <p:cNvPicPr>
            <a:picLocks noChangeAspect="1"/>
          </p:cNvPicPr>
          <p:nvPr/>
        </p:nvPicPr>
        <p:blipFill>
          <a:blip r:embed="rId2"/>
          <a:stretch>
            <a:fillRect/>
          </a:stretch>
        </p:blipFill>
        <p:spPr>
          <a:xfrm>
            <a:off x="615658" y="2686050"/>
            <a:ext cx="11109072" cy="2567430"/>
          </a:xfrm>
          <a:prstGeom prst="rect">
            <a:avLst/>
          </a:prstGeom>
        </p:spPr>
      </p:pic>
    </p:spTree>
    <p:extLst>
      <p:ext uri="{BB962C8B-B14F-4D97-AF65-F5344CB8AC3E}">
        <p14:creationId xmlns:p14="http://schemas.microsoft.com/office/powerpoint/2010/main" val="286799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838560" y="383242"/>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 no. 1</a:t>
            </a:r>
            <a:endParaRPr lang="en-US" sz="4400" b="1" strike="noStrike" spc="-1" dirty="0">
              <a:latin typeface="Arial"/>
            </a:endParaRPr>
          </a:p>
        </p:txBody>
      </p:sp>
      <p:sp>
        <p:nvSpPr>
          <p:cNvPr id="85" name="CustomShape 2"/>
          <p:cNvSpPr/>
          <p:nvPr/>
        </p:nvSpPr>
        <p:spPr>
          <a:xfrm>
            <a:off x="838080" y="1961322"/>
            <a:ext cx="10514880" cy="453163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000"/>
          </a:bodyPr>
          <a:lstStyle/>
          <a:p>
            <a:pPr>
              <a:lnSpc>
                <a:spcPct val="90000"/>
              </a:lnSpc>
              <a:spcBef>
                <a:spcPts val="1001"/>
              </a:spcBef>
              <a:tabLst>
                <a:tab pos="0" algn="l"/>
              </a:tabLst>
            </a:pPr>
            <a:r>
              <a:rPr lang="fr-FR" sz="2800" b="0" strike="noStrike" spc="-1" dirty="0">
                <a:solidFill>
                  <a:srgbClr val="000000"/>
                </a:solidFill>
                <a:latin typeface="Calibri"/>
              </a:rPr>
              <a:t>1.1 Une augmentation de 0% pour l’assurance maladie  et un congé de primes de 4%. </a:t>
            </a:r>
            <a:r>
              <a:rPr lang="fr-FR" sz="2800" b="1" strike="noStrike" spc="-1" dirty="0">
                <a:solidFill>
                  <a:srgbClr val="000000"/>
                </a:solidFill>
                <a:latin typeface="Calibri"/>
              </a:rPr>
              <a:t>(</a:t>
            </a:r>
            <a:r>
              <a:rPr lang="fr-FR" sz="2800" b="1" spc="-1" dirty="0">
                <a:solidFill>
                  <a:srgbClr val="000000"/>
                </a:solidFill>
                <a:latin typeface="Calibri"/>
              </a:rPr>
              <a:t>a</a:t>
            </a:r>
            <a:r>
              <a:rPr lang="fr-FR" sz="2800" b="1" strike="noStrike" spc="-1" dirty="0">
                <a:solidFill>
                  <a:srgbClr val="000000"/>
                </a:solidFill>
                <a:latin typeface="Calibri"/>
              </a:rPr>
              <a:t>ugmentation effective de 3, 5% </a:t>
            </a:r>
            <a:r>
              <a:rPr lang="fr-FR" sz="2800" strike="noStrike" spc="-1" dirty="0">
                <a:solidFill>
                  <a:srgbClr val="000000"/>
                </a:solidFill>
                <a:latin typeface="Calibri"/>
              </a:rPr>
              <a:t>afin de diminuer le congé de primes de 7,5% accordé en 2021). Ce congé de primes ne s’applique pas aux personnes adhérentes de 65 ans et plus non inscrites à la RAMQ;</a:t>
            </a:r>
            <a:endParaRPr lang="en-US" sz="280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1.2 une augmentation de 4% pour l’assurance dentaires et la fin du congé de primes de 1% accordé  en 2021. A</a:t>
            </a:r>
            <a:r>
              <a:rPr lang="fr-FR" sz="2800" b="1" strike="noStrike" spc="-1" dirty="0">
                <a:solidFill>
                  <a:srgbClr val="000000"/>
                </a:solidFill>
                <a:latin typeface="Calibri"/>
              </a:rPr>
              <a:t>ugmentation effective de 5%;</a:t>
            </a: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1.3 une diminution de 5%</a:t>
            </a:r>
            <a:r>
              <a:rPr lang="fr-FR" sz="2800" b="0" strike="noStrike" spc="-1" dirty="0">
                <a:solidFill>
                  <a:srgbClr val="FF0000"/>
                </a:solidFill>
                <a:latin typeface="Calibri"/>
              </a:rPr>
              <a:t> </a:t>
            </a:r>
            <a:r>
              <a:rPr lang="fr-FR" sz="2800" b="0" strike="noStrike" spc="-1" dirty="0">
                <a:solidFill>
                  <a:srgbClr val="000000"/>
                </a:solidFill>
                <a:latin typeface="Calibri"/>
              </a:rPr>
              <a:t>pour toutes les garanties en assurance vie (assurance vie de base, assurance vie des personnes à charge, assurance vie additionnelle, assurance maladies graves) et un congé de 50% des primes pour toutes les garanties en assurance vie; </a:t>
            </a: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1.5 une diminution de 10% pour l’assurance invalidité de longue durée.</a:t>
            </a:r>
            <a:endParaRPr lang="en-US" sz="2800" b="0" strike="noStrike" spc="-1" dirty="0">
              <a:latin typeface="Arial"/>
            </a:endParaRPr>
          </a:p>
        </p:txBody>
      </p:sp>
      <p:sp>
        <p:nvSpPr>
          <p:cNvPr id="5" name="ZoneTexte 4">
            <a:extLst>
              <a:ext uri="{FF2B5EF4-FFF2-40B4-BE49-F238E27FC236}">
                <a16:creationId xmlns:a16="http://schemas.microsoft.com/office/drawing/2014/main" id="{1C37616E-7429-4F38-908A-AB40665D509C}"/>
              </a:ext>
            </a:extLst>
          </p:cNvPr>
          <p:cNvSpPr txBox="1"/>
          <p:nvPr/>
        </p:nvSpPr>
        <p:spPr>
          <a:xfrm>
            <a:off x="838080" y="1386941"/>
            <a:ext cx="6096000" cy="480131"/>
          </a:xfrm>
          <a:prstGeom prst="rect">
            <a:avLst/>
          </a:prstGeom>
          <a:noFill/>
        </p:spPr>
        <p:txBody>
          <a:bodyPr wrap="square">
            <a:spAutoFit/>
          </a:bodyPr>
          <a:lstStyle/>
          <a:p>
            <a:pPr>
              <a:lnSpc>
                <a:spcPct val="90000"/>
              </a:lnSpc>
              <a:spcBef>
                <a:spcPts val="1001"/>
              </a:spcBef>
              <a:tabLst>
                <a:tab pos="0" algn="l"/>
              </a:tabLst>
            </a:pPr>
            <a:r>
              <a:rPr lang="fr-FR" sz="2800" b="1" strike="noStrike" spc="-1" dirty="0">
                <a:solidFill>
                  <a:srgbClr val="000000"/>
                </a:solidFill>
                <a:latin typeface="Calibri"/>
              </a:rPr>
              <a:t>Taux de renouvellement pour 2022</a:t>
            </a:r>
            <a:endParaRPr lang="en-US" sz="2800" b="0" strike="noStrike" spc="-1" dirty="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838080" y="604786"/>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 2:</a:t>
            </a:r>
          </a:p>
          <a:p>
            <a:pPr>
              <a:lnSpc>
                <a:spcPct val="90000"/>
              </a:lnSpc>
            </a:pPr>
            <a:r>
              <a:rPr lang="fr-FR" sz="2800" b="1" strike="noStrike" spc="-1" dirty="0">
                <a:solidFill>
                  <a:srgbClr val="000000"/>
                </a:solidFill>
                <a:latin typeface="Calibri "/>
              </a:rPr>
              <a:t>Révision des composantes du régime d’assurance: ajustements tarifaires en assurance maladie</a:t>
            </a:r>
            <a:endParaRPr lang="en-US" sz="2800" b="1" spc="-1" dirty="0">
              <a:latin typeface="Calibri "/>
            </a:endParaRPr>
          </a:p>
          <a:p>
            <a:pPr>
              <a:lnSpc>
                <a:spcPct val="90000"/>
              </a:lnSpc>
            </a:pPr>
            <a:endParaRPr lang="en-US" sz="4400" b="1" strike="noStrike" spc="-1" dirty="0">
              <a:latin typeface="Arial"/>
            </a:endParaRPr>
          </a:p>
        </p:txBody>
      </p:sp>
      <p:sp>
        <p:nvSpPr>
          <p:cNvPr id="87" name="CustomShape 2"/>
          <p:cNvSpPr/>
          <p:nvPr/>
        </p:nvSpPr>
        <p:spPr>
          <a:xfrm>
            <a:off x="838080" y="2352240"/>
            <a:ext cx="6509160" cy="4140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55000" lnSpcReduction="20000"/>
          </a:bodyPr>
          <a:lstStyle/>
          <a:p>
            <a:pPr marL="1080" algn="just">
              <a:lnSpc>
                <a:spcPct val="114000"/>
              </a:lnSpc>
              <a:spcBef>
                <a:spcPts val="1001"/>
              </a:spcBef>
              <a:spcAft>
                <a:spcPts val="1199"/>
              </a:spcAft>
              <a:buClr>
                <a:srgbClr val="000000"/>
              </a:buClr>
            </a:pPr>
            <a:endParaRPr lang="fr-CA" sz="2800" u="sng" spc="-1" dirty="0">
              <a:solidFill>
                <a:srgbClr val="000000"/>
              </a:solidFill>
              <a:latin typeface="Calibri"/>
            </a:endParaRPr>
          </a:p>
          <a:p>
            <a:pPr marL="1080" algn="just">
              <a:lnSpc>
                <a:spcPct val="114000"/>
              </a:lnSpc>
              <a:spcBef>
                <a:spcPts val="1001"/>
              </a:spcBef>
              <a:spcAft>
                <a:spcPts val="1199"/>
              </a:spcAft>
              <a:buClr>
                <a:srgbClr val="000000"/>
              </a:buClr>
            </a:pPr>
            <a:r>
              <a:rPr lang="fr-CA" sz="2800" u="sng" spc="-1" dirty="0">
                <a:solidFill>
                  <a:srgbClr val="000000"/>
                </a:solidFill>
                <a:latin typeface="Calibri"/>
              </a:rPr>
              <a:t>Constats</a:t>
            </a:r>
            <a:endParaRPr lang="fr-CA" sz="2800" b="0" u="sng" strike="noStrike" spc="-1" dirty="0">
              <a:solidFill>
                <a:srgbClr val="000000"/>
              </a:solidFill>
              <a:latin typeface="Calibri"/>
            </a:endParaRPr>
          </a:p>
          <a:p>
            <a:pPr marL="171360" indent="-170280" algn="just">
              <a:lnSpc>
                <a:spcPct val="114000"/>
              </a:lnSpc>
              <a:spcBef>
                <a:spcPts val="1001"/>
              </a:spcBef>
              <a:spcAft>
                <a:spcPts val="1199"/>
              </a:spcAft>
              <a:buClr>
                <a:srgbClr val="000000"/>
              </a:buClr>
              <a:buFont typeface="Arial"/>
              <a:buChar char="•"/>
            </a:pPr>
            <a:r>
              <a:rPr lang="fr-CA" sz="2800" b="0" strike="noStrike" spc="-1" dirty="0">
                <a:solidFill>
                  <a:srgbClr val="000000"/>
                </a:solidFill>
                <a:latin typeface="Calibri"/>
              </a:rPr>
              <a:t>Le module « A » du régime FNEEQ est l'un des moins généreux et des moins couteux parmi ses comparables. La proportion du module « A » par rapport au module « B » de 0,72 nous semble donc adéquate pour le groupe d’âge des participants âgés de moins de 65 ans. Cependant, pour le groupe d’âge des participants âgés de 65 ans ou plus, la proportion est variable selon la catégorie de protection;</a:t>
            </a:r>
            <a:endParaRPr lang="en-US" sz="2800" b="0" strike="noStrike" spc="-1" dirty="0">
              <a:latin typeface="Arial"/>
            </a:endParaRPr>
          </a:p>
          <a:p>
            <a:pPr marL="171360" indent="-170280" algn="just">
              <a:lnSpc>
                <a:spcPct val="114000"/>
              </a:lnSpc>
              <a:spcBef>
                <a:spcPts val="1001"/>
              </a:spcBef>
              <a:spcAft>
                <a:spcPts val="1199"/>
              </a:spcAft>
              <a:buClr>
                <a:srgbClr val="000000"/>
              </a:buClr>
              <a:buFont typeface="Arial"/>
              <a:buChar char="•"/>
            </a:pPr>
            <a:r>
              <a:rPr lang="fr-CA" sz="2800" b="0" strike="noStrike" spc="-1" dirty="0">
                <a:solidFill>
                  <a:srgbClr val="000000"/>
                </a:solidFill>
                <a:latin typeface="Calibri"/>
              </a:rPr>
              <a:t>Le module « B » du régime FNEEQ est le plus généreux parmi ses comparables mais est aussi légèrement plus couteux que ses comparables;</a:t>
            </a:r>
            <a:endParaRPr lang="en-US" sz="2800" b="0" strike="noStrike" spc="-1" dirty="0">
              <a:latin typeface="Arial"/>
            </a:endParaRPr>
          </a:p>
          <a:p>
            <a:pPr marL="171360" indent="-170280" algn="just">
              <a:lnSpc>
                <a:spcPct val="114000"/>
              </a:lnSpc>
              <a:spcBef>
                <a:spcPts val="1001"/>
              </a:spcBef>
              <a:spcAft>
                <a:spcPts val="1199"/>
              </a:spcAft>
              <a:buClr>
                <a:srgbClr val="000000"/>
              </a:buClr>
              <a:buFont typeface="Arial"/>
              <a:buChar char="•"/>
            </a:pPr>
            <a:r>
              <a:rPr lang="fr-CA" sz="2800" b="0" strike="noStrike" spc="-1" dirty="0">
                <a:solidFill>
                  <a:srgbClr val="000000"/>
                </a:solidFill>
                <a:latin typeface="Calibri"/>
              </a:rPr>
              <a:t>Le module « C » du régime FNEEQ est le plus généreux, mais aussi l'un des moins couteux parmi ses comparables.</a:t>
            </a: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p:txBody>
      </p:sp>
      <p:sp>
        <p:nvSpPr>
          <p:cNvPr id="2" name="Phylactère : pensées 1">
            <a:extLst>
              <a:ext uri="{FF2B5EF4-FFF2-40B4-BE49-F238E27FC236}">
                <a16:creationId xmlns:a16="http://schemas.microsoft.com/office/drawing/2014/main" id="{A50286D1-55C1-4A23-8494-A2469DBCC92F}"/>
              </a:ext>
            </a:extLst>
          </p:cNvPr>
          <p:cNvSpPr/>
          <p:nvPr/>
        </p:nvSpPr>
        <p:spPr>
          <a:xfrm>
            <a:off x="10191750" y="336966"/>
            <a:ext cx="2000250" cy="2015274"/>
          </a:xfrm>
          <a:prstGeom prst="cloud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CA" sz="1600" dirty="0"/>
              <a:t>Les primes du module B sont les valeurs de référence</a:t>
            </a:r>
          </a:p>
        </p:txBody>
      </p:sp>
      <p:sp>
        <p:nvSpPr>
          <p:cNvPr id="3" name="ZoneTexte 2">
            <a:extLst>
              <a:ext uri="{FF2B5EF4-FFF2-40B4-BE49-F238E27FC236}">
                <a16:creationId xmlns:a16="http://schemas.microsoft.com/office/drawing/2014/main" id="{18A2788D-2319-42EA-B59D-126236697D72}"/>
              </a:ext>
            </a:extLst>
          </p:cNvPr>
          <p:cNvSpPr txBox="1"/>
          <p:nvPr/>
        </p:nvSpPr>
        <p:spPr>
          <a:xfrm>
            <a:off x="838080" y="1732547"/>
            <a:ext cx="8930700" cy="923330"/>
          </a:xfrm>
          <a:prstGeom prst="rect">
            <a:avLst/>
          </a:prstGeom>
          <a:noFill/>
        </p:spPr>
        <p:txBody>
          <a:bodyPr wrap="square" rtlCol="0">
            <a:spAutoFit/>
          </a:bodyPr>
          <a:lstStyle/>
          <a:p>
            <a:r>
              <a:rPr lang="fr-CA" sz="1800" b="0" i="0" u="none" strike="noStrike" baseline="0" dirty="0">
                <a:solidFill>
                  <a:srgbClr val="000000"/>
                </a:solidFill>
                <a:latin typeface="Calibri" panose="020F0502020204030204" pitchFamily="34" charset="0"/>
              </a:rPr>
              <a:t>Que le rapport de tarification entre les modules soit dorénavant unique et identique pour tous les groupes d’âge (personnes participantes âgées de moins de 65 ans et de 65 ans ou plus) et que la tarification des trois modules soit ajustée selon le nouveau rapport ci-dessous : </a:t>
            </a:r>
            <a:endParaRPr lang="fr-CA" dirty="0"/>
          </a:p>
        </p:txBody>
      </p:sp>
      <p:pic>
        <p:nvPicPr>
          <p:cNvPr id="5" name="Image 4">
            <a:extLst>
              <a:ext uri="{FF2B5EF4-FFF2-40B4-BE49-F238E27FC236}">
                <a16:creationId xmlns:a16="http://schemas.microsoft.com/office/drawing/2014/main" id="{AED9C3EF-A520-48A3-9645-2384A0383956}"/>
              </a:ext>
            </a:extLst>
          </p:cNvPr>
          <p:cNvPicPr>
            <a:picLocks noChangeAspect="1"/>
          </p:cNvPicPr>
          <p:nvPr/>
        </p:nvPicPr>
        <p:blipFill>
          <a:blip r:embed="rId3"/>
          <a:stretch>
            <a:fillRect/>
          </a:stretch>
        </p:blipFill>
        <p:spPr>
          <a:xfrm>
            <a:off x="7686473" y="2749134"/>
            <a:ext cx="4400752" cy="316589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7">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 no.4</a:t>
            </a:r>
            <a:endParaRPr lang="en-US" sz="4400" b="0" strike="noStrike" spc="-1" dirty="0">
              <a:latin typeface="Arial"/>
            </a:endParaRPr>
          </a:p>
        </p:txBody>
      </p:sp>
      <p:sp>
        <p:nvSpPr>
          <p:cNvPr id="93" name="CustomShape 2"/>
          <p:cNvSpPr/>
          <p:nvPr/>
        </p:nvSpPr>
        <p:spPr>
          <a:xfrm>
            <a:off x="838080" y="3508877"/>
            <a:ext cx="4665481" cy="316463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10000"/>
          </a:bodyPr>
          <a:lstStyle/>
          <a:p>
            <a:pPr>
              <a:lnSpc>
                <a:spcPct val="90000"/>
              </a:lnSpc>
              <a:spcBef>
                <a:spcPts val="1001"/>
              </a:spcBef>
            </a:pPr>
            <a:r>
              <a:rPr lang="fr-FR" sz="2400" u="sng" spc="-1" dirty="0">
                <a:solidFill>
                  <a:srgbClr val="000000"/>
                </a:solidFill>
                <a:latin typeface="Calibri" panose="020F0502020204030204" pitchFamily="34" charset="0"/>
              </a:rPr>
              <a:t>Constats</a:t>
            </a:r>
            <a:endParaRPr lang="en-US" sz="2400" b="0" strike="noStrike" spc="-1" dirty="0">
              <a:latin typeface="Calibri" panose="020F0502020204030204" pitchFamily="34" charset="0"/>
            </a:endParaRPr>
          </a:p>
          <a:p>
            <a:pPr marL="285750" indent="-285750" algn="just">
              <a:lnSpc>
                <a:spcPct val="90000"/>
              </a:lnSpc>
              <a:spcBef>
                <a:spcPts val="1001"/>
              </a:spcBef>
              <a:buFont typeface="Arial" panose="020B0604020202020204" pitchFamily="34" charset="0"/>
              <a:buChar char="•"/>
            </a:pPr>
            <a:r>
              <a:rPr kumimoji="0" lang="fr-FR" altLang="fr-FR" sz="1900" b="0" i="0" u="none" strike="noStrike" cap="none" normalizeH="0" baseline="0" dirty="0">
                <a:ln>
                  <a:noFill/>
                </a:ln>
                <a:solidFill>
                  <a:schemeClr val="tx1"/>
                </a:solidFill>
                <a:effectLst/>
                <a:latin typeface="Calibri" panose="020F0502020204030204" pitchFamily="34" charset="0"/>
              </a:rPr>
              <a:t>Le ratio réel global pour la protection monoparentale (tous les modules combinés sur la période 2016-2017-2018) est de 1,51 par rapport au ratio actuel de tarification de 1,70 du groupe des participants âgés de moins de 65 ans; </a:t>
            </a:r>
          </a:p>
          <a:p>
            <a:pPr marL="285750" indent="-285750" algn="just">
              <a:lnSpc>
                <a:spcPct val="90000"/>
              </a:lnSpc>
              <a:spcBef>
                <a:spcPts val="1001"/>
              </a:spcBef>
              <a:buFont typeface="Arial" panose="020B0604020202020204" pitchFamily="34" charset="0"/>
              <a:buChar char="•"/>
            </a:pPr>
            <a:r>
              <a:rPr kumimoji="0" lang="fr-FR" altLang="fr-FR" sz="1900" b="0" i="0" u="none" strike="noStrike" cap="none" normalizeH="0" baseline="0" dirty="0">
                <a:ln>
                  <a:noFill/>
                </a:ln>
                <a:solidFill>
                  <a:schemeClr val="tx1"/>
                </a:solidFill>
                <a:effectLst/>
                <a:latin typeface="Calibri" panose="020F0502020204030204" pitchFamily="34" charset="0"/>
              </a:rPr>
              <a:t>Le ratio réel pour la protection couple est systématiquement plus élevé que celui pour la protection familiale. Cet état de fait surprenant provient selon toute vraisemblance de l’âge moyen plus élevé des participants détenant une protection couple par rapport aux participants détenant une protection familiale.</a:t>
            </a:r>
            <a:endParaRPr lang="en-US" sz="1900" b="0" strike="noStrike" spc="-1" dirty="0">
              <a:latin typeface="Calibri" panose="020F0502020204030204" pitchFamily="34" charset="0"/>
            </a:endParaRPr>
          </a:p>
        </p:txBody>
      </p:sp>
      <p:sp>
        <p:nvSpPr>
          <p:cNvPr id="6" name="ZoneTexte 5">
            <a:extLst>
              <a:ext uri="{FF2B5EF4-FFF2-40B4-BE49-F238E27FC236}">
                <a16:creationId xmlns:a16="http://schemas.microsoft.com/office/drawing/2014/main" id="{A9FC7B61-E450-4A6C-A3B0-01618ADF2A0F}"/>
              </a:ext>
            </a:extLst>
          </p:cNvPr>
          <p:cNvSpPr txBox="1"/>
          <p:nvPr/>
        </p:nvSpPr>
        <p:spPr>
          <a:xfrm>
            <a:off x="675084" y="1276160"/>
            <a:ext cx="11326415" cy="867930"/>
          </a:xfrm>
          <a:prstGeom prst="rect">
            <a:avLst/>
          </a:prstGeom>
          <a:noFill/>
        </p:spPr>
        <p:txBody>
          <a:bodyPr wrap="square">
            <a:spAutoFit/>
          </a:bodyPr>
          <a:lstStyle/>
          <a:p>
            <a:pPr marL="720">
              <a:lnSpc>
                <a:spcPct val="90000"/>
              </a:lnSpc>
              <a:spcBef>
                <a:spcPts val="1001"/>
              </a:spcBef>
              <a:buClr>
                <a:srgbClr val="000000"/>
              </a:buClr>
            </a:pPr>
            <a:r>
              <a:rPr lang="fr-FR" sz="2800" b="1" strike="noStrike" spc="-1" dirty="0">
                <a:solidFill>
                  <a:srgbClr val="000000"/>
                </a:solidFill>
                <a:latin typeface="Calibri"/>
              </a:rPr>
              <a:t>Révision des composantes du régime d’assurance: ajustements tarifaires en assurance maladie.</a:t>
            </a:r>
            <a:endParaRPr lang="en-US" sz="2800" b="1" strike="noStrike" spc="-1" dirty="0">
              <a:latin typeface="Arial"/>
            </a:endParaRPr>
          </a:p>
        </p:txBody>
      </p:sp>
      <p:pic>
        <p:nvPicPr>
          <p:cNvPr id="5" name="Image 4">
            <a:extLst>
              <a:ext uri="{FF2B5EF4-FFF2-40B4-BE49-F238E27FC236}">
                <a16:creationId xmlns:a16="http://schemas.microsoft.com/office/drawing/2014/main" id="{8B41C1A5-BBB5-49C3-A54B-9C9255BBF53E}"/>
              </a:ext>
            </a:extLst>
          </p:cNvPr>
          <p:cNvPicPr>
            <a:picLocks noChangeAspect="1"/>
          </p:cNvPicPr>
          <p:nvPr/>
        </p:nvPicPr>
        <p:blipFill>
          <a:blip r:embed="rId3"/>
          <a:stretch>
            <a:fillRect/>
          </a:stretch>
        </p:blipFill>
        <p:spPr>
          <a:xfrm>
            <a:off x="5704530" y="2908923"/>
            <a:ext cx="6134100" cy="3609975"/>
          </a:xfrm>
          <a:prstGeom prst="rect">
            <a:avLst/>
          </a:prstGeom>
        </p:spPr>
      </p:pic>
      <p:sp>
        <p:nvSpPr>
          <p:cNvPr id="3" name="ZoneTexte 2">
            <a:extLst>
              <a:ext uri="{FF2B5EF4-FFF2-40B4-BE49-F238E27FC236}">
                <a16:creationId xmlns:a16="http://schemas.microsoft.com/office/drawing/2014/main" id="{397AC5D2-5E6B-40C1-87EC-F51CD88E5FEE}"/>
              </a:ext>
            </a:extLst>
          </p:cNvPr>
          <p:cNvSpPr txBox="1"/>
          <p:nvPr/>
        </p:nvSpPr>
        <p:spPr>
          <a:xfrm>
            <a:off x="675085" y="2031549"/>
            <a:ext cx="4828476" cy="1477328"/>
          </a:xfrm>
          <a:prstGeom prst="rect">
            <a:avLst/>
          </a:prstGeom>
          <a:noFill/>
        </p:spPr>
        <p:txBody>
          <a:bodyPr wrap="square" rtlCol="0">
            <a:spAutoFit/>
          </a:bodyPr>
          <a:lstStyle/>
          <a:p>
            <a:pPr algn="just"/>
            <a:r>
              <a:rPr lang="fr-CA" sz="1800" b="0" i="0" u="none" strike="noStrike" baseline="0" dirty="0">
                <a:solidFill>
                  <a:srgbClr val="000000"/>
                </a:solidFill>
                <a:latin typeface="Calibri" panose="020F0502020204030204" pitchFamily="34" charset="0"/>
              </a:rPr>
              <a:t>Que le scénario 2 soit mis en place, ayant pour effet de fusionner la protection couple et la protection familiale, tant pour la garantie assurance maladie que pour la garantie assurance soins dentaires. </a:t>
            </a:r>
            <a:endParaRPr lang="fr-CA" dirty="0"/>
          </a:p>
        </p:txBody>
      </p:sp>
      <p:sp>
        <p:nvSpPr>
          <p:cNvPr id="7" name="Phylactère : pensées 6">
            <a:extLst>
              <a:ext uri="{FF2B5EF4-FFF2-40B4-BE49-F238E27FC236}">
                <a16:creationId xmlns:a16="http://schemas.microsoft.com/office/drawing/2014/main" id="{DB87B714-ABB2-41A3-A1C3-6A750D3B7B71}"/>
              </a:ext>
            </a:extLst>
          </p:cNvPr>
          <p:cNvSpPr/>
          <p:nvPr/>
        </p:nvSpPr>
        <p:spPr>
          <a:xfrm>
            <a:off x="6604642" y="1577883"/>
            <a:ext cx="4295775" cy="1477327"/>
          </a:xfrm>
          <a:prstGeom prst="cloud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CA" dirty="0"/>
              <a:t>Les primes de la catégorie individuelle servent de valeur de référence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838080" y="6818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 n</a:t>
            </a:r>
            <a:r>
              <a:rPr lang="fr-FR" sz="4400" b="1" spc="-1" dirty="0">
                <a:solidFill>
                  <a:srgbClr val="000000"/>
                </a:solidFill>
                <a:latin typeface="Calibri Light"/>
              </a:rPr>
              <a:t>o. 5</a:t>
            </a:r>
          </a:p>
          <a:p>
            <a:pPr>
              <a:lnSpc>
                <a:spcPct val="90000"/>
              </a:lnSpc>
            </a:pPr>
            <a:r>
              <a:rPr lang="fr-FR" sz="2800" b="1" strike="noStrike" spc="-1" dirty="0">
                <a:solidFill>
                  <a:srgbClr val="000000"/>
                </a:solidFill>
                <a:latin typeface="Calibri "/>
              </a:rPr>
              <a:t>Révision des composantes du régime d’assurance: ajustements tarifaires en assurance maladie et soins dentaires </a:t>
            </a:r>
            <a:endParaRPr lang="en-US" sz="2800" b="1" spc="-1" dirty="0">
              <a:latin typeface="Calibri "/>
            </a:endParaRPr>
          </a:p>
          <a:p>
            <a:pPr>
              <a:lnSpc>
                <a:spcPct val="90000"/>
              </a:lnSpc>
            </a:pPr>
            <a:endParaRPr lang="en-US" sz="4400" b="0" strike="noStrike" spc="-1" dirty="0">
              <a:latin typeface="Arial"/>
            </a:endParaRPr>
          </a:p>
        </p:txBody>
      </p:sp>
      <p:sp>
        <p:nvSpPr>
          <p:cNvPr id="96" name="CustomShape 2"/>
          <p:cNvSpPr/>
          <p:nvPr/>
        </p:nvSpPr>
        <p:spPr>
          <a:xfrm>
            <a:off x="838080" y="2006639"/>
            <a:ext cx="10514880" cy="44798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90000"/>
              </a:lnSpc>
              <a:spcBef>
                <a:spcPts val="1001"/>
              </a:spcBef>
              <a:tabLst>
                <a:tab pos="0" algn="l"/>
              </a:tabLst>
            </a:pPr>
            <a:r>
              <a:rPr lang="fr-FR" sz="2800" b="0" i="1" strike="noStrike" spc="-1" dirty="0">
                <a:solidFill>
                  <a:srgbClr val="000000"/>
                </a:solidFill>
                <a:latin typeface="Calibri"/>
              </a:rPr>
              <a:t>Considérant que certains groupes de personnes participantes devront assumer des hausses plus importantes;</a:t>
            </a:r>
            <a:endParaRPr lang="en-US" sz="2800" b="0" strike="noStrike" spc="-1" dirty="0">
              <a:latin typeface="Arial"/>
            </a:endParaRPr>
          </a:p>
          <a:p>
            <a:pPr>
              <a:lnSpc>
                <a:spcPct val="90000"/>
              </a:lnSpc>
              <a:spcBef>
                <a:spcPts val="1001"/>
              </a:spcBef>
              <a:tabLst>
                <a:tab pos="0" algn="l"/>
              </a:tabLst>
            </a:pPr>
            <a:r>
              <a:rPr lang="fr-FR" sz="2800" b="0" i="1" strike="noStrike" spc="-1" dirty="0">
                <a:solidFill>
                  <a:srgbClr val="000000"/>
                </a:solidFill>
                <a:latin typeface="Calibri"/>
              </a:rPr>
              <a:t>Considérant que les hausses qui seront nécessaires pour les renouvèlements des prochaines années sont inconnues;</a:t>
            </a:r>
            <a:endParaRPr lang="en-US" sz="2800" b="0" strike="noStrike" spc="-1" dirty="0">
              <a:latin typeface="Arial"/>
            </a:endParaRPr>
          </a:p>
          <a:p>
            <a:pPr>
              <a:lnSpc>
                <a:spcPct val="90000"/>
              </a:lnSpc>
              <a:spcBef>
                <a:spcPts val="1001"/>
              </a:spcBef>
              <a:tabLst>
                <a:tab pos="0" algn="l"/>
              </a:tabLst>
            </a:pPr>
            <a:r>
              <a:rPr lang="fr-FR" sz="2800" b="0" i="1" strike="noStrike" spc="-1" dirty="0">
                <a:solidFill>
                  <a:srgbClr val="000000"/>
                </a:solidFill>
                <a:latin typeface="Calibri"/>
              </a:rPr>
              <a:t>Considérant que le temps permettra de voir l’effet de la nouvelle tarification sur l’expérience avant un nouvel appel d’offres;</a:t>
            </a:r>
          </a:p>
          <a:p>
            <a:pPr>
              <a:lnSpc>
                <a:spcPct val="90000"/>
              </a:lnSpc>
              <a:spcBef>
                <a:spcPts val="1001"/>
              </a:spcBef>
              <a:tabLst>
                <a:tab pos="0" algn="l"/>
              </a:tabLst>
            </a:pPr>
            <a:r>
              <a:rPr lang="fr-FR" sz="2800" b="0" strike="noStrike" spc="-1" dirty="0">
                <a:solidFill>
                  <a:srgbClr val="000000"/>
                </a:solidFill>
                <a:latin typeface="Calibri"/>
              </a:rPr>
              <a:t>Il est proposé</a:t>
            </a:r>
            <a:r>
              <a:rPr lang="fr-FR" sz="2800" spc="-1" dirty="0">
                <a:solidFill>
                  <a:srgbClr val="000000"/>
                </a:solidFill>
                <a:latin typeface="Calibri"/>
              </a:rPr>
              <a:t> : </a:t>
            </a:r>
            <a:r>
              <a:rPr lang="fr-FR" sz="2800" b="0" strike="noStrike" spc="-1" dirty="0">
                <a:solidFill>
                  <a:srgbClr val="000000"/>
                </a:solidFill>
                <a:latin typeface="Calibri"/>
              </a:rPr>
              <a:t>une mise en place progressive des modifications à compter du renouvèlement 2022 avec une période de transition d’une durée </a:t>
            </a:r>
            <a:r>
              <a:rPr lang="fr-FR" sz="2800" b="1" strike="noStrike" spc="-1" dirty="0">
                <a:solidFill>
                  <a:srgbClr val="000000"/>
                </a:solidFill>
                <a:latin typeface="Calibri"/>
              </a:rPr>
              <a:t>de 48 mois.</a:t>
            </a:r>
            <a:endParaRPr lang="en-US" sz="2800" b="0" strike="noStrike" spc="-1" dirty="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1"/>
          <p:cNvSpPr/>
          <p:nvPr/>
        </p:nvSpPr>
        <p:spPr>
          <a:xfrm>
            <a:off x="838080" y="575640"/>
            <a:ext cx="10514880" cy="5600520"/>
          </a:xfrm>
          <a:prstGeom prst="rect">
            <a:avLst/>
          </a:prstGeom>
          <a:noFill/>
          <a:ln>
            <a:noFill/>
          </a:ln>
        </p:spPr>
        <p:style>
          <a:lnRef idx="0">
            <a:scrgbClr r="0" g="0" b="0"/>
          </a:lnRef>
          <a:fillRef idx="0">
            <a:scrgbClr r="0" g="0" b="0"/>
          </a:fillRef>
          <a:effectRef idx="0">
            <a:scrgbClr r="0" g="0" b="0"/>
          </a:effectRef>
          <a:fontRef idx="minor"/>
        </p:style>
      </p:sp>
      <p:pic>
        <p:nvPicPr>
          <p:cNvPr id="100" name="Espace réservé du contenu 3"/>
          <p:cNvPicPr/>
          <p:nvPr/>
        </p:nvPicPr>
        <p:blipFill>
          <a:blip r:embed="rId2"/>
          <a:stretch/>
        </p:blipFill>
        <p:spPr>
          <a:xfrm>
            <a:off x="1461960" y="1027800"/>
            <a:ext cx="8961840" cy="4559400"/>
          </a:xfrm>
          <a:prstGeom prst="rect">
            <a:avLst/>
          </a:prstGeom>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838080" y="6818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3600" b="1" strike="noStrike" spc="-1" dirty="0">
                <a:solidFill>
                  <a:srgbClr val="000000"/>
                </a:solidFill>
                <a:latin typeface="Calibri" panose="020F0502020204030204" pitchFamily="34" charset="0"/>
              </a:rPr>
              <a:t>Recommandation n.6 </a:t>
            </a:r>
          </a:p>
          <a:p>
            <a:pPr>
              <a:lnSpc>
                <a:spcPct val="90000"/>
              </a:lnSpc>
            </a:pPr>
            <a:r>
              <a:rPr lang="fr-FR" sz="2000" b="1" strike="noStrike" spc="-1" dirty="0">
                <a:solidFill>
                  <a:srgbClr val="000000"/>
                </a:solidFill>
                <a:latin typeface="Calibri"/>
              </a:rPr>
              <a:t>Révision des composantes du régime d’assurance: ajustements en assurance vie</a:t>
            </a:r>
            <a:endParaRPr lang="en-US" sz="2000" b="1" spc="-1" dirty="0"/>
          </a:p>
          <a:p>
            <a:pPr>
              <a:lnSpc>
                <a:spcPct val="90000"/>
              </a:lnSpc>
            </a:pPr>
            <a:endParaRPr lang="en-US" sz="4400" b="0" strike="noStrike" spc="-1" dirty="0">
              <a:latin typeface="Arial"/>
            </a:endParaRPr>
          </a:p>
        </p:txBody>
      </p:sp>
      <p:sp>
        <p:nvSpPr>
          <p:cNvPr id="98" name="CustomShape 2"/>
          <p:cNvSpPr/>
          <p:nvPr/>
        </p:nvSpPr>
        <p:spPr>
          <a:xfrm>
            <a:off x="838080" y="1825560"/>
            <a:ext cx="10514880" cy="18891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65500" lnSpcReduction="20000"/>
          </a:bodyPr>
          <a:lstStyle/>
          <a:p>
            <a:pPr>
              <a:lnSpc>
                <a:spcPct val="90000"/>
              </a:lnSpc>
              <a:spcBef>
                <a:spcPts val="1001"/>
              </a:spcBef>
              <a:tabLst>
                <a:tab pos="0" algn="l"/>
              </a:tabLst>
            </a:pPr>
            <a:r>
              <a:rPr lang="fr-FR" sz="2800" b="0" i="1" strike="noStrike" spc="-1" dirty="0">
                <a:solidFill>
                  <a:srgbClr val="000000"/>
                </a:solidFill>
                <a:latin typeface="Calibri"/>
              </a:rPr>
              <a:t>Considérant que la garantie d’assurance vie de base de la personne adhérente de moins de 65 ans prévoit actuellement : 1 x le salaire annuel (minimum 35000$) ou 2 x le salaire annuel (minimum 70000$) au choix du participant; </a:t>
            </a:r>
          </a:p>
          <a:p>
            <a:pPr>
              <a:lnSpc>
                <a:spcPct val="90000"/>
              </a:lnSpc>
              <a:spcBef>
                <a:spcPts val="1001"/>
              </a:spcBef>
              <a:tabLst>
                <a:tab pos="0" algn="l"/>
              </a:tabLst>
            </a:pPr>
            <a:r>
              <a:rPr lang="fr-FR" sz="2800" b="0" strike="noStrike" spc="-1" dirty="0">
                <a:solidFill>
                  <a:srgbClr val="000000"/>
                </a:solidFill>
                <a:latin typeface="Calibri"/>
              </a:rPr>
              <a:t>Il est proposé </a:t>
            </a: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la modification de la garantie comme suit : 1 x le salaire (minimum 75000$) ou 2 x le salaire (minimum 75000$) au choix du participant. Les primes d’assurance vie de base diminueraient de 0,5% pour toutes les personnes adhérentes. </a:t>
            </a:r>
            <a:br>
              <a:rPr dirty="0"/>
            </a:br>
            <a:endParaRPr lang="en-US" sz="2800" b="0" strike="noStrike" spc="-1" dirty="0">
              <a:latin typeface="Arial"/>
            </a:endParaRPr>
          </a:p>
        </p:txBody>
      </p:sp>
      <p:sp>
        <p:nvSpPr>
          <p:cNvPr id="5" name="ZoneTexte 4">
            <a:extLst>
              <a:ext uri="{FF2B5EF4-FFF2-40B4-BE49-F238E27FC236}">
                <a16:creationId xmlns:a16="http://schemas.microsoft.com/office/drawing/2014/main" id="{61E624B0-7043-481C-A758-22C4EFE39CF7}"/>
              </a:ext>
            </a:extLst>
          </p:cNvPr>
          <p:cNvSpPr txBox="1"/>
          <p:nvPr/>
        </p:nvSpPr>
        <p:spPr>
          <a:xfrm>
            <a:off x="838080" y="3571875"/>
            <a:ext cx="6096000" cy="590931"/>
          </a:xfrm>
          <a:prstGeom prst="rect">
            <a:avLst/>
          </a:prstGeom>
          <a:noFill/>
        </p:spPr>
        <p:txBody>
          <a:bodyPr wrap="square">
            <a:spAutoFit/>
          </a:bodyPr>
          <a:lstStyle/>
          <a:p>
            <a:pPr>
              <a:lnSpc>
                <a:spcPct val="90000"/>
              </a:lnSpc>
            </a:pPr>
            <a:r>
              <a:rPr lang="fr-FR" sz="3600" b="1" strike="noStrike" spc="-1" dirty="0">
                <a:solidFill>
                  <a:srgbClr val="000000"/>
                </a:solidFill>
                <a:latin typeface="Calibri" panose="020F0502020204030204" pitchFamily="34" charset="0"/>
              </a:rPr>
              <a:t>Recommandation n.7</a:t>
            </a:r>
            <a:endParaRPr lang="en-US" sz="3600" b="0" strike="noStrike" spc="-1" dirty="0">
              <a:latin typeface="Calibri" panose="020F0502020204030204" pitchFamily="34" charset="0"/>
            </a:endParaRPr>
          </a:p>
        </p:txBody>
      </p:sp>
      <p:sp>
        <p:nvSpPr>
          <p:cNvPr id="7" name="ZoneTexte 6">
            <a:extLst>
              <a:ext uri="{FF2B5EF4-FFF2-40B4-BE49-F238E27FC236}">
                <a16:creationId xmlns:a16="http://schemas.microsoft.com/office/drawing/2014/main" id="{25CFC123-2D49-4D4F-B79D-B82413036320}"/>
              </a:ext>
            </a:extLst>
          </p:cNvPr>
          <p:cNvSpPr txBox="1"/>
          <p:nvPr/>
        </p:nvSpPr>
        <p:spPr>
          <a:xfrm>
            <a:off x="838079" y="4162806"/>
            <a:ext cx="10944345" cy="774571"/>
          </a:xfrm>
          <a:prstGeom prst="rect">
            <a:avLst/>
          </a:prstGeom>
          <a:noFill/>
        </p:spPr>
        <p:txBody>
          <a:bodyPr wrap="square">
            <a:spAutoFit/>
          </a:bodyPr>
          <a:lstStyle/>
          <a:p>
            <a:pPr marL="720">
              <a:lnSpc>
                <a:spcPct val="90000"/>
              </a:lnSpc>
              <a:spcBef>
                <a:spcPts val="1001"/>
              </a:spcBef>
              <a:buClr>
                <a:srgbClr val="000000"/>
              </a:buClr>
            </a:pPr>
            <a:r>
              <a:rPr lang="fr-FR" sz="2000" b="1" strike="noStrike" spc="-1" dirty="0">
                <a:solidFill>
                  <a:srgbClr val="000000"/>
                </a:solidFill>
                <a:latin typeface="Calibri"/>
              </a:rPr>
              <a:t>Révision des composantes du régime d’assurance: assurance invalidité</a:t>
            </a:r>
            <a:endParaRPr lang="en-US" sz="2000" b="1" strike="noStrike" spc="-1" dirty="0">
              <a:latin typeface="Arial"/>
            </a:endParaRPr>
          </a:p>
          <a:p>
            <a:pPr>
              <a:lnSpc>
                <a:spcPct val="90000"/>
              </a:lnSpc>
              <a:spcBef>
                <a:spcPts val="1001"/>
              </a:spcBef>
              <a:tabLst>
                <a:tab pos="0" algn="l"/>
              </a:tabLst>
            </a:pPr>
            <a:r>
              <a:rPr lang="fr-FR" sz="2000" b="0" strike="noStrike" spc="-1" dirty="0">
                <a:solidFill>
                  <a:srgbClr val="000000"/>
                </a:solidFill>
                <a:latin typeface="Calibri"/>
              </a:rPr>
              <a:t>Aucune modification à la garantie en assurance invalidité de longue durée. </a:t>
            </a:r>
            <a:endParaRPr lang="en-US" sz="2000" b="0" strike="noStrike" spc="-1" dirty="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8">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Recommandations no.9 et 10</a:t>
            </a:r>
            <a:endParaRPr lang="en-US" sz="4400" b="0" strike="noStrike" spc="-1" dirty="0">
              <a:latin typeface="Arial"/>
            </a:endParaRPr>
          </a:p>
        </p:txBody>
      </p:sp>
      <p:sp>
        <p:nvSpPr>
          <p:cNvPr id="104" name="CustomShape 2"/>
          <p:cNvSpPr/>
          <p:nvPr/>
        </p:nvSpPr>
        <p:spPr>
          <a:xfrm>
            <a:off x="824400" y="1283399"/>
            <a:ext cx="10514880" cy="463771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720">
              <a:lnSpc>
                <a:spcPct val="90000"/>
              </a:lnSpc>
              <a:spcBef>
                <a:spcPts val="1001"/>
              </a:spcBef>
              <a:buClr>
                <a:srgbClr val="000000"/>
              </a:buClr>
            </a:pPr>
            <a:r>
              <a:rPr lang="fr-FR" sz="2800" b="1" strike="noStrike" spc="-1" dirty="0">
                <a:solidFill>
                  <a:srgbClr val="000000"/>
                </a:solidFill>
                <a:latin typeface="Calibri"/>
              </a:rPr>
              <a:t>Révision du régime d’assurance soins dentaires: condition de participation à l’option 2</a:t>
            </a:r>
            <a:endParaRPr lang="en-US" sz="2800" b="1"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Il est proposé les modifications suivantes:</a:t>
            </a:r>
          </a:p>
          <a:p>
            <a:pPr>
              <a:lnSpc>
                <a:spcPct val="90000"/>
              </a:lnSpc>
              <a:spcBef>
                <a:spcPts val="1001"/>
              </a:spcBef>
              <a:tabLst>
                <a:tab pos="0" algn="l"/>
              </a:tabLst>
            </a:pPr>
            <a:r>
              <a:rPr lang="fr-FR" sz="2800" b="0" strike="noStrike" spc="-1" dirty="0">
                <a:solidFill>
                  <a:srgbClr val="000000"/>
                </a:solidFill>
                <a:latin typeface="Calibri"/>
              </a:rPr>
              <a:t>No.9</a:t>
            </a: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No.10</a:t>
            </a: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p:txBody>
      </p:sp>
      <p:pic>
        <p:nvPicPr>
          <p:cNvPr id="105" name="Image 3"/>
          <p:cNvPicPr/>
          <p:nvPr/>
        </p:nvPicPr>
        <p:blipFill>
          <a:blip r:embed="rId3"/>
          <a:stretch/>
        </p:blipFill>
        <p:spPr>
          <a:xfrm>
            <a:off x="1740918" y="2608199"/>
            <a:ext cx="10184400" cy="1431720"/>
          </a:xfrm>
          <a:prstGeom prst="rect">
            <a:avLst/>
          </a:prstGeom>
          <a:ln>
            <a:noFill/>
          </a:ln>
        </p:spPr>
      </p:pic>
      <p:pic>
        <p:nvPicPr>
          <p:cNvPr id="106" name="Image 6"/>
          <p:cNvPicPr/>
          <p:nvPr/>
        </p:nvPicPr>
        <p:blipFill>
          <a:blip r:embed="rId4"/>
          <a:stretch/>
        </p:blipFill>
        <p:spPr>
          <a:xfrm>
            <a:off x="2137503" y="4285441"/>
            <a:ext cx="9787815" cy="1289160"/>
          </a:xfrm>
          <a:prstGeom prst="rect">
            <a:avLst/>
          </a:prstGeom>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endParaRPr lang="fr-FR" sz="4400" b="1" strike="noStrike" spc="-1" dirty="0">
              <a:solidFill>
                <a:srgbClr val="000000"/>
              </a:solidFill>
              <a:latin typeface="Calibri Light"/>
            </a:endParaRPr>
          </a:p>
          <a:p>
            <a:pPr>
              <a:lnSpc>
                <a:spcPct val="90000"/>
              </a:lnSpc>
            </a:pPr>
            <a:r>
              <a:rPr lang="fr-FR" sz="4400" b="1" strike="noStrike" spc="-1" dirty="0">
                <a:solidFill>
                  <a:srgbClr val="000000"/>
                </a:solidFill>
                <a:latin typeface="Calibri Light"/>
              </a:rPr>
              <a:t>Recommandation 12</a:t>
            </a:r>
          </a:p>
          <a:p>
            <a:pPr>
              <a:lnSpc>
                <a:spcPct val="90000"/>
              </a:lnSpc>
            </a:pPr>
            <a:r>
              <a:rPr lang="fr-FR" sz="2800" b="1" strike="noStrike" spc="-1" dirty="0">
                <a:solidFill>
                  <a:srgbClr val="000000"/>
                </a:solidFill>
                <a:latin typeface="Calibri"/>
              </a:rPr>
              <a:t>Révision du régime d’assurance maladie: ajout d’un médicament</a:t>
            </a:r>
            <a:endParaRPr lang="en-US" sz="2800" b="1" spc="-1" dirty="0"/>
          </a:p>
          <a:p>
            <a:pPr>
              <a:lnSpc>
                <a:spcPct val="90000"/>
              </a:lnSpc>
            </a:pPr>
            <a:endParaRPr lang="en-US" sz="2800" b="0" strike="noStrike" spc="-1" dirty="0">
              <a:latin typeface="Calibri" panose="020F0502020204030204" pitchFamily="34" charset="0"/>
            </a:endParaRPr>
          </a:p>
          <a:p>
            <a:pPr>
              <a:lnSpc>
                <a:spcPct val="90000"/>
              </a:lnSpc>
            </a:pPr>
            <a:r>
              <a:rPr lang="en-US" sz="2800" b="0" strike="noStrike" spc="-1" dirty="0">
                <a:latin typeface="Calibri" panose="020F0502020204030204" pitchFamily="34" charset="0"/>
              </a:rPr>
              <a:t>Il </a:t>
            </a:r>
            <a:r>
              <a:rPr lang="en-US" sz="2800" b="0" strike="noStrike" spc="-1" dirty="0" err="1">
                <a:latin typeface="Calibri" panose="020F0502020204030204" pitchFamily="34" charset="0"/>
              </a:rPr>
              <a:t>est</a:t>
            </a:r>
            <a:r>
              <a:rPr lang="en-US" sz="2800" b="0" strike="noStrike" spc="-1" dirty="0">
                <a:latin typeface="Calibri" panose="020F0502020204030204" pitchFamily="34" charset="0"/>
              </a:rPr>
              <a:t> </a:t>
            </a:r>
            <a:r>
              <a:rPr lang="en-US" sz="2800" b="0" strike="noStrike" spc="-1" dirty="0" err="1">
                <a:latin typeface="Calibri" panose="020F0502020204030204" pitchFamily="34" charset="0"/>
              </a:rPr>
              <a:t>proposé</a:t>
            </a:r>
            <a:r>
              <a:rPr lang="en-US" sz="2800" b="0" strike="noStrike" spc="-1" dirty="0">
                <a:latin typeface="Calibri" panose="020F0502020204030204" pitchFamily="34" charset="0"/>
              </a:rPr>
              <a:t> </a:t>
            </a:r>
            <a:r>
              <a:rPr lang="en-US" sz="2800" b="0" strike="noStrike" spc="-1" dirty="0" err="1">
                <a:latin typeface="Calibri" panose="020F0502020204030204" pitchFamily="34" charset="0"/>
              </a:rPr>
              <a:t>l’ajout</a:t>
            </a:r>
            <a:r>
              <a:rPr lang="en-US" sz="2800" b="0" strike="noStrike" spc="-1" dirty="0">
                <a:latin typeface="Calibri" panose="020F0502020204030204" pitchFamily="34" charset="0"/>
              </a:rPr>
              <a:t> </a:t>
            </a:r>
            <a:r>
              <a:rPr lang="en-US" sz="2800" b="0" strike="noStrike" spc="-1" dirty="0" err="1">
                <a:latin typeface="Calibri" panose="020F0502020204030204" pitchFamily="34" charset="0"/>
              </a:rPr>
              <a:t>suivant</a:t>
            </a:r>
            <a:r>
              <a:rPr lang="en-US" sz="2800" b="0" strike="noStrike" spc="-1" dirty="0">
                <a:latin typeface="Calibri" panose="020F0502020204030204" pitchFamily="34" charset="0"/>
              </a:rPr>
              <a:t>:</a:t>
            </a:r>
          </a:p>
        </p:txBody>
      </p:sp>
      <p:sp>
        <p:nvSpPr>
          <p:cNvPr id="112"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90000"/>
              </a:lnSpc>
              <a:spcBef>
                <a:spcPts val="1001"/>
              </a:spcBef>
            </a:pPr>
            <a:endParaRPr lang="en-US" sz="2800" b="0" strike="noStrike" spc="-1" dirty="0">
              <a:latin typeface="Arial"/>
            </a:endParaRPr>
          </a:p>
          <a:p>
            <a:pPr>
              <a:lnSpc>
                <a:spcPct val="90000"/>
              </a:lnSpc>
              <a:spcBef>
                <a:spcPts val="1001"/>
              </a:spcBef>
            </a:pPr>
            <a:endParaRPr lang="en-US" sz="2800" b="0" strike="noStrike" spc="-1" dirty="0">
              <a:latin typeface="Arial"/>
            </a:endParaRPr>
          </a:p>
          <a:p>
            <a:pPr>
              <a:lnSpc>
                <a:spcPct val="90000"/>
              </a:lnSpc>
              <a:spcBef>
                <a:spcPts val="1001"/>
              </a:spcBef>
            </a:pPr>
            <a:endParaRPr lang="en-US" sz="2800" b="0" strike="noStrike" spc="-1" dirty="0">
              <a:latin typeface="Arial"/>
            </a:endParaRPr>
          </a:p>
          <a:p>
            <a:pPr>
              <a:lnSpc>
                <a:spcPct val="90000"/>
              </a:lnSpc>
              <a:spcBef>
                <a:spcPts val="1001"/>
              </a:spcBef>
            </a:pPr>
            <a:endParaRPr lang="en-US" sz="2800" b="0" strike="noStrike" spc="-1" dirty="0">
              <a:latin typeface="Arial"/>
            </a:endParaRPr>
          </a:p>
          <a:p>
            <a:pPr>
              <a:lnSpc>
                <a:spcPct val="90000"/>
              </a:lnSpc>
              <a:spcBef>
                <a:spcPts val="1001"/>
              </a:spcBef>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a:t>
            </a: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p:txBody>
      </p:sp>
      <p:pic>
        <p:nvPicPr>
          <p:cNvPr id="113" name="Image 3"/>
          <p:cNvPicPr/>
          <p:nvPr/>
        </p:nvPicPr>
        <p:blipFill>
          <a:blip r:embed="rId3"/>
          <a:stretch/>
        </p:blipFill>
        <p:spPr>
          <a:xfrm>
            <a:off x="703168" y="2453350"/>
            <a:ext cx="9769680" cy="2295000"/>
          </a:xfrm>
          <a:prstGeom prst="rect">
            <a:avLst/>
          </a:prstGeom>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552</TotalTime>
  <Words>2321</Words>
  <Application>Microsoft Office PowerPoint</Application>
  <PresentationFormat>Grand écran</PresentationFormat>
  <Paragraphs>156</Paragraphs>
  <Slides>17</Slides>
  <Notes>13</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17</vt:i4>
      </vt:variant>
    </vt:vector>
  </HeadingPairs>
  <TitlesOfParts>
    <vt:vector size="27" baseType="lpstr">
      <vt:lpstr>Arial</vt:lpstr>
      <vt:lpstr>Calibri</vt:lpstr>
      <vt:lpstr>Calibri </vt:lpstr>
      <vt:lpstr>Calibri Light</vt:lpstr>
      <vt:lpstr>Candara</vt:lpstr>
      <vt:lpstr>Symbol</vt:lpstr>
      <vt:lpstr>Times New Roman</vt:lpstr>
      <vt:lpstr>Wingdings</vt:lpstr>
      <vt:lpstr>Office Theme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Recommandation 15 Demande de l’assureur: Assurance voyage et assurance annulation voyage  Il est proposé d’adopter les modifications à ces protections. </vt:lpstr>
      <vt:lpstr>Présentation PowerPoint</vt:lpstr>
      <vt:lpstr>Paragraphe 2</vt:lpstr>
      <vt:lpstr>Paragraphe 2</vt:lpstr>
      <vt:lpstr>Paragraphe 7</vt:lpstr>
      <vt:lpstr>Paragraphe 7</vt:lpstr>
      <vt:lpstr>Paragraphe 7</vt:lpstr>
      <vt:lpstr> Recommandations 1.4, 13 et 14  (suite) Nous sommes un syndicat non-adherent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Changements tarifaires aux assurances collectives</dc:title>
  <dc:subject/>
  <dc:creator>Kouloumentas, Antonia</dc:creator>
  <dc:description/>
  <cp:lastModifiedBy>Antonia Kouloumentas</cp:lastModifiedBy>
  <cp:revision>29</cp:revision>
  <dcterms:created xsi:type="dcterms:W3CDTF">2021-09-08T18:22:39Z</dcterms:created>
  <dcterms:modified xsi:type="dcterms:W3CDTF">2021-09-21T14:42:31Z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false</vt:bool>
  </property>
  <property fmtid="{D5CDD505-2E9C-101B-9397-08002B2CF9AE}" pid="10" name="ShareDoc">
    <vt:bool>false</vt:bool>
  </property>
  <property fmtid="{D5CDD505-2E9C-101B-9397-08002B2CF9AE}" pid="11" name="Slides">
    <vt:i4>15</vt:i4>
  </property>
</Properties>
</file>